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56"/>
  </p:notesMasterIdLst>
  <p:handoutMasterIdLst>
    <p:handoutMasterId r:id="rId57"/>
  </p:handoutMasterIdLst>
  <p:sldIdLst>
    <p:sldId id="258" r:id="rId2"/>
    <p:sldId id="521" r:id="rId3"/>
    <p:sldId id="772" r:id="rId4"/>
    <p:sldId id="769" r:id="rId5"/>
    <p:sldId id="715" r:id="rId6"/>
    <p:sldId id="722" r:id="rId7"/>
    <p:sldId id="716" r:id="rId8"/>
    <p:sldId id="719" r:id="rId9"/>
    <p:sldId id="720" r:id="rId10"/>
    <p:sldId id="724" r:id="rId11"/>
    <p:sldId id="725" r:id="rId12"/>
    <p:sldId id="726" r:id="rId13"/>
    <p:sldId id="759" r:id="rId14"/>
    <p:sldId id="727" r:id="rId15"/>
    <p:sldId id="729" r:id="rId16"/>
    <p:sldId id="730" r:id="rId17"/>
    <p:sldId id="731" r:id="rId18"/>
    <p:sldId id="732" r:id="rId19"/>
    <p:sldId id="773" r:id="rId20"/>
    <p:sldId id="774" r:id="rId21"/>
    <p:sldId id="739" r:id="rId22"/>
    <p:sldId id="733" r:id="rId23"/>
    <p:sldId id="734" r:id="rId24"/>
    <p:sldId id="735" r:id="rId25"/>
    <p:sldId id="736" r:id="rId26"/>
    <p:sldId id="748" r:id="rId27"/>
    <p:sldId id="737" r:id="rId28"/>
    <p:sldId id="738" r:id="rId29"/>
    <p:sldId id="747" r:id="rId30"/>
    <p:sldId id="751" r:id="rId31"/>
    <p:sldId id="752" r:id="rId32"/>
    <p:sldId id="753" r:id="rId33"/>
    <p:sldId id="754" r:id="rId34"/>
    <p:sldId id="755" r:id="rId35"/>
    <p:sldId id="756" r:id="rId36"/>
    <p:sldId id="750" r:id="rId37"/>
    <p:sldId id="760" r:id="rId38"/>
    <p:sldId id="776" r:id="rId39"/>
    <p:sldId id="761" r:id="rId40"/>
    <p:sldId id="762" r:id="rId41"/>
    <p:sldId id="763" r:id="rId42"/>
    <p:sldId id="764" r:id="rId43"/>
    <p:sldId id="770" r:id="rId44"/>
    <p:sldId id="765" r:id="rId45"/>
    <p:sldId id="766" r:id="rId46"/>
    <p:sldId id="767" r:id="rId47"/>
    <p:sldId id="740" r:id="rId48"/>
    <p:sldId id="741" r:id="rId49"/>
    <p:sldId id="742" r:id="rId50"/>
    <p:sldId id="744" r:id="rId51"/>
    <p:sldId id="743" r:id="rId52"/>
    <p:sldId id="745" r:id="rId53"/>
    <p:sldId id="746" r:id="rId54"/>
    <p:sldId id="713" r:id="rId5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u Jinqiang" initials="LJ" lastIdx="5" clrIdx="0">
    <p:extLst>
      <p:ext uri="{19B8F6BF-5375-455C-9EA6-DF929625EA0E}">
        <p15:presenceInfo xmlns:p15="http://schemas.microsoft.com/office/powerpoint/2012/main" userId="bfad47ce2e8fef7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A39A"/>
    <a:srgbClr val="F1BE48"/>
    <a:srgbClr val="6E6259"/>
    <a:srgbClr val="010000"/>
    <a:srgbClr val="C8102E"/>
    <a:srgbClr val="7A6E67"/>
    <a:srgbClr val="F2BF49"/>
    <a:srgbClr val="ADA07A"/>
    <a:srgbClr val="CE1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77C63D-1856-4ED2-976F-196C8F7A875D}" v="81" dt="2019-11-10T20:33:58.0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6357" autoAdjust="0"/>
  </p:normalViewPr>
  <p:slideViewPr>
    <p:cSldViewPr>
      <p:cViewPr varScale="1">
        <p:scale>
          <a:sx n="87" d="100"/>
          <a:sy n="87" d="100"/>
        </p:scale>
        <p:origin x="801" y="39"/>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352C9C-0CAF-458B-8D49-551FDD8A7B44}"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D42DD45A-23A3-4699-A6F5-23F4F988B79D}">
      <dgm:prSet phldrT="[Text]" custT="1"/>
      <dgm:spPr>
        <a:xfrm rot="16200000">
          <a:off x="495111" y="2657930"/>
          <a:ext cx="1463676" cy="298575"/>
        </a:xfrm>
        <a:prstGeom prst="rect">
          <a:avLst/>
        </a:prstGeom>
        <a:solidFill>
          <a:srgbClr val="FDAE61"/>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000" dirty="0">
              <a:solidFill>
                <a:sysClr val="windowText" lastClr="000000"/>
              </a:solidFill>
              <a:latin typeface="Times New Roman" panose="02020603050405020304" pitchFamily="18" charset="0"/>
              <a:ea typeface="+mn-ea"/>
              <a:cs typeface="Times New Roman" panose="02020603050405020304" pitchFamily="18" charset="0"/>
            </a:rPr>
            <a:t>Grid applications of ESS</a:t>
          </a:r>
        </a:p>
      </dgm:t>
    </dgm:pt>
    <dgm:pt modelId="{B8401540-210E-47A3-9792-5D14F9418735}" type="parTrans" cxnId="{573C8995-B5DD-4724-9266-1543AC571788}">
      <dgm:prSet/>
      <dgm:spPr/>
      <dgm:t>
        <a:bodyPr/>
        <a:lstStyle/>
        <a:p>
          <a:endParaRPr lang="en-US" sz="1000"/>
        </a:p>
      </dgm:t>
    </dgm:pt>
    <dgm:pt modelId="{EB97EE20-8434-4B80-A7F1-C04950BD1C98}" type="sibTrans" cxnId="{573C8995-B5DD-4724-9266-1543AC571788}">
      <dgm:prSet/>
      <dgm:spPr/>
      <dgm:t>
        <a:bodyPr/>
        <a:lstStyle/>
        <a:p>
          <a:endParaRPr lang="en-US" sz="1000"/>
        </a:p>
      </dgm:t>
    </dgm:pt>
    <dgm:pt modelId="{7BD6DF38-2E63-46E6-AF89-8EF5A973B4F6}">
      <dgm:prSet phldrT="[Text]" custT="1"/>
      <dgm:spPr>
        <a:xfrm>
          <a:off x="1577001" y="5107173"/>
          <a:ext cx="839415" cy="344041"/>
        </a:xfrm>
        <a:prstGeom prst="rect">
          <a:avLst/>
        </a:prstGeom>
        <a:solidFill>
          <a:srgbClr val="ABDDA4"/>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000" dirty="0">
              <a:solidFill>
                <a:sysClr val="windowText" lastClr="000000"/>
              </a:solidFill>
              <a:latin typeface="Times New Roman" panose="02020603050405020304" pitchFamily="18" charset="0"/>
              <a:ea typeface="+mn-ea"/>
              <a:cs typeface="Times New Roman" panose="02020603050405020304" pitchFamily="18" charset="0"/>
            </a:rPr>
            <a:t>Consumer side benefits</a:t>
          </a:r>
        </a:p>
      </dgm:t>
    </dgm:pt>
    <dgm:pt modelId="{ED7C49B5-F4A3-49E1-B079-65ACD9996549}" type="parTrans" cxnId="{8565D26C-FF19-4324-82B6-A19E6C841F6B}">
      <dgm:prSet custT="1"/>
      <dgm:spPr>
        <a:xfrm>
          <a:off x="1376236" y="2807218"/>
          <a:ext cx="200764" cy="2471975"/>
        </a:xfrm>
        <a:custGeom>
          <a:avLst/>
          <a:gdLst/>
          <a:ahLst/>
          <a:cxnLst/>
          <a:rect l="0" t="0" r="0" b="0"/>
          <a:pathLst>
            <a:path>
              <a:moveTo>
                <a:pt x="0" y="0"/>
              </a:moveTo>
              <a:lnTo>
                <a:pt x="100382" y="0"/>
              </a:lnTo>
              <a:lnTo>
                <a:pt x="100382" y="2471975"/>
              </a:lnTo>
              <a:lnTo>
                <a:pt x="200764" y="2471975"/>
              </a:lnTo>
            </a:path>
          </a:pathLst>
        </a:custGeom>
        <a:noFill/>
        <a:ln w="12700" cap="flat" cmpd="sng" algn="ctr">
          <a:solidFill>
            <a:srgbClr val="FDAE61"/>
          </a:solidFill>
          <a:prstDash val="solid"/>
          <a:miter lim="800000"/>
        </a:ln>
        <a:effectLst/>
      </dgm:spPr>
      <dgm:t>
        <a:bodyPr/>
        <a:lstStyle/>
        <a:p>
          <a:pPr>
            <a:buNone/>
          </a:pP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69E10E51-4ACC-496A-A31D-DFC9A2496F67}" type="sibTrans" cxnId="{8565D26C-FF19-4324-82B6-A19E6C841F6B}">
      <dgm:prSet/>
      <dgm:spPr/>
      <dgm:t>
        <a:bodyPr/>
        <a:lstStyle/>
        <a:p>
          <a:endParaRPr lang="en-US" sz="1000"/>
        </a:p>
      </dgm:t>
    </dgm:pt>
    <dgm:pt modelId="{F58C6414-371E-48C8-8E49-E8C517CB7724}">
      <dgm:prSet phldrT="[Text]" custT="1"/>
      <dgm:spPr>
        <a:xfrm>
          <a:off x="1577001" y="3445060"/>
          <a:ext cx="839415" cy="243417"/>
        </a:xfrm>
        <a:prstGeom prst="rect">
          <a:avLst/>
        </a:prstGeom>
        <a:solidFill>
          <a:srgbClr val="ABDDA4"/>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000" dirty="0">
              <a:solidFill>
                <a:sysClr val="windowText" lastClr="000000"/>
              </a:solidFill>
              <a:latin typeface="Times New Roman" panose="02020603050405020304" pitchFamily="18" charset="0"/>
              <a:ea typeface="+mn-ea"/>
              <a:cs typeface="Times New Roman" panose="02020603050405020304" pitchFamily="18" charset="0"/>
            </a:rPr>
            <a:t>Ancillary service</a:t>
          </a:r>
        </a:p>
      </dgm:t>
    </dgm:pt>
    <dgm:pt modelId="{5F5CD5D3-DC19-4CFA-B216-033B5DD7982B}" type="parTrans" cxnId="{A01B4CC0-1318-4C75-9E04-A01CA03C399B}">
      <dgm:prSet custT="1"/>
      <dgm:spPr>
        <a:xfrm>
          <a:off x="1376236" y="2807218"/>
          <a:ext cx="200764" cy="759551"/>
        </a:xfrm>
        <a:custGeom>
          <a:avLst/>
          <a:gdLst/>
          <a:ahLst/>
          <a:cxnLst/>
          <a:rect l="0" t="0" r="0" b="0"/>
          <a:pathLst>
            <a:path>
              <a:moveTo>
                <a:pt x="0" y="0"/>
              </a:moveTo>
              <a:lnTo>
                <a:pt x="100382" y="0"/>
              </a:lnTo>
              <a:lnTo>
                <a:pt x="100382" y="759551"/>
              </a:lnTo>
              <a:lnTo>
                <a:pt x="200764" y="759551"/>
              </a:lnTo>
            </a:path>
          </a:pathLst>
        </a:custGeom>
        <a:noFill/>
        <a:ln w="12700" cap="flat" cmpd="sng" algn="ctr">
          <a:solidFill>
            <a:srgbClr val="FDAE61"/>
          </a:solidFill>
          <a:prstDash val="solid"/>
          <a:miter lim="800000"/>
        </a:ln>
        <a:effectLst/>
      </dgm:spPr>
      <dgm:t>
        <a:bodyPr/>
        <a:lstStyle/>
        <a:p>
          <a:pPr>
            <a:buNone/>
          </a:pP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93A65C45-1A96-45C7-938E-764ABB9B69E8}" type="sibTrans" cxnId="{A01B4CC0-1318-4C75-9E04-A01CA03C399B}">
      <dgm:prSet/>
      <dgm:spPr/>
      <dgm:t>
        <a:bodyPr/>
        <a:lstStyle/>
        <a:p>
          <a:endParaRPr lang="en-US" sz="1000"/>
        </a:p>
      </dgm:t>
    </dgm:pt>
    <dgm:pt modelId="{6C05485C-1E46-4C2E-8AE1-8AE8A4B8B5D6}">
      <dgm:prSet phldrT="[Text]" custT="1"/>
      <dgm:spPr>
        <a:xfrm>
          <a:off x="1577001" y="163222"/>
          <a:ext cx="839415" cy="243417"/>
        </a:xfrm>
        <a:prstGeom prst="rect">
          <a:avLst/>
        </a:prstGeom>
        <a:solidFill>
          <a:srgbClr val="ABDDA4"/>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000" dirty="0">
              <a:solidFill>
                <a:sysClr val="windowText" lastClr="000000"/>
              </a:solidFill>
              <a:latin typeface="Times New Roman" panose="02020603050405020304" pitchFamily="18" charset="0"/>
              <a:ea typeface="+mn-ea"/>
              <a:cs typeface="Times New Roman" panose="02020603050405020304" pitchFamily="18" charset="0"/>
            </a:rPr>
            <a:t>Energy arbitrage</a:t>
          </a:r>
        </a:p>
      </dgm:t>
    </dgm:pt>
    <dgm:pt modelId="{495EBE85-D1DC-4ABC-8E3A-A23E0349652F}" type="parTrans" cxnId="{18CA709F-212B-4A08-AA38-675CEA726622}">
      <dgm:prSet custT="1"/>
      <dgm:spPr>
        <a:xfrm>
          <a:off x="1376236" y="284930"/>
          <a:ext cx="200764" cy="2522287"/>
        </a:xfrm>
        <a:custGeom>
          <a:avLst/>
          <a:gdLst/>
          <a:ahLst/>
          <a:cxnLst/>
          <a:rect l="0" t="0" r="0" b="0"/>
          <a:pathLst>
            <a:path>
              <a:moveTo>
                <a:pt x="0" y="2522287"/>
              </a:moveTo>
              <a:lnTo>
                <a:pt x="100382" y="2522287"/>
              </a:lnTo>
              <a:lnTo>
                <a:pt x="100382" y="0"/>
              </a:lnTo>
              <a:lnTo>
                <a:pt x="200764" y="0"/>
              </a:lnTo>
            </a:path>
          </a:pathLst>
        </a:custGeom>
        <a:noFill/>
        <a:ln w="12700" cap="flat" cmpd="sng" algn="ctr">
          <a:solidFill>
            <a:srgbClr val="FDAE61"/>
          </a:solidFill>
          <a:prstDash val="solid"/>
          <a:miter lim="800000"/>
        </a:ln>
        <a:effectLst/>
      </dgm:spPr>
      <dgm:t>
        <a:bodyPr/>
        <a:lstStyle/>
        <a:p>
          <a:pPr>
            <a:buNone/>
          </a:pP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5F45B5FB-1274-47F8-AF55-7929BAE884A7}" type="sibTrans" cxnId="{18CA709F-212B-4A08-AA38-675CEA726622}">
      <dgm:prSet/>
      <dgm:spPr/>
      <dgm:t>
        <a:bodyPr/>
        <a:lstStyle/>
        <a:p>
          <a:endParaRPr lang="en-US" sz="1000"/>
        </a:p>
      </dgm:t>
    </dgm:pt>
    <dgm:pt modelId="{A6EED24A-EB28-4C9E-B845-A2822C135BCF}">
      <dgm:prSet phldrT="[Text]" custT="1"/>
      <dgm:spPr>
        <a:xfrm>
          <a:off x="1577001" y="1242208"/>
          <a:ext cx="839415" cy="343466"/>
        </a:xfrm>
        <a:prstGeom prst="rect">
          <a:avLst/>
        </a:prstGeom>
        <a:solidFill>
          <a:srgbClr val="ABDDA4"/>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000" dirty="0">
              <a:solidFill>
                <a:sysClr val="windowText" lastClr="000000"/>
              </a:solidFill>
              <a:latin typeface="Times New Roman" panose="02020603050405020304" pitchFamily="18" charset="0"/>
              <a:ea typeface="+mn-ea"/>
              <a:cs typeface="Times New Roman" panose="02020603050405020304" pitchFamily="18" charset="0"/>
            </a:rPr>
            <a:t>Electric supply </a:t>
          </a:r>
        </a:p>
        <a:p>
          <a:pPr>
            <a:buNone/>
          </a:pPr>
          <a:r>
            <a:rPr lang="en-US" sz="1000" dirty="0">
              <a:solidFill>
                <a:sysClr val="windowText" lastClr="000000"/>
              </a:solidFill>
              <a:latin typeface="Times New Roman" panose="02020603050405020304" pitchFamily="18" charset="0"/>
              <a:ea typeface="+mn-ea"/>
              <a:cs typeface="Times New Roman" panose="02020603050405020304" pitchFamily="18" charset="0"/>
            </a:rPr>
            <a:t>capacity credits</a:t>
          </a:r>
        </a:p>
      </dgm:t>
    </dgm:pt>
    <dgm:pt modelId="{8FF2514D-F49A-4F68-AC4B-913BFE17CD16}" type="parTrans" cxnId="{2514BC1D-9EE3-4110-B02F-BB98D6612D8D}">
      <dgm:prSet custT="1"/>
      <dgm:spPr>
        <a:xfrm>
          <a:off x="1376236" y="1413941"/>
          <a:ext cx="200764" cy="1393277"/>
        </a:xfrm>
        <a:custGeom>
          <a:avLst/>
          <a:gdLst/>
          <a:ahLst/>
          <a:cxnLst/>
          <a:rect l="0" t="0" r="0" b="0"/>
          <a:pathLst>
            <a:path>
              <a:moveTo>
                <a:pt x="0" y="1393277"/>
              </a:moveTo>
              <a:lnTo>
                <a:pt x="100382" y="1393277"/>
              </a:lnTo>
              <a:lnTo>
                <a:pt x="100382" y="0"/>
              </a:lnTo>
              <a:lnTo>
                <a:pt x="200764" y="0"/>
              </a:lnTo>
            </a:path>
          </a:pathLst>
        </a:custGeom>
        <a:noFill/>
        <a:ln w="12700" cap="flat" cmpd="sng" algn="ctr">
          <a:solidFill>
            <a:srgbClr val="FDAE61"/>
          </a:solidFill>
          <a:prstDash val="solid"/>
          <a:miter lim="800000"/>
        </a:ln>
        <a:effectLst/>
      </dgm:spPr>
      <dgm:t>
        <a:bodyPr/>
        <a:lstStyle/>
        <a:p>
          <a:pPr>
            <a:buNone/>
          </a:pP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BAA25150-A686-4DE3-9FD1-7BABB0964A9C}" type="sibTrans" cxnId="{2514BC1D-9EE3-4110-B02F-BB98D6612D8D}">
      <dgm:prSet/>
      <dgm:spPr/>
      <dgm:t>
        <a:bodyPr/>
        <a:lstStyle/>
        <a:p>
          <a:endParaRPr lang="en-US" sz="1000"/>
        </a:p>
      </dgm:t>
    </dgm:pt>
    <dgm:pt modelId="{8FE32D73-584D-4053-96AA-289A5DF8933B}">
      <dgm:prSet phldrT="[Text]" custT="1"/>
      <dgm:spPr>
        <a:xfrm>
          <a:off x="2617181" y="4681389"/>
          <a:ext cx="1025956" cy="347472"/>
        </a:xfrm>
        <a:prstGeom prst="rect">
          <a:avLst/>
        </a:prstGeom>
        <a:solidFill>
          <a:srgbClr val="FEE08B"/>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000" dirty="0">
              <a:solidFill>
                <a:sysClr val="windowText" lastClr="000000"/>
              </a:solidFill>
              <a:latin typeface="Times New Roman" panose="02020603050405020304" pitchFamily="18" charset="0"/>
              <a:ea typeface="+mn-ea"/>
              <a:cs typeface="Times New Roman" panose="02020603050405020304" pitchFamily="18" charset="0"/>
            </a:rPr>
            <a:t>Electricity bill </a:t>
          </a:r>
        </a:p>
        <a:p>
          <a:pPr>
            <a:buNone/>
          </a:pPr>
          <a:r>
            <a:rPr lang="en-US" sz="1000" dirty="0">
              <a:solidFill>
                <a:sysClr val="windowText" lastClr="000000"/>
              </a:solidFill>
              <a:latin typeface="Times New Roman" panose="02020603050405020304" pitchFamily="18" charset="0"/>
              <a:ea typeface="+mn-ea"/>
              <a:cs typeface="Times New Roman" panose="02020603050405020304" pitchFamily="18" charset="0"/>
            </a:rPr>
            <a:t>reduction</a:t>
          </a:r>
        </a:p>
      </dgm:t>
    </dgm:pt>
    <dgm:pt modelId="{34D6DFE6-153F-4295-8B54-1D0EBE1643C1}" type="parTrans" cxnId="{CD7898C1-0ABC-4ECE-B367-1601D0A2C0C5}">
      <dgm:prSet custT="1"/>
      <dgm:spPr>
        <a:xfrm>
          <a:off x="2416417" y="4855125"/>
          <a:ext cx="200764" cy="424068"/>
        </a:xfrm>
        <a:custGeom>
          <a:avLst/>
          <a:gdLst/>
          <a:ahLst/>
          <a:cxnLst/>
          <a:rect l="0" t="0" r="0" b="0"/>
          <a:pathLst>
            <a:path>
              <a:moveTo>
                <a:pt x="0" y="424068"/>
              </a:moveTo>
              <a:lnTo>
                <a:pt x="100382" y="424068"/>
              </a:lnTo>
              <a:lnTo>
                <a:pt x="100382" y="0"/>
              </a:lnTo>
              <a:lnTo>
                <a:pt x="200764" y="0"/>
              </a:lnTo>
            </a:path>
          </a:pathLst>
        </a:custGeom>
        <a:noFill/>
        <a:ln w="12700" cap="flat" cmpd="sng" algn="ctr">
          <a:solidFill>
            <a:srgbClr val="ABDDA4"/>
          </a:solidFill>
          <a:prstDash val="solid"/>
          <a:miter lim="800000"/>
        </a:ln>
        <a:effectLst/>
      </dgm:spPr>
      <dgm:t>
        <a:bodyPr/>
        <a:lstStyle/>
        <a:p>
          <a:pPr>
            <a:buNone/>
          </a:pP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7650728F-CCAC-44EC-BCB3-D3E266BE72A9}" type="sibTrans" cxnId="{CD7898C1-0ABC-4ECE-B367-1601D0A2C0C5}">
      <dgm:prSet/>
      <dgm:spPr/>
      <dgm:t>
        <a:bodyPr/>
        <a:lstStyle/>
        <a:p>
          <a:endParaRPr lang="en-US" sz="1000"/>
        </a:p>
      </dgm:t>
    </dgm:pt>
    <dgm:pt modelId="{1BABDD7A-3281-42B3-A211-BA088F5858AB}">
      <dgm:prSet phldrT="[Text]" custT="1"/>
      <dgm:spPr>
        <a:xfrm>
          <a:off x="2617181" y="5105372"/>
          <a:ext cx="1025956" cy="345776"/>
        </a:xfrm>
        <a:prstGeom prst="rect">
          <a:avLst/>
        </a:prstGeom>
        <a:solidFill>
          <a:srgbClr val="FEE08B"/>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000" dirty="0">
              <a:solidFill>
                <a:sysClr val="windowText" lastClr="000000"/>
              </a:solidFill>
              <a:latin typeface="Times New Roman" panose="02020603050405020304" pitchFamily="18" charset="0"/>
              <a:ea typeface="+mn-ea"/>
              <a:cs typeface="Times New Roman" panose="02020603050405020304" pitchFamily="18" charset="0"/>
            </a:rPr>
            <a:t>Increase of PV consumption</a:t>
          </a:r>
        </a:p>
      </dgm:t>
    </dgm:pt>
    <dgm:pt modelId="{E854572E-A43D-4ED8-835A-8055DA9F9BF4}" type="parTrans" cxnId="{9586F92F-DDD1-4682-86C9-9427C3A80BC6}">
      <dgm:prSet custT="1"/>
      <dgm:spPr>
        <a:xfrm>
          <a:off x="2416417" y="5232540"/>
          <a:ext cx="200764" cy="91440"/>
        </a:xfrm>
        <a:custGeom>
          <a:avLst/>
          <a:gdLst/>
          <a:ahLst/>
          <a:cxnLst/>
          <a:rect l="0" t="0" r="0" b="0"/>
          <a:pathLst>
            <a:path>
              <a:moveTo>
                <a:pt x="0" y="46653"/>
              </a:moveTo>
              <a:lnTo>
                <a:pt x="100382" y="46653"/>
              </a:lnTo>
              <a:lnTo>
                <a:pt x="100382" y="45720"/>
              </a:lnTo>
              <a:lnTo>
                <a:pt x="200764" y="45720"/>
              </a:lnTo>
            </a:path>
          </a:pathLst>
        </a:custGeom>
        <a:noFill/>
        <a:ln w="12700" cap="flat" cmpd="sng" algn="ctr">
          <a:solidFill>
            <a:srgbClr val="ABDDA4"/>
          </a:solidFill>
          <a:prstDash val="solid"/>
          <a:miter lim="800000"/>
        </a:ln>
        <a:effectLst/>
      </dgm:spPr>
      <dgm:t>
        <a:bodyPr/>
        <a:lstStyle/>
        <a:p>
          <a:pPr>
            <a:buNone/>
          </a:pP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CBE569E8-C2FB-4B3E-BB8D-5AB5966C95E7}" type="sibTrans" cxnId="{9586F92F-DDD1-4682-86C9-9427C3A80BC6}">
      <dgm:prSet/>
      <dgm:spPr/>
      <dgm:t>
        <a:bodyPr/>
        <a:lstStyle/>
        <a:p>
          <a:endParaRPr lang="en-US" sz="1000"/>
        </a:p>
      </dgm:t>
    </dgm:pt>
    <dgm:pt modelId="{0250A150-BAFA-4579-A350-ECB514233C22}">
      <dgm:prSet phldrT="[Text]" custT="1"/>
      <dgm:spPr>
        <a:xfrm>
          <a:off x="2617181" y="5527659"/>
          <a:ext cx="1025956" cy="349339"/>
        </a:xfrm>
        <a:prstGeom prst="rect">
          <a:avLst/>
        </a:prstGeom>
        <a:solidFill>
          <a:srgbClr val="FEE08B"/>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000" dirty="0">
              <a:solidFill>
                <a:sysClr val="windowText" lastClr="000000"/>
              </a:solidFill>
              <a:latin typeface="Times New Roman" panose="02020603050405020304" pitchFamily="18" charset="0"/>
              <a:ea typeface="+mn-ea"/>
              <a:cs typeface="Times New Roman" panose="02020603050405020304" pitchFamily="18" charset="0"/>
            </a:rPr>
            <a:t>Back-up power</a:t>
          </a:r>
        </a:p>
      </dgm:t>
    </dgm:pt>
    <dgm:pt modelId="{31522341-39B2-4015-BD92-F266BF779A81}" type="parTrans" cxnId="{115F1A59-C9C6-4351-821B-0DEAF90AB236}">
      <dgm:prSet custT="1"/>
      <dgm:spPr>
        <a:xfrm>
          <a:off x="2416417" y="5279194"/>
          <a:ext cx="200764" cy="423135"/>
        </a:xfrm>
        <a:custGeom>
          <a:avLst/>
          <a:gdLst/>
          <a:ahLst/>
          <a:cxnLst/>
          <a:rect l="0" t="0" r="0" b="0"/>
          <a:pathLst>
            <a:path>
              <a:moveTo>
                <a:pt x="0" y="0"/>
              </a:moveTo>
              <a:lnTo>
                <a:pt x="100382" y="0"/>
              </a:lnTo>
              <a:lnTo>
                <a:pt x="100382" y="423135"/>
              </a:lnTo>
              <a:lnTo>
                <a:pt x="200764" y="423135"/>
              </a:lnTo>
            </a:path>
          </a:pathLst>
        </a:custGeom>
        <a:noFill/>
        <a:ln w="12700" cap="flat" cmpd="sng" algn="ctr">
          <a:solidFill>
            <a:srgbClr val="ABDDA4"/>
          </a:solidFill>
          <a:prstDash val="solid"/>
          <a:miter lim="800000"/>
        </a:ln>
        <a:effectLst/>
      </dgm:spPr>
      <dgm:t>
        <a:bodyPr/>
        <a:lstStyle/>
        <a:p>
          <a:pPr>
            <a:buNone/>
          </a:pP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FB5DE07B-DF38-4E81-82C1-433D429D3242}" type="sibTrans" cxnId="{115F1A59-C9C6-4351-821B-0DEAF90AB236}">
      <dgm:prSet/>
      <dgm:spPr/>
      <dgm:t>
        <a:bodyPr/>
        <a:lstStyle/>
        <a:p>
          <a:endParaRPr lang="en-US" sz="1000"/>
        </a:p>
      </dgm:t>
    </dgm:pt>
    <dgm:pt modelId="{191D7C88-5E69-4758-8CF0-1364F885399F}">
      <dgm:prSet phldrT="[Text]" custT="1"/>
      <dgm:spPr>
        <a:xfrm>
          <a:off x="2617181" y="643114"/>
          <a:ext cx="1025956" cy="243417"/>
        </a:xfrm>
        <a:prstGeom prst="rect">
          <a:avLst/>
        </a:prstGeom>
        <a:solidFill>
          <a:srgbClr val="FEE08B"/>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000" dirty="0">
              <a:solidFill>
                <a:sysClr val="windowText" lastClr="000000"/>
              </a:solidFill>
              <a:latin typeface="Times New Roman" panose="02020603050405020304" pitchFamily="18" charset="0"/>
              <a:ea typeface="+mn-ea"/>
              <a:cs typeface="Times New Roman" panose="02020603050405020304" pitchFamily="18" charset="0"/>
            </a:rPr>
            <a:t>Resource adequacy</a:t>
          </a:r>
        </a:p>
      </dgm:t>
    </dgm:pt>
    <dgm:pt modelId="{B4E22D19-EECA-4EA0-AFB9-8E72ADD5709A}" type="parTrans" cxnId="{AF231EFB-EB24-4E19-A562-E51D9C4BDA45}">
      <dgm:prSet custT="1"/>
      <dgm:spPr>
        <a:xfrm>
          <a:off x="2416417" y="764823"/>
          <a:ext cx="200764" cy="649117"/>
        </a:xfrm>
        <a:custGeom>
          <a:avLst/>
          <a:gdLst/>
          <a:ahLst/>
          <a:cxnLst/>
          <a:rect l="0" t="0" r="0" b="0"/>
          <a:pathLst>
            <a:path>
              <a:moveTo>
                <a:pt x="0" y="649117"/>
              </a:moveTo>
              <a:lnTo>
                <a:pt x="100382" y="649117"/>
              </a:lnTo>
              <a:lnTo>
                <a:pt x="100382" y="0"/>
              </a:lnTo>
              <a:lnTo>
                <a:pt x="200764" y="0"/>
              </a:lnTo>
            </a:path>
          </a:pathLst>
        </a:custGeom>
        <a:noFill/>
        <a:ln w="12700" cap="flat" cmpd="sng" algn="ctr">
          <a:solidFill>
            <a:srgbClr val="ABDDA4"/>
          </a:solidFill>
          <a:prstDash val="solid"/>
          <a:miter lim="800000"/>
        </a:ln>
        <a:effectLst/>
      </dgm:spPr>
      <dgm:t>
        <a:bodyPr/>
        <a:lstStyle/>
        <a:p>
          <a:pPr>
            <a:buNone/>
          </a:pP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BDC308D3-919D-40B8-9006-E443245438EE}" type="sibTrans" cxnId="{AF231EFB-EB24-4E19-A562-E51D9C4BDA45}">
      <dgm:prSet/>
      <dgm:spPr/>
      <dgm:t>
        <a:bodyPr/>
        <a:lstStyle/>
        <a:p>
          <a:endParaRPr lang="en-US" sz="1000"/>
        </a:p>
      </dgm:t>
    </dgm:pt>
    <dgm:pt modelId="{ADE3FFA4-A257-4A2C-9602-65F834E1E2AC}">
      <dgm:prSet phldrT="[Text]" custT="1"/>
      <dgm:spPr>
        <a:xfrm>
          <a:off x="2617181" y="3257"/>
          <a:ext cx="1025956" cy="243417"/>
        </a:xfrm>
        <a:prstGeom prst="rect">
          <a:avLst/>
        </a:prstGeom>
        <a:solidFill>
          <a:srgbClr val="FEE08B"/>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000" dirty="0">
              <a:solidFill>
                <a:sysClr val="windowText" lastClr="000000"/>
              </a:solidFill>
              <a:latin typeface="Times New Roman" panose="02020603050405020304" pitchFamily="18" charset="0"/>
              <a:ea typeface="+mn-ea"/>
              <a:cs typeface="Times New Roman" panose="02020603050405020304" pitchFamily="18" charset="0"/>
            </a:rPr>
            <a:t>Price-taker</a:t>
          </a:r>
        </a:p>
      </dgm:t>
    </dgm:pt>
    <dgm:pt modelId="{686C6D1A-C170-484F-ABAD-4D4EBE91FBD3}" type="parTrans" cxnId="{DC5C2098-55D3-4029-8CCD-EF198DF3DDB0}">
      <dgm:prSet custT="1"/>
      <dgm:spPr>
        <a:xfrm>
          <a:off x="2416417" y="124966"/>
          <a:ext cx="200764" cy="159964"/>
        </a:xfrm>
        <a:custGeom>
          <a:avLst/>
          <a:gdLst/>
          <a:ahLst/>
          <a:cxnLst/>
          <a:rect l="0" t="0" r="0" b="0"/>
          <a:pathLst>
            <a:path>
              <a:moveTo>
                <a:pt x="0" y="159964"/>
              </a:moveTo>
              <a:lnTo>
                <a:pt x="100382" y="159964"/>
              </a:lnTo>
              <a:lnTo>
                <a:pt x="100382" y="0"/>
              </a:lnTo>
              <a:lnTo>
                <a:pt x="200764" y="0"/>
              </a:lnTo>
            </a:path>
          </a:pathLst>
        </a:custGeom>
        <a:noFill/>
        <a:ln w="12700" cap="flat" cmpd="sng" algn="ctr">
          <a:solidFill>
            <a:srgbClr val="ABDDA4"/>
          </a:solidFill>
          <a:prstDash val="solid"/>
          <a:miter lim="800000"/>
        </a:ln>
        <a:effectLst/>
      </dgm:spPr>
      <dgm:t>
        <a:bodyPr/>
        <a:lstStyle/>
        <a:p>
          <a:pPr>
            <a:buNone/>
          </a:pP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68A0586E-B8BB-4BA4-9075-B3C2B98BE05F}" type="sibTrans" cxnId="{DC5C2098-55D3-4029-8CCD-EF198DF3DDB0}">
      <dgm:prSet/>
      <dgm:spPr/>
      <dgm:t>
        <a:bodyPr/>
        <a:lstStyle/>
        <a:p>
          <a:endParaRPr lang="en-US" sz="1000"/>
        </a:p>
      </dgm:t>
    </dgm:pt>
    <dgm:pt modelId="{E44149E1-416B-434E-8683-3B5E2D4F1F8A}">
      <dgm:prSet phldrT="[Text]" custT="1"/>
      <dgm:spPr>
        <a:xfrm>
          <a:off x="2617181" y="323186"/>
          <a:ext cx="1025956" cy="243417"/>
        </a:xfrm>
        <a:prstGeom prst="rect">
          <a:avLst/>
        </a:prstGeom>
        <a:solidFill>
          <a:srgbClr val="FEE08B"/>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000" dirty="0">
              <a:solidFill>
                <a:sysClr val="windowText" lastClr="000000"/>
              </a:solidFill>
              <a:latin typeface="Times New Roman" panose="02020603050405020304" pitchFamily="18" charset="0"/>
              <a:ea typeface="+mn-ea"/>
              <a:cs typeface="Times New Roman" panose="02020603050405020304" pitchFamily="18" charset="0"/>
            </a:rPr>
            <a:t>Price-maker</a:t>
          </a:r>
        </a:p>
      </dgm:t>
    </dgm:pt>
    <dgm:pt modelId="{684383DE-C7EB-4EA6-B174-DAD54D4C818C}" type="parTrans" cxnId="{C948BF9E-A0B2-4177-B01C-BA08F7D03CA5}">
      <dgm:prSet custT="1"/>
      <dgm:spPr>
        <a:xfrm>
          <a:off x="2416417" y="284930"/>
          <a:ext cx="200764" cy="159964"/>
        </a:xfrm>
        <a:custGeom>
          <a:avLst/>
          <a:gdLst/>
          <a:ahLst/>
          <a:cxnLst/>
          <a:rect l="0" t="0" r="0" b="0"/>
          <a:pathLst>
            <a:path>
              <a:moveTo>
                <a:pt x="0" y="0"/>
              </a:moveTo>
              <a:lnTo>
                <a:pt x="100382" y="0"/>
              </a:lnTo>
              <a:lnTo>
                <a:pt x="100382" y="159964"/>
              </a:lnTo>
              <a:lnTo>
                <a:pt x="200764" y="159964"/>
              </a:lnTo>
            </a:path>
          </a:pathLst>
        </a:custGeom>
        <a:noFill/>
        <a:ln w="12700" cap="flat" cmpd="sng" algn="ctr">
          <a:solidFill>
            <a:srgbClr val="ABDDA4"/>
          </a:solidFill>
          <a:prstDash val="solid"/>
          <a:miter lim="800000"/>
        </a:ln>
        <a:effectLst/>
      </dgm:spPr>
      <dgm:t>
        <a:bodyPr/>
        <a:lstStyle/>
        <a:p>
          <a:pPr>
            <a:buNone/>
          </a:pP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8AA95497-A313-44E1-9479-6E127BEE76DC}" type="sibTrans" cxnId="{C948BF9E-A0B2-4177-B01C-BA08F7D03CA5}">
      <dgm:prSet/>
      <dgm:spPr/>
      <dgm:t>
        <a:bodyPr/>
        <a:lstStyle/>
        <a:p>
          <a:endParaRPr lang="en-US" sz="1000"/>
        </a:p>
      </dgm:t>
    </dgm:pt>
    <dgm:pt modelId="{6EE3FDCB-F6F4-442A-B1A5-4DD2DCF3BA73}">
      <dgm:prSet phldrT="[Text]" custT="1"/>
      <dgm:spPr>
        <a:xfrm>
          <a:off x="2617181" y="963043"/>
          <a:ext cx="1025956" cy="356234"/>
        </a:xfrm>
        <a:prstGeom prst="rect">
          <a:avLst/>
        </a:prstGeom>
        <a:solidFill>
          <a:srgbClr val="FEE08B"/>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000" dirty="0">
              <a:solidFill>
                <a:sysClr val="windowText" lastClr="000000"/>
              </a:solidFill>
              <a:latin typeface="Times New Roman" panose="02020603050405020304" pitchFamily="18" charset="0"/>
              <a:ea typeface="+mn-ea"/>
              <a:cs typeface="Times New Roman" panose="02020603050405020304" pitchFamily="18" charset="0"/>
            </a:rPr>
            <a:t>Utility-scale </a:t>
          </a:r>
        </a:p>
        <a:p>
          <a:pPr>
            <a:buNone/>
          </a:pPr>
          <a:r>
            <a:rPr lang="en-US" sz="1000" dirty="0">
              <a:solidFill>
                <a:sysClr val="windowText" lastClr="000000"/>
              </a:solidFill>
              <a:latin typeface="Times New Roman" panose="02020603050405020304" pitchFamily="18" charset="0"/>
              <a:ea typeface="+mn-ea"/>
              <a:cs typeface="Times New Roman" panose="02020603050405020304" pitchFamily="18" charset="0"/>
            </a:rPr>
            <a:t>peak shaving</a:t>
          </a:r>
        </a:p>
      </dgm:t>
    </dgm:pt>
    <dgm:pt modelId="{49EE6A18-7FDB-4BDE-9362-E3B90C4EA7D8}" type="parTrans" cxnId="{B621D38D-AA42-4B97-B277-6EDE518F9DAE}">
      <dgm:prSet custT="1"/>
      <dgm:spPr>
        <a:xfrm>
          <a:off x="2416417" y="1141160"/>
          <a:ext cx="200764" cy="272780"/>
        </a:xfrm>
        <a:custGeom>
          <a:avLst/>
          <a:gdLst/>
          <a:ahLst/>
          <a:cxnLst/>
          <a:rect l="0" t="0" r="0" b="0"/>
          <a:pathLst>
            <a:path>
              <a:moveTo>
                <a:pt x="0" y="272780"/>
              </a:moveTo>
              <a:lnTo>
                <a:pt x="100382" y="272780"/>
              </a:lnTo>
              <a:lnTo>
                <a:pt x="100382" y="0"/>
              </a:lnTo>
              <a:lnTo>
                <a:pt x="200764" y="0"/>
              </a:lnTo>
            </a:path>
          </a:pathLst>
        </a:custGeom>
        <a:noFill/>
        <a:ln w="12700" cap="flat" cmpd="sng" algn="ctr">
          <a:solidFill>
            <a:srgbClr val="ABDDA4"/>
          </a:solidFill>
          <a:prstDash val="solid"/>
          <a:miter lim="800000"/>
        </a:ln>
        <a:effectLst/>
      </dgm:spPr>
      <dgm:t>
        <a:bodyPr/>
        <a:lstStyle/>
        <a:p>
          <a:pPr>
            <a:buNone/>
          </a:pP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0A2B2693-D0BA-4412-B2D2-6744583F5992}" type="sibTrans" cxnId="{B621D38D-AA42-4B97-B277-6EDE518F9DAE}">
      <dgm:prSet/>
      <dgm:spPr/>
      <dgm:t>
        <a:bodyPr/>
        <a:lstStyle/>
        <a:p>
          <a:endParaRPr lang="en-US" sz="1000"/>
        </a:p>
      </dgm:t>
    </dgm:pt>
    <dgm:pt modelId="{A6BD0DB0-7BA2-4B01-A145-4F4C62F2C881}">
      <dgm:prSet phldrT="[Text]" custT="1"/>
      <dgm:spPr>
        <a:xfrm>
          <a:off x="2617181" y="1395788"/>
          <a:ext cx="1025956" cy="356234"/>
        </a:xfrm>
        <a:prstGeom prst="rect">
          <a:avLst/>
        </a:prstGeom>
        <a:solidFill>
          <a:srgbClr val="FEE08B"/>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000" dirty="0">
              <a:solidFill>
                <a:sysClr val="windowText" lastClr="000000"/>
              </a:solidFill>
              <a:latin typeface="Times New Roman" panose="02020603050405020304" pitchFamily="18" charset="0"/>
              <a:ea typeface="+mn-ea"/>
              <a:cs typeface="Times New Roman" panose="02020603050405020304" pitchFamily="18" charset="0"/>
            </a:rPr>
            <a:t>Transmission and distribution deferral</a:t>
          </a:r>
        </a:p>
      </dgm:t>
    </dgm:pt>
    <dgm:pt modelId="{17BDAEA7-1C3A-4862-BE7E-5326BB11D51E}" type="parTrans" cxnId="{4F730C63-9DB6-41A7-94A4-E08658842032}">
      <dgm:prSet custT="1"/>
      <dgm:spPr>
        <a:xfrm>
          <a:off x="2416417" y="1413941"/>
          <a:ext cx="200764" cy="159964"/>
        </a:xfrm>
        <a:custGeom>
          <a:avLst/>
          <a:gdLst/>
          <a:ahLst/>
          <a:cxnLst/>
          <a:rect l="0" t="0" r="0" b="0"/>
          <a:pathLst>
            <a:path>
              <a:moveTo>
                <a:pt x="0" y="0"/>
              </a:moveTo>
              <a:lnTo>
                <a:pt x="100382" y="0"/>
              </a:lnTo>
              <a:lnTo>
                <a:pt x="100382" y="159964"/>
              </a:lnTo>
              <a:lnTo>
                <a:pt x="200764" y="159964"/>
              </a:lnTo>
            </a:path>
          </a:pathLst>
        </a:custGeom>
        <a:noFill/>
        <a:ln w="12700" cap="flat" cmpd="sng" algn="ctr">
          <a:solidFill>
            <a:srgbClr val="ABDDA4"/>
          </a:solidFill>
          <a:prstDash val="solid"/>
          <a:miter lim="800000"/>
        </a:ln>
        <a:effectLst/>
      </dgm:spPr>
      <dgm:t>
        <a:bodyPr/>
        <a:lstStyle/>
        <a:p>
          <a:pPr>
            <a:buNone/>
          </a:pP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9C862CDD-E468-4B81-88E8-E67D64394ADE}" type="sibTrans" cxnId="{4F730C63-9DB6-41A7-94A4-E08658842032}">
      <dgm:prSet/>
      <dgm:spPr/>
      <dgm:t>
        <a:bodyPr/>
        <a:lstStyle/>
        <a:p>
          <a:endParaRPr lang="en-US" sz="1000"/>
        </a:p>
      </dgm:t>
    </dgm:pt>
    <dgm:pt modelId="{277B6D19-7E44-4109-90CF-CA4C5F3D1652}">
      <dgm:prSet phldrT="[Text]" custT="1"/>
      <dgm:spPr>
        <a:xfrm>
          <a:off x="2617181" y="1828533"/>
          <a:ext cx="1025956" cy="356234"/>
        </a:xfrm>
        <a:prstGeom prst="rect">
          <a:avLst/>
        </a:prstGeom>
        <a:solidFill>
          <a:srgbClr val="FEE08B"/>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000" dirty="0">
              <a:solidFill>
                <a:sysClr val="windowText" lastClr="000000"/>
              </a:solidFill>
              <a:latin typeface="Times New Roman" panose="02020603050405020304" pitchFamily="18" charset="0"/>
              <a:ea typeface="+mn-ea"/>
              <a:cs typeface="Times New Roman" panose="02020603050405020304" pitchFamily="18" charset="0"/>
            </a:rPr>
            <a:t>Transmission congestion relief</a:t>
          </a:r>
        </a:p>
      </dgm:t>
    </dgm:pt>
    <dgm:pt modelId="{9CA2EFE5-92C7-4EB3-A8D2-61E5D4FF1690}" type="parTrans" cxnId="{1E3E7FD0-CC91-4359-986C-81CD5CDCE22E}">
      <dgm:prSet custT="1"/>
      <dgm:spPr>
        <a:xfrm>
          <a:off x="2416417" y="1413941"/>
          <a:ext cx="200764" cy="592709"/>
        </a:xfrm>
        <a:custGeom>
          <a:avLst/>
          <a:gdLst/>
          <a:ahLst/>
          <a:cxnLst/>
          <a:rect l="0" t="0" r="0" b="0"/>
          <a:pathLst>
            <a:path>
              <a:moveTo>
                <a:pt x="0" y="0"/>
              </a:moveTo>
              <a:lnTo>
                <a:pt x="100382" y="0"/>
              </a:lnTo>
              <a:lnTo>
                <a:pt x="100382" y="592709"/>
              </a:lnTo>
              <a:lnTo>
                <a:pt x="200764" y="592709"/>
              </a:lnTo>
            </a:path>
          </a:pathLst>
        </a:custGeom>
        <a:noFill/>
        <a:ln w="12700" cap="flat" cmpd="sng" algn="ctr">
          <a:solidFill>
            <a:srgbClr val="ABDDA4"/>
          </a:solidFill>
          <a:prstDash val="solid"/>
          <a:miter lim="800000"/>
        </a:ln>
        <a:effectLst/>
      </dgm:spPr>
      <dgm:t>
        <a:bodyPr/>
        <a:lstStyle/>
        <a:p>
          <a:pPr>
            <a:buNone/>
          </a:pP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58F65E5B-B7FD-46F1-8EEA-3E4395349D98}" type="sibTrans" cxnId="{1E3E7FD0-CC91-4359-986C-81CD5CDCE22E}">
      <dgm:prSet/>
      <dgm:spPr/>
      <dgm:t>
        <a:bodyPr/>
        <a:lstStyle/>
        <a:p>
          <a:endParaRPr lang="en-US" sz="1000"/>
        </a:p>
      </dgm:t>
    </dgm:pt>
    <dgm:pt modelId="{FF5CCF40-F66D-48B1-946A-389ED5DE87D1}">
      <dgm:prSet phldrT="[Text]" custT="1"/>
      <dgm:spPr>
        <a:xfrm>
          <a:off x="2617181" y="2528660"/>
          <a:ext cx="652885" cy="338373"/>
        </a:xfrm>
        <a:prstGeom prst="rect">
          <a:avLst/>
        </a:prstGeom>
        <a:solidFill>
          <a:srgbClr val="FEE08B"/>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000" dirty="0">
              <a:solidFill>
                <a:sysClr val="windowText" lastClr="000000"/>
              </a:solidFill>
              <a:latin typeface="Times New Roman" panose="02020603050405020304" pitchFamily="18" charset="0"/>
              <a:ea typeface="+mn-ea"/>
              <a:cs typeface="Times New Roman" panose="02020603050405020304" pitchFamily="18" charset="0"/>
            </a:rPr>
            <a:t>Frequency support</a:t>
          </a:r>
        </a:p>
      </dgm:t>
    </dgm:pt>
    <dgm:pt modelId="{FADE3789-28A5-4DC1-86E4-AFEE7BB137A4}" type="parTrans" cxnId="{61AD3ABE-B9D3-4691-B7E7-C918DD1C4323}">
      <dgm:prSet custT="1"/>
      <dgm:spPr>
        <a:xfrm>
          <a:off x="2416417" y="2697847"/>
          <a:ext cx="200764" cy="868921"/>
        </a:xfrm>
        <a:custGeom>
          <a:avLst/>
          <a:gdLst/>
          <a:ahLst/>
          <a:cxnLst/>
          <a:rect l="0" t="0" r="0" b="0"/>
          <a:pathLst>
            <a:path>
              <a:moveTo>
                <a:pt x="0" y="868921"/>
              </a:moveTo>
              <a:lnTo>
                <a:pt x="100382" y="868921"/>
              </a:lnTo>
              <a:lnTo>
                <a:pt x="100382" y="0"/>
              </a:lnTo>
              <a:lnTo>
                <a:pt x="200764" y="0"/>
              </a:lnTo>
            </a:path>
          </a:pathLst>
        </a:custGeom>
        <a:noFill/>
        <a:ln w="12700" cap="flat" cmpd="sng" algn="ctr">
          <a:solidFill>
            <a:srgbClr val="ABDDA4"/>
          </a:solidFill>
          <a:prstDash val="solid"/>
          <a:miter lim="800000"/>
        </a:ln>
        <a:effectLst/>
      </dgm:spPr>
      <dgm:t>
        <a:bodyPr/>
        <a:lstStyle/>
        <a:p>
          <a:pPr>
            <a:buNone/>
          </a:pP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0918A9F2-F98B-4209-B69B-9F36C391024B}" type="sibTrans" cxnId="{61AD3ABE-B9D3-4691-B7E7-C918DD1C4323}">
      <dgm:prSet/>
      <dgm:spPr/>
      <dgm:t>
        <a:bodyPr/>
        <a:lstStyle/>
        <a:p>
          <a:endParaRPr lang="en-US" sz="1000"/>
        </a:p>
      </dgm:t>
    </dgm:pt>
    <dgm:pt modelId="{B982506B-8963-46C0-8576-474E4711A3FC}">
      <dgm:prSet phldrT="[Text]" custT="1"/>
      <dgm:spPr>
        <a:xfrm>
          <a:off x="2617181" y="3210927"/>
          <a:ext cx="1025956" cy="422964"/>
        </a:xfrm>
        <a:prstGeom prst="rect">
          <a:avLst/>
        </a:prstGeom>
        <a:solidFill>
          <a:srgbClr val="FEE08B"/>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000" dirty="0">
              <a:solidFill>
                <a:sysClr val="windowText" lastClr="000000"/>
              </a:solidFill>
              <a:latin typeface="Times New Roman" panose="02020603050405020304" pitchFamily="18" charset="0"/>
              <a:ea typeface="+mn-ea"/>
              <a:cs typeface="Times New Roman" panose="02020603050405020304" pitchFamily="18" charset="0"/>
            </a:rPr>
            <a:t>Spinning and </a:t>
          </a:r>
        </a:p>
        <a:p>
          <a:pPr>
            <a:buNone/>
          </a:pPr>
          <a:r>
            <a:rPr lang="en-US" sz="1000" dirty="0">
              <a:solidFill>
                <a:sysClr val="windowText" lastClr="000000"/>
              </a:solidFill>
              <a:latin typeface="Times New Roman" panose="02020603050405020304" pitchFamily="18" charset="0"/>
              <a:ea typeface="+mn-ea"/>
              <a:cs typeface="Times New Roman" panose="02020603050405020304" pitchFamily="18" charset="0"/>
            </a:rPr>
            <a:t>non-spinning reserve</a:t>
          </a:r>
        </a:p>
      </dgm:t>
    </dgm:pt>
    <dgm:pt modelId="{62920C5D-E853-4821-AF13-ECE7C10FEFF7}" type="parTrans" cxnId="{5AF19D66-4E9C-4E6D-8604-4C4DEB8B5147}">
      <dgm:prSet custT="1"/>
      <dgm:spPr>
        <a:xfrm>
          <a:off x="2416417" y="3422409"/>
          <a:ext cx="200764" cy="144359"/>
        </a:xfrm>
        <a:custGeom>
          <a:avLst/>
          <a:gdLst/>
          <a:ahLst/>
          <a:cxnLst/>
          <a:rect l="0" t="0" r="0" b="0"/>
          <a:pathLst>
            <a:path>
              <a:moveTo>
                <a:pt x="0" y="144359"/>
              </a:moveTo>
              <a:lnTo>
                <a:pt x="100382" y="144359"/>
              </a:lnTo>
              <a:lnTo>
                <a:pt x="100382" y="0"/>
              </a:lnTo>
              <a:lnTo>
                <a:pt x="200764" y="0"/>
              </a:lnTo>
            </a:path>
          </a:pathLst>
        </a:custGeom>
        <a:noFill/>
        <a:ln w="12700" cap="flat" cmpd="sng" algn="ctr">
          <a:solidFill>
            <a:srgbClr val="ABDDA4"/>
          </a:solidFill>
          <a:prstDash val="solid"/>
          <a:miter lim="800000"/>
        </a:ln>
        <a:effectLst/>
      </dgm:spPr>
      <dgm:t>
        <a:bodyPr/>
        <a:lstStyle/>
        <a:p>
          <a:pPr>
            <a:buNone/>
          </a:pP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9D66196B-C0CC-4FD2-9733-A8A7CDA888D5}" type="sibTrans" cxnId="{5AF19D66-4E9C-4E6D-8604-4C4DEB8B5147}">
      <dgm:prSet/>
      <dgm:spPr/>
      <dgm:t>
        <a:bodyPr/>
        <a:lstStyle/>
        <a:p>
          <a:endParaRPr lang="en-US" sz="1000"/>
        </a:p>
      </dgm:t>
    </dgm:pt>
    <dgm:pt modelId="{0E937786-30EC-4B5F-98FA-DF1450A8873C}">
      <dgm:prSet phldrT="[Text]" custT="1"/>
      <dgm:spPr>
        <a:xfrm>
          <a:off x="2617181" y="4030331"/>
          <a:ext cx="1025956" cy="243417"/>
        </a:xfrm>
        <a:prstGeom prst="rect">
          <a:avLst/>
        </a:prstGeom>
        <a:solidFill>
          <a:srgbClr val="FEE08B"/>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000" dirty="0">
              <a:solidFill>
                <a:sysClr val="windowText" lastClr="000000"/>
              </a:solidFill>
              <a:latin typeface="Times New Roman" panose="02020603050405020304" pitchFamily="18" charset="0"/>
              <a:ea typeface="+mn-ea"/>
              <a:cs typeface="Times New Roman" panose="02020603050405020304" pitchFamily="18" charset="0"/>
            </a:rPr>
            <a:t>Voltage support</a:t>
          </a:r>
        </a:p>
      </dgm:t>
    </dgm:pt>
    <dgm:pt modelId="{D049A36E-A405-4F77-BCD5-A20EDDEE5BBD}" type="parTrans" cxnId="{819F163C-9C3F-4258-998B-8C9B1BEA7E21}">
      <dgm:prSet custT="1"/>
      <dgm:spPr>
        <a:xfrm>
          <a:off x="2416417" y="3566769"/>
          <a:ext cx="200764" cy="585270"/>
        </a:xfrm>
        <a:custGeom>
          <a:avLst/>
          <a:gdLst/>
          <a:ahLst/>
          <a:cxnLst/>
          <a:rect l="0" t="0" r="0" b="0"/>
          <a:pathLst>
            <a:path>
              <a:moveTo>
                <a:pt x="0" y="0"/>
              </a:moveTo>
              <a:lnTo>
                <a:pt x="100382" y="0"/>
              </a:lnTo>
              <a:lnTo>
                <a:pt x="100382" y="585270"/>
              </a:lnTo>
              <a:lnTo>
                <a:pt x="200764" y="585270"/>
              </a:lnTo>
            </a:path>
          </a:pathLst>
        </a:custGeom>
        <a:noFill/>
        <a:ln w="12700" cap="flat" cmpd="sng" algn="ctr">
          <a:solidFill>
            <a:srgbClr val="ABDDA4"/>
          </a:solidFill>
          <a:prstDash val="solid"/>
          <a:miter lim="800000"/>
        </a:ln>
        <a:effectLst/>
      </dgm:spPr>
      <dgm:t>
        <a:bodyPr/>
        <a:lstStyle/>
        <a:p>
          <a:pPr>
            <a:buNone/>
          </a:pP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4E985F50-3A6D-46B8-8078-DEE8A3F7E48E}" type="sibTrans" cxnId="{819F163C-9C3F-4258-998B-8C9B1BEA7E21}">
      <dgm:prSet/>
      <dgm:spPr/>
      <dgm:t>
        <a:bodyPr/>
        <a:lstStyle/>
        <a:p>
          <a:endParaRPr lang="en-US" sz="1000"/>
        </a:p>
      </dgm:t>
    </dgm:pt>
    <dgm:pt modelId="{253A37DA-A6F3-42C7-978D-7BEFCF0E553A}">
      <dgm:prSet phldrT="[Text]" custT="1"/>
      <dgm:spPr>
        <a:xfrm>
          <a:off x="2617181" y="4350259"/>
          <a:ext cx="1025956" cy="254618"/>
        </a:xfrm>
        <a:prstGeom prst="rect">
          <a:avLst/>
        </a:prstGeom>
        <a:solidFill>
          <a:srgbClr val="FEE08B"/>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000" dirty="0">
              <a:solidFill>
                <a:sysClr val="windowText" lastClr="000000"/>
              </a:solidFill>
              <a:latin typeface="Times New Roman" panose="02020603050405020304" pitchFamily="18" charset="0"/>
              <a:ea typeface="+mn-ea"/>
              <a:cs typeface="Times New Roman" panose="02020603050405020304" pitchFamily="18" charset="0"/>
            </a:rPr>
            <a:t>Black start</a:t>
          </a:r>
        </a:p>
      </dgm:t>
    </dgm:pt>
    <dgm:pt modelId="{2D109626-57FA-48AF-A7FD-5ED26B0494CF}" type="parTrans" cxnId="{FBD069DA-91EF-4759-BBF5-173BE74CE7E3}">
      <dgm:prSet custT="1"/>
      <dgm:spPr>
        <a:xfrm>
          <a:off x="2416417" y="3566769"/>
          <a:ext cx="200764" cy="910799"/>
        </a:xfrm>
        <a:custGeom>
          <a:avLst/>
          <a:gdLst/>
          <a:ahLst/>
          <a:cxnLst/>
          <a:rect l="0" t="0" r="0" b="0"/>
          <a:pathLst>
            <a:path>
              <a:moveTo>
                <a:pt x="0" y="0"/>
              </a:moveTo>
              <a:lnTo>
                <a:pt x="100382" y="0"/>
              </a:lnTo>
              <a:lnTo>
                <a:pt x="100382" y="910799"/>
              </a:lnTo>
              <a:lnTo>
                <a:pt x="200764" y="910799"/>
              </a:lnTo>
            </a:path>
          </a:pathLst>
        </a:custGeom>
        <a:noFill/>
        <a:ln w="12700" cap="flat" cmpd="sng" algn="ctr">
          <a:solidFill>
            <a:srgbClr val="ABDDA4"/>
          </a:solidFill>
          <a:prstDash val="solid"/>
          <a:miter lim="800000"/>
        </a:ln>
        <a:effectLst/>
      </dgm:spPr>
      <dgm:t>
        <a:bodyPr/>
        <a:lstStyle/>
        <a:p>
          <a:pPr>
            <a:buNone/>
          </a:pP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1EBAC158-FBFB-4CAB-BF11-A8CC63829DE0}" type="sibTrans" cxnId="{FBD069DA-91EF-4759-BBF5-173BE74CE7E3}">
      <dgm:prSet/>
      <dgm:spPr/>
      <dgm:t>
        <a:bodyPr/>
        <a:lstStyle/>
        <a:p>
          <a:endParaRPr lang="en-US" sz="1000"/>
        </a:p>
      </dgm:t>
    </dgm:pt>
    <dgm:pt modelId="{9E29C7FC-AD44-4D13-B00E-53C80FCF607F}">
      <dgm:prSet phldrT="[Text]" custT="1"/>
      <dgm:spPr>
        <a:xfrm>
          <a:off x="3470831" y="2261278"/>
          <a:ext cx="721235" cy="441892"/>
        </a:xfrm>
        <a:prstGeom prst="rect">
          <a:avLst/>
        </a:prstGeom>
        <a:solidFill>
          <a:srgbClr val="E6F598"/>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000" dirty="0">
              <a:solidFill>
                <a:sysClr val="windowText" lastClr="000000"/>
              </a:solidFill>
              <a:latin typeface="Times New Roman" panose="02020603050405020304" pitchFamily="18" charset="0"/>
              <a:ea typeface="+mn-ea"/>
              <a:cs typeface="Times New Roman" panose="02020603050405020304" pitchFamily="18" charset="0"/>
            </a:rPr>
            <a:t>Market-based </a:t>
          </a:r>
        </a:p>
        <a:p>
          <a:pPr>
            <a:buNone/>
          </a:pPr>
          <a:r>
            <a:rPr lang="en-US" sz="1000" dirty="0">
              <a:solidFill>
                <a:sysClr val="windowText" lastClr="000000"/>
              </a:solidFill>
              <a:latin typeface="Times New Roman" panose="02020603050405020304" pitchFamily="18" charset="0"/>
              <a:ea typeface="+mn-ea"/>
              <a:cs typeface="Times New Roman" panose="02020603050405020304" pitchFamily="18" charset="0"/>
            </a:rPr>
            <a:t>regulation</a:t>
          </a:r>
        </a:p>
      </dgm:t>
    </dgm:pt>
    <dgm:pt modelId="{166D9525-8C8F-403C-AC84-CEA461FD243A}" type="parTrans" cxnId="{443F4831-05A8-4D0F-AFAF-ACE99F62AADE}">
      <dgm:prSet custT="1"/>
      <dgm:spPr>
        <a:xfrm>
          <a:off x="3270067" y="2482225"/>
          <a:ext cx="200764" cy="215622"/>
        </a:xfrm>
        <a:custGeom>
          <a:avLst/>
          <a:gdLst/>
          <a:ahLst/>
          <a:cxnLst/>
          <a:rect l="0" t="0" r="0" b="0"/>
          <a:pathLst>
            <a:path>
              <a:moveTo>
                <a:pt x="0" y="215622"/>
              </a:moveTo>
              <a:lnTo>
                <a:pt x="100382" y="215622"/>
              </a:lnTo>
              <a:lnTo>
                <a:pt x="100382" y="0"/>
              </a:lnTo>
              <a:lnTo>
                <a:pt x="200764" y="0"/>
              </a:lnTo>
            </a:path>
          </a:pathLst>
        </a:custGeom>
        <a:noFill/>
        <a:ln w="12700" cap="flat" cmpd="sng" algn="ctr">
          <a:solidFill>
            <a:srgbClr val="FEE08B"/>
          </a:solidFill>
          <a:prstDash val="solid"/>
          <a:miter lim="800000"/>
        </a:ln>
        <a:effectLst/>
      </dgm:spPr>
      <dgm:t>
        <a:bodyPr/>
        <a:lstStyle/>
        <a:p>
          <a:pPr>
            <a:buNone/>
          </a:pP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77C12C80-403C-4077-9D96-F13C30ABD059}" type="sibTrans" cxnId="{443F4831-05A8-4D0F-AFAF-ACE99F62AADE}">
      <dgm:prSet/>
      <dgm:spPr/>
      <dgm:t>
        <a:bodyPr/>
        <a:lstStyle/>
        <a:p>
          <a:endParaRPr lang="en-US" sz="1000"/>
        </a:p>
      </dgm:t>
    </dgm:pt>
    <dgm:pt modelId="{65BEF587-7937-44DC-9C20-373A4E4AA334}">
      <dgm:prSet phldrT="[Text]" custT="1"/>
      <dgm:spPr>
        <a:xfrm>
          <a:off x="3470831" y="2779682"/>
          <a:ext cx="721235" cy="354734"/>
        </a:xfrm>
        <a:prstGeom prst="rect">
          <a:avLst/>
        </a:prstGeom>
        <a:solidFill>
          <a:srgbClr val="E6F598"/>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000" dirty="0">
              <a:solidFill>
                <a:sysClr val="windowText" lastClr="000000"/>
              </a:solidFill>
              <a:latin typeface="Times New Roman" panose="02020603050405020304" pitchFamily="18" charset="0"/>
              <a:ea typeface="+mn-ea"/>
              <a:cs typeface="Times New Roman" panose="02020603050405020304" pitchFamily="18" charset="0"/>
            </a:rPr>
            <a:t>Frequency control</a:t>
          </a:r>
        </a:p>
      </dgm:t>
    </dgm:pt>
    <dgm:pt modelId="{26CC5E4A-13F0-4C4A-9F2E-C33C184DD060}" type="parTrans" cxnId="{97712F3F-2D32-4258-85F8-4BD0208527BB}">
      <dgm:prSet custT="1"/>
      <dgm:spPr>
        <a:xfrm>
          <a:off x="3270067" y="2697847"/>
          <a:ext cx="200764" cy="259201"/>
        </a:xfrm>
        <a:custGeom>
          <a:avLst/>
          <a:gdLst/>
          <a:ahLst/>
          <a:cxnLst/>
          <a:rect l="0" t="0" r="0" b="0"/>
          <a:pathLst>
            <a:path>
              <a:moveTo>
                <a:pt x="0" y="0"/>
              </a:moveTo>
              <a:lnTo>
                <a:pt x="100382" y="0"/>
              </a:lnTo>
              <a:lnTo>
                <a:pt x="100382" y="259201"/>
              </a:lnTo>
              <a:lnTo>
                <a:pt x="200764" y="259201"/>
              </a:lnTo>
            </a:path>
          </a:pathLst>
        </a:custGeom>
        <a:noFill/>
        <a:ln w="12700" cap="flat" cmpd="sng" algn="ctr">
          <a:solidFill>
            <a:srgbClr val="FEE08B"/>
          </a:solidFill>
          <a:prstDash val="solid"/>
          <a:miter lim="800000"/>
        </a:ln>
        <a:effectLst/>
      </dgm:spPr>
      <dgm:t>
        <a:bodyPr/>
        <a:lstStyle/>
        <a:p>
          <a:pPr>
            <a:buNone/>
          </a:pP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A119129D-69AE-4D1A-8EB9-0027A6850751}" type="sibTrans" cxnId="{97712F3F-2D32-4258-85F8-4BD0208527BB}">
      <dgm:prSet/>
      <dgm:spPr/>
      <dgm:t>
        <a:bodyPr/>
        <a:lstStyle/>
        <a:p>
          <a:endParaRPr lang="en-US" sz="1000"/>
        </a:p>
      </dgm:t>
    </dgm:pt>
    <dgm:pt modelId="{77940ABB-20D1-44FE-B6A9-C310D38C58F1}">
      <dgm:prSet phldrT="[Text]" custT="1"/>
      <dgm:spPr>
        <a:xfrm>
          <a:off x="2617181" y="3710402"/>
          <a:ext cx="1025956" cy="243417"/>
        </a:xfrm>
        <a:prstGeom prst="rect">
          <a:avLst/>
        </a:prstGeom>
        <a:solidFill>
          <a:srgbClr val="FEE08B"/>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000" dirty="0">
              <a:solidFill>
                <a:sysClr val="windowText" lastClr="000000"/>
              </a:solidFill>
              <a:latin typeface="Times New Roman" panose="02020603050405020304" pitchFamily="18" charset="0"/>
              <a:ea typeface="+mn-ea"/>
              <a:cs typeface="Times New Roman" panose="02020603050405020304" pitchFamily="18" charset="0"/>
            </a:rPr>
            <a:t>Load demand</a:t>
          </a:r>
        </a:p>
      </dgm:t>
    </dgm:pt>
    <dgm:pt modelId="{CD515614-9272-4137-9FDA-B9EFDF884054}" type="parTrans" cxnId="{DF7D1FA4-635D-4ED5-B050-021C24960911}">
      <dgm:prSet custT="1"/>
      <dgm:spPr>
        <a:xfrm>
          <a:off x="2416417" y="3566769"/>
          <a:ext cx="200764" cy="265341"/>
        </a:xfrm>
        <a:custGeom>
          <a:avLst/>
          <a:gdLst/>
          <a:ahLst/>
          <a:cxnLst/>
          <a:rect l="0" t="0" r="0" b="0"/>
          <a:pathLst>
            <a:path>
              <a:moveTo>
                <a:pt x="0" y="0"/>
              </a:moveTo>
              <a:lnTo>
                <a:pt x="100382" y="0"/>
              </a:lnTo>
              <a:lnTo>
                <a:pt x="100382" y="265341"/>
              </a:lnTo>
              <a:lnTo>
                <a:pt x="200764" y="265341"/>
              </a:lnTo>
            </a:path>
          </a:pathLst>
        </a:custGeom>
        <a:noFill/>
        <a:ln w="12700" cap="flat" cmpd="sng" algn="ctr">
          <a:solidFill>
            <a:srgbClr val="ABDDA4"/>
          </a:solidFill>
          <a:prstDash val="solid"/>
          <a:miter lim="800000"/>
        </a:ln>
        <a:effectLst/>
      </dgm:spPr>
      <dgm:t>
        <a:bodyPr/>
        <a:lstStyle/>
        <a:p>
          <a:pPr>
            <a:buNone/>
          </a:pP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2BDCF525-EBC6-4D3D-9B5A-51E645E91AA4}" type="sibTrans" cxnId="{DF7D1FA4-635D-4ED5-B050-021C24960911}">
      <dgm:prSet/>
      <dgm:spPr/>
      <dgm:t>
        <a:bodyPr/>
        <a:lstStyle/>
        <a:p>
          <a:endParaRPr lang="en-US" sz="1000"/>
        </a:p>
      </dgm:t>
    </dgm:pt>
    <dgm:pt modelId="{0F7D8D62-D905-438C-9B75-1797131BE609}" type="pres">
      <dgm:prSet presAssocID="{63352C9C-0CAF-458B-8D49-551FDD8A7B44}" presName="Name0" presStyleCnt="0">
        <dgm:presLayoutVars>
          <dgm:chPref val="1"/>
          <dgm:dir/>
          <dgm:animOne val="branch"/>
          <dgm:animLvl val="lvl"/>
          <dgm:resizeHandles val="exact"/>
        </dgm:presLayoutVars>
      </dgm:prSet>
      <dgm:spPr/>
      <dgm:t>
        <a:bodyPr/>
        <a:lstStyle/>
        <a:p>
          <a:endParaRPr lang="en-US"/>
        </a:p>
      </dgm:t>
    </dgm:pt>
    <dgm:pt modelId="{EBB129FA-94F4-4C82-BE99-53043C8ECF2E}" type="pres">
      <dgm:prSet presAssocID="{D42DD45A-23A3-4699-A6F5-23F4F988B79D}" presName="root1" presStyleCnt="0"/>
      <dgm:spPr/>
    </dgm:pt>
    <dgm:pt modelId="{25285932-A40B-46A0-B77F-577A97E3A49C}" type="pres">
      <dgm:prSet presAssocID="{D42DD45A-23A3-4699-A6F5-23F4F988B79D}" presName="LevelOneTextNode" presStyleLbl="node0" presStyleIdx="0" presStyleCnt="1" custScaleX="97560" custScaleY="90869">
        <dgm:presLayoutVars>
          <dgm:chPref val="3"/>
        </dgm:presLayoutVars>
      </dgm:prSet>
      <dgm:spPr/>
      <dgm:t>
        <a:bodyPr/>
        <a:lstStyle/>
        <a:p>
          <a:endParaRPr lang="en-US"/>
        </a:p>
      </dgm:t>
    </dgm:pt>
    <dgm:pt modelId="{85A0B99B-E2AF-4600-8D26-13E08EE24AD5}" type="pres">
      <dgm:prSet presAssocID="{D42DD45A-23A3-4699-A6F5-23F4F988B79D}" presName="level2hierChild" presStyleCnt="0"/>
      <dgm:spPr/>
    </dgm:pt>
    <dgm:pt modelId="{1DBFA7F4-653E-4FC8-BA74-F56F80514A5D}" type="pres">
      <dgm:prSet presAssocID="{495EBE85-D1DC-4ABC-8E3A-A23E0349652F}" presName="conn2-1" presStyleLbl="parChTrans1D2" presStyleIdx="0" presStyleCnt="4"/>
      <dgm:spPr/>
      <dgm:t>
        <a:bodyPr/>
        <a:lstStyle/>
        <a:p>
          <a:endParaRPr lang="en-US"/>
        </a:p>
      </dgm:t>
    </dgm:pt>
    <dgm:pt modelId="{799A602F-EFF1-49AB-B782-1273378191A6}" type="pres">
      <dgm:prSet presAssocID="{495EBE85-D1DC-4ABC-8E3A-A23E0349652F}" presName="connTx" presStyleLbl="parChTrans1D2" presStyleIdx="0" presStyleCnt="4"/>
      <dgm:spPr/>
      <dgm:t>
        <a:bodyPr/>
        <a:lstStyle/>
        <a:p>
          <a:endParaRPr lang="en-US"/>
        </a:p>
      </dgm:t>
    </dgm:pt>
    <dgm:pt modelId="{6B4FED28-B2CE-429A-9CAB-83E4524BBF67}" type="pres">
      <dgm:prSet presAssocID="{6C05485C-1E46-4C2E-8AE1-8AE8A4B8B5D6}" presName="root2" presStyleCnt="0"/>
      <dgm:spPr/>
    </dgm:pt>
    <dgm:pt modelId="{68E1083C-7F1F-4E67-8630-7407C9DD7BD3}" type="pres">
      <dgm:prSet presAssocID="{6C05485C-1E46-4C2E-8AE1-8AE8A4B8B5D6}" presName="LevelTwoTextNode" presStyleLbl="node2" presStyleIdx="0" presStyleCnt="4" custScaleX="100299" custScaleY="89722">
        <dgm:presLayoutVars>
          <dgm:chPref val="3"/>
        </dgm:presLayoutVars>
      </dgm:prSet>
      <dgm:spPr/>
      <dgm:t>
        <a:bodyPr/>
        <a:lstStyle/>
        <a:p>
          <a:endParaRPr lang="en-US"/>
        </a:p>
      </dgm:t>
    </dgm:pt>
    <dgm:pt modelId="{3304AF3E-9EDC-48E7-BEB3-386245C96DFE}" type="pres">
      <dgm:prSet presAssocID="{6C05485C-1E46-4C2E-8AE1-8AE8A4B8B5D6}" presName="level3hierChild" presStyleCnt="0"/>
      <dgm:spPr/>
    </dgm:pt>
    <dgm:pt modelId="{68395605-E639-4A51-81E9-4C759CBEA1C8}" type="pres">
      <dgm:prSet presAssocID="{686C6D1A-C170-484F-ABAD-4D4EBE91FBD3}" presName="conn2-1" presStyleLbl="parChTrans1D3" presStyleIdx="0" presStyleCnt="14"/>
      <dgm:spPr/>
      <dgm:t>
        <a:bodyPr/>
        <a:lstStyle/>
        <a:p>
          <a:endParaRPr lang="en-US"/>
        </a:p>
      </dgm:t>
    </dgm:pt>
    <dgm:pt modelId="{1E9269EA-7650-4CE0-AE3C-6F36EE5B9AB7}" type="pres">
      <dgm:prSet presAssocID="{686C6D1A-C170-484F-ABAD-4D4EBE91FBD3}" presName="connTx" presStyleLbl="parChTrans1D3" presStyleIdx="0" presStyleCnt="14"/>
      <dgm:spPr/>
      <dgm:t>
        <a:bodyPr/>
        <a:lstStyle/>
        <a:p>
          <a:endParaRPr lang="en-US"/>
        </a:p>
      </dgm:t>
    </dgm:pt>
    <dgm:pt modelId="{BF6B3D8A-C4F7-4AC5-9982-BFF58175AF47}" type="pres">
      <dgm:prSet presAssocID="{ADE3FFA4-A257-4A2C-9602-65F834E1E2AC}" presName="root2" presStyleCnt="0"/>
      <dgm:spPr/>
    </dgm:pt>
    <dgm:pt modelId="{7AADD980-B19C-4EE0-A1F5-FE337FD5642E}" type="pres">
      <dgm:prSet presAssocID="{ADE3FFA4-A257-4A2C-9602-65F834E1E2AC}" presName="LevelTwoTextNode" presStyleLbl="node3" presStyleIdx="0" presStyleCnt="14" custScaleX="102205" custScaleY="79537">
        <dgm:presLayoutVars>
          <dgm:chPref val="3"/>
        </dgm:presLayoutVars>
      </dgm:prSet>
      <dgm:spPr/>
      <dgm:t>
        <a:bodyPr/>
        <a:lstStyle/>
        <a:p>
          <a:endParaRPr lang="en-US"/>
        </a:p>
      </dgm:t>
    </dgm:pt>
    <dgm:pt modelId="{55ABA460-D944-498A-8E87-32A200E6E0CB}" type="pres">
      <dgm:prSet presAssocID="{ADE3FFA4-A257-4A2C-9602-65F834E1E2AC}" presName="level3hierChild" presStyleCnt="0"/>
      <dgm:spPr/>
    </dgm:pt>
    <dgm:pt modelId="{D4AB8EFF-5E5A-4485-8BA5-C3EA8927F00F}" type="pres">
      <dgm:prSet presAssocID="{684383DE-C7EB-4EA6-B174-DAD54D4C818C}" presName="conn2-1" presStyleLbl="parChTrans1D3" presStyleIdx="1" presStyleCnt="14"/>
      <dgm:spPr/>
      <dgm:t>
        <a:bodyPr/>
        <a:lstStyle/>
        <a:p>
          <a:endParaRPr lang="en-US"/>
        </a:p>
      </dgm:t>
    </dgm:pt>
    <dgm:pt modelId="{97A7734E-416B-4099-AD05-7931D7E3342A}" type="pres">
      <dgm:prSet presAssocID="{684383DE-C7EB-4EA6-B174-DAD54D4C818C}" presName="connTx" presStyleLbl="parChTrans1D3" presStyleIdx="1" presStyleCnt="14"/>
      <dgm:spPr/>
      <dgm:t>
        <a:bodyPr/>
        <a:lstStyle/>
        <a:p>
          <a:endParaRPr lang="en-US"/>
        </a:p>
      </dgm:t>
    </dgm:pt>
    <dgm:pt modelId="{01DC4B44-32E9-48F5-BD8A-697AEA8714A9}" type="pres">
      <dgm:prSet presAssocID="{E44149E1-416B-434E-8683-3B5E2D4F1F8A}" presName="root2" presStyleCnt="0"/>
      <dgm:spPr/>
    </dgm:pt>
    <dgm:pt modelId="{5918A576-2501-4AA5-A344-6093B44B4E74}" type="pres">
      <dgm:prSet presAssocID="{E44149E1-416B-434E-8683-3B5E2D4F1F8A}" presName="LevelTwoTextNode" presStyleLbl="node3" presStyleIdx="1" presStyleCnt="14" custScaleX="102205" custScaleY="79537">
        <dgm:presLayoutVars>
          <dgm:chPref val="3"/>
        </dgm:presLayoutVars>
      </dgm:prSet>
      <dgm:spPr/>
      <dgm:t>
        <a:bodyPr/>
        <a:lstStyle/>
        <a:p>
          <a:endParaRPr lang="en-US"/>
        </a:p>
      </dgm:t>
    </dgm:pt>
    <dgm:pt modelId="{5D0DD265-4DD7-4124-975C-6B0D62238B9D}" type="pres">
      <dgm:prSet presAssocID="{E44149E1-416B-434E-8683-3B5E2D4F1F8A}" presName="level3hierChild" presStyleCnt="0"/>
      <dgm:spPr/>
    </dgm:pt>
    <dgm:pt modelId="{D4A447F2-A5D3-44A0-971F-A25502A290CE}" type="pres">
      <dgm:prSet presAssocID="{8FF2514D-F49A-4F68-AC4B-913BFE17CD16}" presName="conn2-1" presStyleLbl="parChTrans1D2" presStyleIdx="1" presStyleCnt="4"/>
      <dgm:spPr/>
      <dgm:t>
        <a:bodyPr/>
        <a:lstStyle/>
        <a:p>
          <a:endParaRPr lang="en-US"/>
        </a:p>
      </dgm:t>
    </dgm:pt>
    <dgm:pt modelId="{D0A22D88-639F-43EC-B9E3-42B6342148B0}" type="pres">
      <dgm:prSet presAssocID="{8FF2514D-F49A-4F68-AC4B-913BFE17CD16}" presName="connTx" presStyleLbl="parChTrans1D2" presStyleIdx="1" presStyleCnt="4"/>
      <dgm:spPr/>
      <dgm:t>
        <a:bodyPr/>
        <a:lstStyle/>
        <a:p>
          <a:endParaRPr lang="en-US"/>
        </a:p>
      </dgm:t>
    </dgm:pt>
    <dgm:pt modelId="{2A9ED637-5A7B-4775-B443-736FBB6BA390}" type="pres">
      <dgm:prSet presAssocID="{A6EED24A-EB28-4C9E-B845-A2822C135BCF}" presName="root2" presStyleCnt="0"/>
      <dgm:spPr/>
    </dgm:pt>
    <dgm:pt modelId="{8DC59ACF-6860-4E67-88B1-A9F489167DF2}" type="pres">
      <dgm:prSet presAssocID="{A6EED24A-EB28-4C9E-B845-A2822C135BCF}" presName="LevelTwoTextNode" presStyleLbl="node2" presStyleIdx="1" presStyleCnt="4" custScaleX="83622" custScaleY="119629">
        <dgm:presLayoutVars>
          <dgm:chPref val="3"/>
        </dgm:presLayoutVars>
      </dgm:prSet>
      <dgm:spPr/>
      <dgm:t>
        <a:bodyPr/>
        <a:lstStyle/>
        <a:p>
          <a:endParaRPr lang="en-US"/>
        </a:p>
      </dgm:t>
    </dgm:pt>
    <dgm:pt modelId="{129E35C7-4E9A-4D2C-B5A9-D6FD4A9E196E}" type="pres">
      <dgm:prSet presAssocID="{A6EED24A-EB28-4C9E-B845-A2822C135BCF}" presName="level3hierChild" presStyleCnt="0"/>
      <dgm:spPr/>
    </dgm:pt>
    <dgm:pt modelId="{1F65CF52-2B60-41A7-891D-5DC292D3C044}" type="pres">
      <dgm:prSet presAssocID="{B4E22D19-EECA-4EA0-AFB9-8E72ADD5709A}" presName="conn2-1" presStyleLbl="parChTrans1D3" presStyleIdx="2" presStyleCnt="14"/>
      <dgm:spPr/>
      <dgm:t>
        <a:bodyPr/>
        <a:lstStyle/>
        <a:p>
          <a:endParaRPr lang="en-US"/>
        </a:p>
      </dgm:t>
    </dgm:pt>
    <dgm:pt modelId="{09D17B78-2BDA-45B6-8C9C-A54A5F75E5A2}" type="pres">
      <dgm:prSet presAssocID="{B4E22D19-EECA-4EA0-AFB9-8E72ADD5709A}" presName="connTx" presStyleLbl="parChTrans1D3" presStyleIdx="2" presStyleCnt="14"/>
      <dgm:spPr/>
      <dgm:t>
        <a:bodyPr/>
        <a:lstStyle/>
        <a:p>
          <a:endParaRPr lang="en-US"/>
        </a:p>
      </dgm:t>
    </dgm:pt>
    <dgm:pt modelId="{3932463B-C2D6-4815-A2AC-4BDED1690F66}" type="pres">
      <dgm:prSet presAssocID="{191D7C88-5E69-4758-8CF0-1364F885399F}" presName="root2" presStyleCnt="0"/>
      <dgm:spPr/>
    </dgm:pt>
    <dgm:pt modelId="{B4DCFA54-AB8C-4A00-86BD-394615D8B5A6}" type="pres">
      <dgm:prSet presAssocID="{191D7C88-5E69-4758-8CF0-1364F885399F}" presName="LevelTwoTextNode" presStyleLbl="node3" presStyleIdx="2" presStyleCnt="14" custScaleX="102205" custScaleY="79537">
        <dgm:presLayoutVars>
          <dgm:chPref val="3"/>
        </dgm:presLayoutVars>
      </dgm:prSet>
      <dgm:spPr/>
      <dgm:t>
        <a:bodyPr/>
        <a:lstStyle/>
        <a:p>
          <a:endParaRPr lang="en-US"/>
        </a:p>
      </dgm:t>
    </dgm:pt>
    <dgm:pt modelId="{0EB19342-8114-436E-8770-FCA2B57663CD}" type="pres">
      <dgm:prSet presAssocID="{191D7C88-5E69-4758-8CF0-1364F885399F}" presName="level3hierChild" presStyleCnt="0"/>
      <dgm:spPr/>
    </dgm:pt>
    <dgm:pt modelId="{470D1D32-25E5-4CA5-B088-83C580E10101}" type="pres">
      <dgm:prSet presAssocID="{49EE6A18-7FDB-4BDE-9362-E3B90C4EA7D8}" presName="conn2-1" presStyleLbl="parChTrans1D3" presStyleIdx="3" presStyleCnt="14"/>
      <dgm:spPr/>
      <dgm:t>
        <a:bodyPr/>
        <a:lstStyle/>
        <a:p>
          <a:endParaRPr lang="en-US"/>
        </a:p>
      </dgm:t>
    </dgm:pt>
    <dgm:pt modelId="{A649D987-1DA0-4B82-90D6-A857B239094D}" type="pres">
      <dgm:prSet presAssocID="{49EE6A18-7FDB-4BDE-9362-E3B90C4EA7D8}" presName="connTx" presStyleLbl="parChTrans1D3" presStyleIdx="3" presStyleCnt="14"/>
      <dgm:spPr/>
      <dgm:t>
        <a:bodyPr/>
        <a:lstStyle/>
        <a:p>
          <a:endParaRPr lang="en-US"/>
        </a:p>
      </dgm:t>
    </dgm:pt>
    <dgm:pt modelId="{30C119C0-0904-45A6-A5ED-24FC757AE1A4}" type="pres">
      <dgm:prSet presAssocID="{6EE3FDCB-F6F4-442A-B1A5-4DD2DCF3BA73}" presName="root2" presStyleCnt="0"/>
      <dgm:spPr/>
    </dgm:pt>
    <dgm:pt modelId="{604DA347-423C-4C44-9CED-119920779669}" type="pres">
      <dgm:prSet presAssocID="{6EE3FDCB-F6F4-442A-B1A5-4DD2DCF3BA73}" presName="LevelTwoTextNode" presStyleLbl="node3" presStyleIdx="3" presStyleCnt="14" custScaleX="102205" custScaleY="119843">
        <dgm:presLayoutVars>
          <dgm:chPref val="3"/>
        </dgm:presLayoutVars>
      </dgm:prSet>
      <dgm:spPr/>
      <dgm:t>
        <a:bodyPr/>
        <a:lstStyle/>
        <a:p>
          <a:endParaRPr lang="en-US"/>
        </a:p>
      </dgm:t>
    </dgm:pt>
    <dgm:pt modelId="{77C77D38-131C-46C2-83BB-F45BAA5FCECC}" type="pres">
      <dgm:prSet presAssocID="{6EE3FDCB-F6F4-442A-B1A5-4DD2DCF3BA73}" presName="level3hierChild" presStyleCnt="0"/>
      <dgm:spPr/>
    </dgm:pt>
    <dgm:pt modelId="{45FE97A2-CDAB-4916-BB9E-C61E857560F3}" type="pres">
      <dgm:prSet presAssocID="{17BDAEA7-1C3A-4862-BE7E-5326BB11D51E}" presName="conn2-1" presStyleLbl="parChTrans1D3" presStyleIdx="4" presStyleCnt="14"/>
      <dgm:spPr/>
      <dgm:t>
        <a:bodyPr/>
        <a:lstStyle/>
        <a:p>
          <a:endParaRPr lang="en-US"/>
        </a:p>
      </dgm:t>
    </dgm:pt>
    <dgm:pt modelId="{9D676DB4-E4F4-4447-87EC-B8957343AFFA}" type="pres">
      <dgm:prSet presAssocID="{17BDAEA7-1C3A-4862-BE7E-5326BB11D51E}" presName="connTx" presStyleLbl="parChTrans1D3" presStyleIdx="4" presStyleCnt="14"/>
      <dgm:spPr/>
      <dgm:t>
        <a:bodyPr/>
        <a:lstStyle/>
        <a:p>
          <a:endParaRPr lang="en-US"/>
        </a:p>
      </dgm:t>
    </dgm:pt>
    <dgm:pt modelId="{AF4AEC0E-35D4-4619-9E08-46E1689ED26E}" type="pres">
      <dgm:prSet presAssocID="{A6BD0DB0-7BA2-4B01-A145-4F4C62F2C881}" presName="root2" presStyleCnt="0"/>
      <dgm:spPr/>
    </dgm:pt>
    <dgm:pt modelId="{45E92CD1-5E41-4D60-89D7-78D7142F0C1A}" type="pres">
      <dgm:prSet presAssocID="{A6BD0DB0-7BA2-4B01-A145-4F4C62F2C881}" presName="LevelTwoTextNode" presStyleLbl="node3" presStyleIdx="4" presStyleCnt="14" custScaleX="118747" custScaleY="116400">
        <dgm:presLayoutVars>
          <dgm:chPref val="3"/>
        </dgm:presLayoutVars>
      </dgm:prSet>
      <dgm:spPr/>
      <dgm:t>
        <a:bodyPr/>
        <a:lstStyle/>
        <a:p>
          <a:endParaRPr lang="en-US"/>
        </a:p>
      </dgm:t>
    </dgm:pt>
    <dgm:pt modelId="{37EA8FC5-7764-40C0-9BCC-C82F634CB48D}" type="pres">
      <dgm:prSet presAssocID="{A6BD0DB0-7BA2-4B01-A145-4F4C62F2C881}" presName="level3hierChild" presStyleCnt="0"/>
      <dgm:spPr/>
    </dgm:pt>
    <dgm:pt modelId="{D95348F3-6ABF-410D-8221-E98F17E744BE}" type="pres">
      <dgm:prSet presAssocID="{9CA2EFE5-92C7-4EB3-A8D2-61E5D4FF1690}" presName="conn2-1" presStyleLbl="parChTrans1D3" presStyleIdx="5" presStyleCnt="14"/>
      <dgm:spPr/>
      <dgm:t>
        <a:bodyPr/>
        <a:lstStyle/>
        <a:p>
          <a:endParaRPr lang="en-US"/>
        </a:p>
      </dgm:t>
    </dgm:pt>
    <dgm:pt modelId="{C791BA2A-3F84-4A3C-A63A-2C478ADBB9AE}" type="pres">
      <dgm:prSet presAssocID="{9CA2EFE5-92C7-4EB3-A8D2-61E5D4FF1690}" presName="connTx" presStyleLbl="parChTrans1D3" presStyleIdx="5" presStyleCnt="14"/>
      <dgm:spPr/>
      <dgm:t>
        <a:bodyPr/>
        <a:lstStyle/>
        <a:p>
          <a:endParaRPr lang="en-US"/>
        </a:p>
      </dgm:t>
    </dgm:pt>
    <dgm:pt modelId="{B66976D6-F5F3-4261-A2D7-328B0BC75260}" type="pres">
      <dgm:prSet presAssocID="{277B6D19-7E44-4109-90CF-CA4C5F3D1652}" presName="root2" presStyleCnt="0"/>
      <dgm:spPr/>
    </dgm:pt>
    <dgm:pt modelId="{E832B3CB-E8DA-4762-AED8-BF56EAA07539}" type="pres">
      <dgm:prSet presAssocID="{277B6D19-7E44-4109-90CF-CA4C5F3D1652}" presName="LevelTwoTextNode" presStyleLbl="node3" presStyleIdx="5" presStyleCnt="14" custScaleX="118747" custScaleY="116400">
        <dgm:presLayoutVars>
          <dgm:chPref val="3"/>
        </dgm:presLayoutVars>
      </dgm:prSet>
      <dgm:spPr/>
      <dgm:t>
        <a:bodyPr/>
        <a:lstStyle/>
        <a:p>
          <a:endParaRPr lang="en-US"/>
        </a:p>
      </dgm:t>
    </dgm:pt>
    <dgm:pt modelId="{81F6C932-229E-4350-9F6A-2F27353A77D7}" type="pres">
      <dgm:prSet presAssocID="{277B6D19-7E44-4109-90CF-CA4C5F3D1652}" presName="level3hierChild" presStyleCnt="0"/>
      <dgm:spPr/>
    </dgm:pt>
    <dgm:pt modelId="{C2B5460F-5F62-4CE1-B5D5-DCB3FE9FBF05}" type="pres">
      <dgm:prSet presAssocID="{5F5CD5D3-DC19-4CFA-B216-033B5DD7982B}" presName="conn2-1" presStyleLbl="parChTrans1D2" presStyleIdx="2" presStyleCnt="4"/>
      <dgm:spPr/>
      <dgm:t>
        <a:bodyPr/>
        <a:lstStyle/>
        <a:p>
          <a:endParaRPr lang="en-US"/>
        </a:p>
      </dgm:t>
    </dgm:pt>
    <dgm:pt modelId="{152CCE0C-679F-4EAD-A374-0C43D28B357A}" type="pres">
      <dgm:prSet presAssocID="{5F5CD5D3-DC19-4CFA-B216-033B5DD7982B}" presName="connTx" presStyleLbl="parChTrans1D2" presStyleIdx="2" presStyleCnt="4"/>
      <dgm:spPr/>
      <dgm:t>
        <a:bodyPr/>
        <a:lstStyle/>
        <a:p>
          <a:endParaRPr lang="en-US"/>
        </a:p>
      </dgm:t>
    </dgm:pt>
    <dgm:pt modelId="{24AF119D-B435-4793-940A-B1603B73723F}" type="pres">
      <dgm:prSet presAssocID="{F58C6414-371E-48C8-8E49-E8C517CB7724}" presName="root2" presStyleCnt="0"/>
      <dgm:spPr/>
    </dgm:pt>
    <dgm:pt modelId="{F695982F-AD90-4AB7-BDAF-2D22E62133EA}" type="pres">
      <dgm:prSet presAssocID="{F58C6414-371E-48C8-8E49-E8C517CB7724}" presName="LevelTwoTextNode" presStyleLbl="node2" presStyleIdx="2" presStyleCnt="4" custScaleX="83622" custScaleY="119630">
        <dgm:presLayoutVars>
          <dgm:chPref val="3"/>
        </dgm:presLayoutVars>
      </dgm:prSet>
      <dgm:spPr/>
      <dgm:t>
        <a:bodyPr/>
        <a:lstStyle/>
        <a:p>
          <a:endParaRPr lang="en-US"/>
        </a:p>
      </dgm:t>
    </dgm:pt>
    <dgm:pt modelId="{85CDFBFD-A0B0-486F-834C-02503633C50A}" type="pres">
      <dgm:prSet presAssocID="{F58C6414-371E-48C8-8E49-E8C517CB7724}" presName="level3hierChild" presStyleCnt="0"/>
      <dgm:spPr/>
    </dgm:pt>
    <dgm:pt modelId="{EFD8861D-C823-46DC-B4B9-1F209CACB52C}" type="pres">
      <dgm:prSet presAssocID="{FADE3789-28A5-4DC1-86E4-AFEE7BB137A4}" presName="conn2-1" presStyleLbl="parChTrans1D3" presStyleIdx="6" presStyleCnt="14"/>
      <dgm:spPr/>
      <dgm:t>
        <a:bodyPr/>
        <a:lstStyle/>
        <a:p>
          <a:endParaRPr lang="en-US"/>
        </a:p>
      </dgm:t>
    </dgm:pt>
    <dgm:pt modelId="{D1AD0577-EA9A-4514-BED8-A570DCA629BA}" type="pres">
      <dgm:prSet presAssocID="{FADE3789-28A5-4DC1-86E4-AFEE7BB137A4}" presName="connTx" presStyleLbl="parChTrans1D3" presStyleIdx="6" presStyleCnt="14"/>
      <dgm:spPr/>
      <dgm:t>
        <a:bodyPr/>
        <a:lstStyle/>
        <a:p>
          <a:endParaRPr lang="en-US"/>
        </a:p>
      </dgm:t>
    </dgm:pt>
    <dgm:pt modelId="{7CB75594-668A-44CA-AA13-FC4C9A3B0403}" type="pres">
      <dgm:prSet presAssocID="{FF5CCF40-F66D-48B1-946A-389ED5DE87D1}" presName="root2" presStyleCnt="0"/>
      <dgm:spPr/>
    </dgm:pt>
    <dgm:pt modelId="{D914956A-E390-4469-8C14-D7E008E00797}" type="pres">
      <dgm:prSet presAssocID="{FF5CCF40-F66D-48B1-946A-389ED5DE87D1}" presName="LevelTwoTextNode" presStyleLbl="node3" presStyleIdx="6" presStyleCnt="14" custScaleX="65040" custScaleY="118573">
        <dgm:presLayoutVars>
          <dgm:chPref val="3"/>
        </dgm:presLayoutVars>
      </dgm:prSet>
      <dgm:spPr/>
      <dgm:t>
        <a:bodyPr/>
        <a:lstStyle/>
        <a:p>
          <a:endParaRPr lang="en-US"/>
        </a:p>
      </dgm:t>
    </dgm:pt>
    <dgm:pt modelId="{12F66342-E594-47E8-92DE-9C9B6914D9C0}" type="pres">
      <dgm:prSet presAssocID="{FF5CCF40-F66D-48B1-946A-389ED5DE87D1}" presName="level3hierChild" presStyleCnt="0"/>
      <dgm:spPr/>
    </dgm:pt>
    <dgm:pt modelId="{E5E85DF3-14A0-46AE-8B18-4356E9D20A59}" type="pres">
      <dgm:prSet presAssocID="{166D9525-8C8F-403C-AC84-CEA461FD243A}" presName="conn2-1" presStyleLbl="parChTrans1D4" presStyleIdx="0" presStyleCnt="2"/>
      <dgm:spPr/>
      <dgm:t>
        <a:bodyPr/>
        <a:lstStyle/>
        <a:p>
          <a:endParaRPr lang="en-US"/>
        </a:p>
      </dgm:t>
    </dgm:pt>
    <dgm:pt modelId="{30956BF3-720F-49E2-8666-E5FDC34301B8}" type="pres">
      <dgm:prSet presAssocID="{166D9525-8C8F-403C-AC84-CEA461FD243A}" presName="connTx" presStyleLbl="parChTrans1D4" presStyleIdx="0" presStyleCnt="2"/>
      <dgm:spPr/>
      <dgm:t>
        <a:bodyPr/>
        <a:lstStyle/>
        <a:p>
          <a:endParaRPr lang="en-US"/>
        </a:p>
      </dgm:t>
    </dgm:pt>
    <dgm:pt modelId="{186B6310-BFF1-4EB8-8E7F-98CBCE1DE1B4}" type="pres">
      <dgm:prSet presAssocID="{9E29C7FC-AD44-4D13-B00E-53C80FCF607F}" presName="root2" presStyleCnt="0"/>
      <dgm:spPr/>
    </dgm:pt>
    <dgm:pt modelId="{6536804A-EF37-4198-B532-7CE2D635351A}" type="pres">
      <dgm:prSet presAssocID="{9E29C7FC-AD44-4D13-B00E-53C80FCF607F}" presName="LevelTwoTextNode" presStyleLbl="node4" presStyleIdx="0" presStyleCnt="2" custScaleX="73075" custScaleY="144389">
        <dgm:presLayoutVars>
          <dgm:chPref val="3"/>
        </dgm:presLayoutVars>
      </dgm:prSet>
      <dgm:spPr/>
      <dgm:t>
        <a:bodyPr/>
        <a:lstStyle/>
        <a:p>
          <a:endParaRPr lang="en-US"/>
        </a:p>
      </dgm:t>
    </dgm:pt>
    <dgm:pt modelId="{29E9D3F4-457F-4CFE-B22D-9D0C7BC25380}" type="pres">
      <dgm:prSet presAssocID="{9E29C7FC-AD44-4D13-B00E-53C80FCF607F}" presName="level3hierChild" presStyleCnt="0"/>
      <dgm:spPr/>
    </dgm:pt>
    <dgm:pt modelId="{20053E0F-EAEF-4293-9151-492FB0344207}" type="pres">
      <dgm:prSet presAssocID="{26CC5E4A-13F0-4C4A-9F2E-C33C184DD060}" presName="conn2-1" presStyleLbl="parChTrans1D4" presStyleIdx="1" presStyleCnt="2"/>
      <dgm:spPr/>
      <dgm:t>
        <a:bodyPr/>
        <a:lstStyle/>
        <a:p>
          <a:endParaRPr lang="en-US"/>
        </a:p>
      </dgm:t>
    </dgm:pt>
    <dgm:pt modelId="{50D47634-DEA5-4651-A81C-4D5EB5AD4074}" type="pres">
      <dgm:prSet presAssocID="{26CC5E4A-13F0-4C4A-9F2E-C33C184DD060}" presName="connTx" presStyleLbl="parChTrans1D4" presStyleIdx="1" presStyleCnt="2"/>
      <dgm:spPr/>
      <dgm:t>
        <a:bodyPr/>
        <a:lstStyle/>
        <a:p>
          <a:endParaRPr lang="en-US"/>
        </a:p>
      </dgm:t>
    </dgm:pt>
    <dgm:pt modelId="{0EF034C3-163B-4C59-8370-FB12E080669D}" type="pres">
      <dgm:prSet presAssocID="{65BEF587-7937-44DC-9C20-373A4E4AA334}" presName="root2" presStyleCnt="0"/>
      <dgm:spPr/>
    </dgm:pt>
    <dgm:pt modelId="{156C2BDF-1BDA-4D9B-86C1-7A8D1300927F}" type="pres">
      <dgm:prSet presAssocID="{65BEF587-7937-44DC-9C20-373A4E4AA334}" presName="LevelTwoTextNode" presStyleLbl="node4" presStyleIdx="1" presStyleCnt="2" custScaleX="71849" custScaleY="115910">
        <dgm:presLayoutVars>
          <dgm:chPref val="3"/>
        </dgm:presLayoutVars>
      </dgm:prSet>
      <dgm:spPr/>
      <dgm:t>
        <a:bodyPr/>
        <a:lstStyle/>
        <a:p>
          <a:endParaRPr lang="en-US"/>
        </a:p>
      </dgm:t>
    </dgm:pt>
    <dgm:pt modelId="{8E8543D6-DE8E-4258-AB07-7692F317156E}" type="pres">
      <dgm:prSet presAssocID="{65BEF587-7937-44DC-9C20-373A4E4AA334}" presName="level3hierChild" presStyleCnt="0"/>
      <dgm:spPr/>
    </dgm:pt>
    <dgm:pt modelId="{5BCB5A1B-9631-4C7F-B6C2-5D414FECB221}" type="pres">
      <dgm:prSet presAssocID="{62920C5D-E853-4821-AF13-ECE7C10FEFF7}" presName="conn2-1" presStyleLbl="parChTrans1D3" presStyleIdx="7" presStyleCnt="14"/>
      <dgm:spPr/>
      <dgm:t>
        <a:bodyPr/>
        <a:lstStyle/>
        <a:p>
          <a:endParaRPr lang="en-US"/>
        </a:p>
      </dgm:t>
    </dgm:pt>
    <dgm:pt modelId="{4EEE6BD1-09FC-435D-92C1-823F71A8E5C8}" type="pres">
      <dgm:prSet presAssocID="{62920C5D-E853-4821-AF13-ECE7C10FEFF7}" presName="connTx" presStyleLbl="parChTrans1D3" presStyleIdx="7" presStyleCnt="14"/>
      <dgm:spPr/>
      <dgm:t>
        <a:bodyPr/>
        <a:lstStyle/>
        <a:p>
          <a:endParaRPr lang="en-US"/>
        </a:p>
      </dgm:t>
    </dgm:pt>
    <dgm:pt modelId="{0C1AF43D-8947-4BF6-95AE-5B317657FE93}" type="pres">
      <dgm:prSet presAssocID="{B982506B-8963-46C0-8576-474E4711A3FC}" presName="root2" presStyleCnt="0"/>
      <dgm:spPr/>
    </dgm:pt>
    <dgm:pt modelId="{A0A8E639-4367-46F6-AEBF-3B9F66C03D7C}" type="pres">
      <dgm:prSet presAssocID="{B982506B-8963-46C0-8576-474E4711A3FC}" presName="LevelTwoTextNode" presStyleLbl="node3" presStyleIdx="7" presStyleCnt="14" custScaleX="119386" custScaleY="150611">
        <dgm:presLayoutVars>
          <dgm:chPref val="3"/>
        </dgm:presLayoutVars>
      </dgm:prSet>
      <dgm:spPr/>
      <dgm:t>
        <a:bodyPr/>
        <a:lstStyle/>
        <a:p>
          <a:endParaRPr lang="en-US"/>
        </a:p>
      </dgm:t>
    </dgm:pt>
    <dgm:pt modelId="{C41E2EFC-3AD2-4D94-95FB-A36757EFF19E}" type="pres">
      <dgm:prSet presAssocID="{B982506B-8963-46C0-8576-474E4711A3FC}" presName="level3hierChild" presStyleCnt="0"/>
      <dgm:spPr/>
    </dgm:pt>
    <dgm:pt modelId="{78F56418-C1BF-4740-88FA-70AB4E9E42AA}" type="pres">
      <dgm:prSet presAssocID="{CD515614-9272-4137-9FDA-B9EFDF884054}" presName="conn2-1" presStyleLbl="parChTrans1D3" presStyleIdx="8" presStyleCnt="14"/>
      <dgm:spPr/>
      <dgm:t>
        <a:bodyPr/>
        <a:lstStyle/>
        <a:p>
          <a:endParaRPr lang="en-US"/>
        </a:p>
      </dgm:t>
    </dgm:pt>
    <dgm:pt modelId="{5FD8A253-E566-404B-BC56-84E0752F5230}" type="pres">
      <dgm:prSet presAssocID="{CD515614-9272-4137-9FDA-B9EFDF884054}" presName="connTx" presStyleLbl="parChTrans1D3" presStyleIdx="8" presStyleCnt="14"/>
      <dgm:spPr/>
      <dgm:t>
        <a:bodyPr/>
        <a:lstStyle/>
        <a:p>
          <a:endParaRPr lang="en-US"/>
        </a:p>
      </dgm:t>
    </dgm:pt>
    <dgm:pt modelId="{591DE3C2-B5BA-401C-8BF0-B6A8676FE01B}" type="pres">
      <dgm:prSet presAssocID="{77940ABB-20D1-44FE-B6A9-C310D38C58F1}" presName="root2" presStyleCnt="0"/>
      <dgm:spPr/>
    </dgm:pt>
    <dgm:pt modelId="{1E7BB4A4-27C6-4193-8F74-A9D52A5024CF}" type="pres">
      <dgm:prSet presAssocID="{77940ABB-20D1-44FE-B6A9-C310D38C58F1}" presName="LevelTwoTextNode" presStyleLbl="node3" presStyleIdx="8" presStyleCnt="14" custScaleX="102205" custScaleY="79537">
        <dgm:presLayoutVars>
          <dgm:chPref val="3"/>
        </dgm:presLayoutVars>
      </dgm:prSet>
      <dgm:spPr/>
      <dgm:t>
        <a:bodyPr/>
        <a:lstStyle/>
        <a:p>
          <a:endParaRPr lang="en-US"/>
        </a:p>
      </dgm:t>
    </dgm:pt>
    <dgm:pt modelId="{65080148-DE2B-4ED8-8725-51A6D3F711A7}" type="pres">
      <dgm:prSet presAssocID="{77940ABB-20D1-44FE-B6A9-C310D38C58F1}" presName="level3hierChild" presStyleCnt="0"/>
      <dgm:spPr/>
    </dgm:pt>
    <dgm:pt modelId="{7A3D34F0-6A01-4715-9855-0770ADF5D64E}" type="pres">
      <dgm:prSet presAssocID="{D049A36E-A405-4F77-BCD5-A20EDDEE5BBD}" presName="conn2-1" presStyleLbl="parChTrans1D3" presStyleIdx="9" presStyleCnt="14"/>
      <dgm:spPr/>
      <dgm:t>
        <a:bodyPr/>
        <a:lstStyle/>
        <a:p>
          <a:endParaRPr lang="en-US"/>
        </a:p>
      </dgm:t>
    </dgm:pt>
    <dgm:pt modelId="{C6792A71-BEDB-439B-9651-55A5D6425FF3}" type="pres">
      <dgm:prSet presAssocID="{D049A36E-A405-4F77-BCD5-A20EDDEE5BBD}" presName="connTx" presStyleLbl="parChTrans1D3" presStyleIdx="9" presStyleCnt="14"/>
      <dgm:spPr/>
      <dgm:t>
        <a:bodyPr/>
        <a:lstStyle/>
        <a:p>
          <a:endParaRPr lang="en-US"/>
        </a:p>
      </dgm:t>
    </dgm:pt>
    <dgm:pt modelId="{8459FB48-8B9F-4D4E-A0A4-9A1ADA1760FF}" type="pres">
      <dgm:prSet presAssocID="{0E937786-30EC-4B5F-98FA-DF1450A8873C}" presName="root2" presStyleCnt="0"/>
      <dgm:spPr/>
    </dgm:pt>
    <dgm:pt modelId="{4682213F-0A41-4D03-BDB5-C52DF3A3DF6C}" type="pres">
      <dgm:prSet presAssocID="{0E937786-30EC-4B5F-98FA-DF1450A8873C}" presName="LevelTwoTextNode" presStyleLbl="node3" presStyleIdx="9" presStyleCnt="14" custScaleX="102205" custScaleY="79537">
        <dgm:presLayoutVars>
          <dgm:chPref val="3"/>
        </dgm:presLayoutVars>
      </dgm:prSet>
      <dgm:spPr/>
      <dgm:t>
        <a:bodyPr/>
        <a:lstStyle/>
        <a:p>
          <a:endParaRPr lang="en-US"/>
        </a:p>
      </dgm:t>
    </dgm:pt>
    <dgm:pt modelId="{73973FD5-9845-4276-A51E-9911394E85CB}" type="pres">
      <dgm:prSet presAssocID="{0E937786-30EC-4B5F-98FA-DF1450A8873C}" presName="level3hierChild" presStyleCnt="0"/>
      <dgm:spPr/>
    </dgm:pt>
    <dgm:pt modelId="{C761BA76-74DE-4125-9F10-5E6D3BB96A0C}" type="pres">
      <dgm:prSet presAssocID="{2D109626-57FA-48AF-A7FD-5ED26B0494CF}" presName="conn2-1" presStyleLbl="parChTrans1D3" presStyleIdx="10" presStyleCnt="14"/>
      <dgm:spPr/>
      <dgm:t>
        <a:bodyPr/>
        <a:lstStyle/>
        <a:p>
          <a:endParaRPr lang="en-US"/>
        </a:p>
      </dgm:t>
    </dgm:pt>
    <dgm:pt modelId="{1F3EB06E-9665-4648-8992-B96026DDB8EC}" type="pres">
      <dgm:prSet presAssocID="{2D109626-57FA-48AF-A7FD-5ED26B0494CF}" presName="connTx" presStyleLbl="parChTrans1D3" presStyleIdx="10" presStyleCnt="14"/>
      <dgm:spPr/>
      <dgm:t>
        <a:bodyPr/>
        <a:lstStyle/>
        <a:p>
          <a:endParaRPr lang="en-US"/>
        </a:p>
      </dgm:t>
    </dgm:pt>
    <dgm:pt modelId="{22D65AB4-FCDF-45D2-ADB1-C96711C28439}" type="pres">
      <dgm:prSet presAssocID="{253A37DA-A6F3-42C7-978D-7BEFCF0E553A}" presName="root2" presStyleCnt="0"/>
      <dgm:spPr/>
    </dgm:pt>
    <dgm:pt modelId="{3D385D5B-CAAE-48B0-B874-CDB1DAAD6D8D}" type="pres">
      <dgm:prSet presAssocID="{253A37DA-A6F3-42C7-978D-7BEFCF0E553A}" presName="LevelTwoTextNode" presStyleLbl="node3" presStyleIdx="10" presStyleCnt="14" custScaleX="102205" custScaleY="83197">
        <dgm:presLayoutVars>
          <dgm:chPref val="3"/>
        </dgm:presLayoutVars>
      </dgm:prSet>
      <dgm:spPr/>
      <dgm:t>
        <a:bodyPr/>
        <a:lstStyle/>
        <a:p>
          <a:endParaRPr lang="en-US"/>
        </a:p>
      </dgm:t>
    </dgm:pt>
    <dgm:pt modelId="{FBC2ABF6-D4C4-446C-B2FA-F03238E72746}" type="pres">
      <dgm:prSet presAssocID="{253A37DA-A6F3-42C7-978D-7BEFCF0E553A}" presName="level3hierChild" presStyleCnt="0"/>
      <dgm:spPr/>
    </dgm:pt>
    <dgm:pt modelId="{D59150C8-8873-43D3-A72C-E649DC85071D}" type="pres">
      <dgm:prSet presAssocID="{ED7C49B5-F4A3-49E1-B079-65ACD9996549}" presName="conn2-1" presStyleLbl="parChTrans1D2" presStyleIdx="3" presStyleCnt="4"/>
      <dgm:spPr/>
      <dgm:t>
        <a:bodyPr/>
        <a:lstStyle/>
        <a:p>
          <a:endParaRPr lang="en-US"/>
        </a:p>
      </dgm:t>
    </dgm:pt>
    <dgm:pt modelId="{37FC6F1E-2615-49DB-85DE-1BE545B1DBC1}" type="pres">
      <dgm:prSet presAssocID="{ED7C49B5-F4A3-49E1-B079-65ACD9996549}" presName="connTx" presStyleLbl="parChTrans1D2" presStyleIdx="3" presStyleCnt="4"/>
      <dgm:spPr/>
      <dgm:t>
        <a:bodyPr/>
        <a:lstStyle/>
        <a:p>
          <a:endParaRPr lang="en-US"/>
        </a:p>
      </dgm:t>
    </dgm:pt>
    <dgm:pt modelId="{ABA3DF22-FA93-4703-97A1-5055A5B778D7}" type="pres">
      <dgm:prSet presAssocID="{7BD6DF38-2E63-46E6-AF89-8EF5A973B4F6}" presName="root2" presStyleCnt="0"/>
      <dgm:spPr/>
    </dgm:pt>
    <dgm:pt modelId="{B6C0B37D-0A8D-4549-AD23-E1DB42596997}" type="pres">
      <dgm:prSet presAssocID="{7BD6DF38-2E63-46E6-AF89-8EF5A973B4F6}" presName="LevelTwoTextNode" presStyleLbl="node2" presStyleIdx="3" presStyleCnt="4" custScaleX="83622" custScaleY="119629">
        <dgm:presLayoutVars>
          <dgm:chPref val="3"/>
        </dgm:presLayoutVars>
      </dgm:prSet>
      <dgm:spPr/>
      <dgm:t>
        <a:bodyPr/>
        <a:lstStyle/>
        <a:p>
          <a:endParaRPr lang="en-US"/>
        </a:p>
      </dgm:t>
    </dgm:pt>
    <dgm:pt modelId="{37D08FA6-C325-45B0-963B-87244073637B}" type="pres">
      <dgm:prSet presAssocID="{7BD6DF38-2E63-46E6-AF89-8EF5A973B4F6}" presName="level3hierChild" presStyleCnt="0"/>
      <dgm:spPr/>
    </dgm:pt>
    <dgm:pt modelId="{A7F3F8B7-7A4D-4849-B0DC-36917299B965}" type="pres">
      <dgm:prSet presAssocID="{34D6DFE6-153F-4295-8B54-1D0EBE1643C1}" presName="conn2-1" presStyleLbl="parChTrans1D3" presStyleIdx="11" presStyleCnt="14"/>
      <dgm:spPr/>
      <dgm:t>
        <a:bodyPr/>
        <a:lstStyle/>
        <a:p>
          <a:endParaRPr lang="en-US"/>
        </a:p>
      </dgm:t>
    </dgm:pt>
    <dgm:pt modelId="{62AE2696-5C7C-4829-BA8A-C295A4C466BF}" type="pres">
      <dgm:prSet presAssocID="{34D6DFE6-153F-4295-8B54-1D0EBE1643C1}" presName="connTx" presStyleLbl="parChTrans1D3" presStyleIdx="11" presStyleCnt="14"/>
      <dgm:spPr/>
      <dgm:t>
        <a:bodyPr/>
        <a:lstStyle/>
        <a:p>
          <a:endParaRPr lang="en-US"/>
        </a:p>
      </dgm:t>
    </dgm:pt>
    <dgm:pt modelId="{5B1A72CA-CC8D-414A-94E7-E653C9561884}" type="pres">
      <dgm:prSet presAssocID="{8FE32D73-584D-4053-96AA-289A5DF8933B}" presName="root2" presStyleCnt="0"/>
      <dgm:spPr/>
    </dgm:pt>
    <dgm:pt modelId="{1CDE2797-7DE3-4909-9767-00F113B4C3C2}" type="pres">
      <dgm:prSet presAssocID="{8FE32D73-584D-4053-96AA-289A5DF8933B}" presName="LevelTwoTextNode" presStyleLbl="node3" presStyleIdx="11" presStyleCnt="14" custScaleX="102205" custScaleY="121141">
        <dgm:presLayoutVars>
          <dgm:chPref val="3"/>
        </dgm:presLayoutVars>
      </dgm:prSet>
      <dgm:spPr/>
      <dgm:t>
        <a:bodyPr/>
        <a:lstStyle/>
        <a:p>
          <a:endParaRPr lang="en-US"/>
        </a:p>
      </dgm:t>
    </dgm:pt>
    <dgm:pt modelId="{EEB14ABC-FFBB-4C22-AC33-594BD1FF8BC5}" type="pres">
      <dgm:prSet presAssocID="{8FE32D73-584D-4053-96AA-289A5DF8933B}" presName="level3hierChild" presStyleCnt="0"/>
      <dgm:spPr/>
    </dgm:pt>
    <dgm:pt modelId="{8479B496-27F3-4FB2-BF39-46FE99DE5506}" type="pres">
      <dgm:prSet presAssocID="{E854572E-A43D-4ED8-835A-8055DA9F9BF4}" presName="conn2-1" presStyleLbl="parChTrans1D3" presStyleIdx="12" presStyleCnt="14"/>
      <dgm:spPr/>
      <dgm:t>
        <a:bodyPr/>
        <a:lstStyle/>
        <a:p>
          <a:endParaRPr lang="en-US"/>
        </a:p>
      </dgm:t>
    </dgm:pt>
    <dgm:pt modelId="{BB130FEC-C7E2-496A-B771-5F95288C1743}" type="pres">
      <dgm:prSet presAssocID="{E854572E-A43D-4ED8-835A-8055DA9F9BF4}" presName="connTx" presStyleLbl="parChTrans1D3" presStyleIdx="12" presStyleCnt="14"/>
      <dgm:spPr/>
      <dgm:t>
        <a:bodyPr/>
        <a:lstStyle/>
        <a:p>
          <a:endParaRPr lang="en-US"/>
        </a:p>
      </dgm:t>
    </dgm:pt>
    <dgm:pt modelId="{FA092BCE-C228-4CA6-B33E-3FD8A25123D8}" type="pres">
      <dgm:prSet presAssocID="{1BABDD7A-3281-42B3-A211-BA088F5858AB}" presName="root2" presStyleCnt="0"/>
      <dgm:spPr/>
    </dgm:pt>
    <dgm:pt modelId="{FC234B65-7F2C-4905-94C2-9009667F6897}" type="pres">
      <dgm:prSet presAssocID="{1BABDD7A-3281-42B3-A211-BA088F5858AB}" presName="LevelTwoTextNode" presStyleLbl="node3" presStyleIdx="12" presStyleCnt="14" custScaleX="102205" custScaleY="120057">
        <dgm:presLayoutVars>
          <dgm:chPref val="3"/>
        </dgm:presLayoutVars>
      </dgm:prSet>
      <dgm:spPr/>
      <dgm:t>
        <a:bodyPr/>
        <a:lstStyle/>
        <a:p>
          <a:endParaRPr lang="en-US"/>
        </a:p>
      </dgm:t>
    </dgm:pt>
    <dgm:pt modelId="{D964E421-D791-4020-BB53-F5262A1EFF32}" type="pres">
      <dgm:prSet presAssocID="{1BABDD7A-3281-42B3-A211-BA088F5858AB}" presName="level3hierChild" presStyleCnt="0"/>
      <dgm:spPr/>
    </dgm:pt>
    <dgm:pt modelId="{90C14FA3-EBED-48E9-B93D-C6BD2AB072B3}" type="pres">
      <dgm:prSet presAssocID="{31522341-39B2-4015-BD92-F266BF779A81}" presName="conn2-1" presStyleLbl="parChTrans1D3" presStyleIdx="13" presStyleCnt="14"/>
      <dgm:spPr/>
      <dgm:t>
        <a:bodyPr/>
        <a:lstStyle/>
        <a:p>
          <a:endParaRPr lang="en-US"/>
        </a:p>
      </dgm:t>
    </dgm:pt>
    <dgm:pt modelId="{12BEF22F-5CAE-41C7-B953-EF211DFC42B4}" type="pres">
      <dgm:prSet presAssocID="{31522341-39B2-4015-BD92-F266BF779A81}" presName="connTx" presStyleLbl="parChTrans1D3" presStyleIdx="13" presStyleCnt="14"/>
      <dgm:spPr/>
      <dgm:t>
        <a:bodyPr/>
        <a:lstStyle/>
        <a:p>
          <a:endParaRPr lang="en-US"/>
        </a:p>
      </dgm:t>
    </dgm:pt>
    <dgm:pt modelId="{EE37A04C-6F3B-4569-A059-89C414FCDB90}" type="pres">
      <dgm:prSet presAssocID="{0250A150-BAFA-4579-A350-ECB514233C22}" presName="root2" presStyleCnt="0"/>
      <dgm:spPr/>
    </dgm:pt>
    <dgm:pt modelId="{76899E20-EDCF-4E1E-88C3-17FAE40FD6DA}" type="pres">
      <dgm:prSet presAssocID="{0250A150-BAFA-4579-A350-ECB514233C22}" presName="LevelTwoTextNode" presStyleLbl="node3" presStyleIdx="13" presStyleCnt="14" custScaleX="102205" custScaleY="89722">
        <dgm:presLayoutVars>
          <dgm:chPref val="3"/>
        </dgm:presLayoutVars>
      </dgm:prSet>
      <dgm:spPr/>
      <dgm:t>
        <a:bodyPr/>
        <a:lstStyle/>
        <a:p>
          <a:endParaRPr lang="en-US"/>
        </a:p>
      </dgm:t>
    </dgm:pt>
    <dgm:pt modelId="{772CE358-DA71-41A6-BDD5-5A9BC971E985}" type="pres">
      <dgm:prSet presAssocID="{0250A150-BAFA-4579-A350-ECB514233C22}" presName="level3hierChild" presStyleCnt="0"/>
      <dgm:spPr/>
    </dgm:pt>
  </dgm:ptLst>
  <dgm:cxnLst>
    <dgm:cxn modelId="{876F6284-7410-4113-8696-E06ABF4BDDE9}" type="presOf" srcId="{49EE6A18-7FDB-4BDE-9362-E3B90C4EA7D8}" destId="{470D1D32-25E5-4CA5-B088-83C580E10101}" srcOrd="0" destOrd="0" presId="urn:microsoft.com/office/officeart/2008/layout/HorizontalMultiLevelHierarchy"/>
    <dgm:cxn modelId="{115F1A59-C9C6-4351-821B-0DEAF90AB236}" srcId="{7BD6DF38-2E63-46E6-AF89-8EF5A973B4F6}" destId="{0250A150-BAFA-4579-A350-ECB514233C22}" srcOrd="2" destOrd="0" parTransId="{31522341-39B2-4015-BD92-F266BF779A81}" sibTransId="{FB5DE07B-DF38-4E81-82C1-433D429D3242}"/>
    <dgm:cxn modelId="{A01B4CC0-1318-4C75-9E04-A01CA03C399B}" srcId="{D42DD45A-23A3-4699-A6F5-23F4F988B79D}" destId="{F58C6414-371E-48C8-8E49-E8C517CB7724}" srcOrd="2" destOrd="0" parTransId="{5F5CD5D3-DC19-4CFA-B216-033B5DD7982B}" sibTransId="{93A65C45-1A96-45C7-938E-764ABB9B69E8}"/>
    <dgm:cxn modelId="{FEEB8E62-FF31-4C28-BC1C-ED6A16A0BE9A}" type="presOf" srcId="{31522341-39B2-4015-BD92-F266BF779A81}" destId="{12BEF22F-5CAE-41C7-B953-EF211DFC42B4}" srcOrd="1" destOrd="0" presId="urn:microsoft.com/office/officeart/2008/layout/HorizontalMultiLevelHierarchy"/>
    <dgm:cxn modelId="{B6BD5997-6BB5-4BAE-872B-69B18362DA5D}" type="presOf" srcId="{2D109626-57FA-48AF-A7FD-5ED26B0494CF}" destId="{C761BA76-74DE-4125-9F10-5E6D3BB96A0C}" srcOrd="0" destOrd="0" presId="urn:microsoft.com/office/officeart/2008/layout/HorizontalMultiLevelHierarchy"/>
    <dgm:cxn modelId="{902838F2-C547-4852-81B9-1F863549D5AA}" type="presOf" srcId="{8FE32D73-584D-4053-96AA-289A5DF8933B}" destId="{1CDE2797-7DE3-4909-9767-00F113B4C3C2}" srcOrd="0" destOrd="0" presId="urn:microsoft.com/office/officeart/2008/layout/HorizontalMultiLevelHierarchy"/>
    <dgm:cxn modelId="{BFE51949-3288-4907-B308-4F98891B624E}" type="presOf" srcId="{FADE3789-28A5-4DC1-86E4-AFEE7BB137A4}" destId="{EFD8861D-C823-46DC-B4B9-1F209CACB52C}" srcOrd="0" destOrd="0" presId="urn:microsoft.com/office/officeart/2008/layout/HorizontalMultiLevelHierarchy"/>
    <dgm:cxn modelId="{13FEA5DE-D8BB-4925-BB22-FFB68F581194}" type="presOf" srcId="{26CC5E4A-13F0-4C4A-9F2E-C33C184DD060}" destId="{20053E0F-EAEF-4293-9151-492FB0344207}" srcOrd="0" destOrd="0" presId="urn:microsoft.com/office/officeart/2008/layout/HorizontalMultiLevelHierarchy"/>
    <dgm:cxn modelId="{91A31CCC-6EF1-4ADB-8C63-154435155F28}" type="presOf" srcId="{277B6D19-7E44-4109-90CF-CA4C5F3D1652}" destId="{E832B3CB-E8DA-4762-AED8-BF56EAA07539}" srcOrd="0" destOrd="0" presId="urn:microsoft.com/office/officeart/2008/layout/HorizontalMultiLevelHierarchy"/>
    <dgm:cxn modelId="{4F730C63-9DB6-41A7-94A4-E08658842032}" srcId="{A6EED24A-EB28-4C9E-B845-A2822C135BCF}" destId="{A6BD0DB0-7BA2-4B01-A145-4F4C62F2C881}" srcOrd="2" destOrd="0" parTransId="{17BDAEA7-1C3A-4862-BE7E-5326BB11D51E}" sibTransId="{9C862CDD-E468-4B81-88E8-E67D64394ADE}"/>
    <dgm:cxn modelId="{91A0A37E-3CB9-4208-9127-94434876CECA}" type="presOf" srcId="{9E29C7FC-AD44-4D13-B00E-53C80FCF607F}" destId="{6536804A-EF37-4198-B532-7CE2D635351A}" srcOrd="0" destOrd="0" presId="urn:microsoft.com/office/officeart/2008/layout/HorizontalMultiLevelHierarchy"/>
    <dgm:cxn modelId="{EC112FC1-76A1-47E3-948B-88105DBEDD26}" type="presOf" srcId="{8FF2514D-F49A-4F68-AC4B-913BFE17CD16}" destId="{D0A22D88-639F-43EC-B9E3-42B6342148B0}" srcOrd="1" destOrd="0" presId="urn:microsoft.com/office/officeart/2008/layout/HorizontalMultiLevelHierarchy"/>
    <dgm:cxn modelId="{80EE0EE9-1284-4685-AC15-629FB5B9762B}" type="presOf" srcId="{166D9525-8C8F-403C-AC84-CEA461FD243A}" destId="{30956BF3-720F-49E2-8666-E5FDC34301B8}" srcOrd="1" destOrd="0" presId="urn:microsoft.com/office/officeart/2008/layout/HorizontalMultiLevelHierarchy"/>
    <dgm:cxn modelId="{6F03B921-C517-4244-B161-5EF0191F099D}" type="presOf" srcId="{7BD6DF38-2E63-46E6-AF89-8EF5A973B4F6}" destId="{B6C0B37D-0A8D-4549-AD23-E1DB42596997}" srcOrd="0" destOrd="0" presId="urn:microsoft.com/office/officeart/2008/layout/HorizontalMultiLevelHierarchy"/>
    <dgm:cxn modelId="{0A7071B5-CB35-4BCF-886F-5EA619400183}" type="presOf" srcId="{26CC5E4A-13F0-4C4A-9F2E-C33C184DD060}" destId="{50D47634-DEA5-4651-A81C-4D5EB5AD4074}" srcOrd="1" destOrd="0" presId="urn:microsoft.com/office/officeart/2008/layout/HorizontalMultiLevelHierarchy"/>
    <dgm:cxn modelId="{2514BC1D-9EE3-4110-B02F-BB98D6612D8D}" srcId="{D42DD45A-23A3-4699-A6F5-23F4F988B79D}" destId="{A6EED24A-EB28-4C9E-B845-A2822C135BCF}" srcOrd="1" destOrd="0" parTransId="{8FF2514D-F49A-4F68-AC4B-913BFE17CD16}" sibTransId="{BAA25150-A686-4DE3-9FD1-7BABB0964A9C}"/>
    <dgm:cxn modelId="{7D22E973-C229-4E39-9EBA-97C902DFB883}" type="presOf" srcId="{17BDAEA7-1C3A-4862-BE7E-5326BB11D51E}" destId="{45FE97A2-CDAB-4916-BB9E-C61E857560F3}" srcOrd="0" destOrd="0" presId="urn:microsoft.com/office/officeart/2008/layout/HorizontalMultiLevelHierarchy"/>
    <dgm:cxn modelId="{36002C93-61A3-489D-B639-38EFF065E60E}" type="presOf" srcId="{B982506B-8963-46C0-8576-474E4711A3FC}" destId="{A0A8E639-4367-46F6-AEBF-3B9F66C03D7C}" srcOrd="0" destOrd="0" presId="urn:microsoft.com/office/officeart/2008/layout/HorizontalMultiLevelHierarchy"/>
    <dgm:cxn modelId="{287A716C-5C92-4489-AF45-9D141815D465}" type="presOf" srcId="{1BABDD7A-3281-42B3-A211-BA088F5858AB}" destId="{FC234B65-7F2C-4905-94C2-9009667F6897}" srcOrd="0" destOrd="0" presId="urn:microsoft.com/office/officeart/2008/layout/HorizontalMultiLevelHierarchy"/>
    <dgm:cxn modelId="{94BA067C-157D-4F97-80F7-BBE92A0B32E1}" type="presOf" srcId="{CD515614-9272-4137-9FDA-B9EFDF884054}" destId="{5FD8A253-E566-404B-BC56-84E0752F5230}" srcOrd="1" destOrd="0" presId="urn:microsoft.com/office/officeart/2008/layout/HorizontalMultiLevelHierarchy"/>
    <dgm:cxn modelId="{35ADEEEA-07C0-4B5C-BC3F-09C76D0C9711}" type="presOf" srcId="{62920C5D-E853-4821-AF13-ECE7C10FEFF7}" destId="{4EEE6BD1-09FC-435D-92C1-823F71A8E5C8}" srcOrd="1" destOrd="0" presId="urn:microsoft.com/office/officeart/2008/layout/HorizontalMultiLevelHierarchy"/>
    <dgm:cxn modelId="{274B69E7-0C66-4D82-9340-B0EA29A050DA}" type="presOf" srcId="{34D6DFE6-153F-4295-8B54-1D0EBE1643C1}" destId="{62AE2696-5C7C-4829-BA8A-C295A4C466BF}" srcOrd="1" destOrd="0" presId="urn:microsoft.com/office/officeart/2008/layout/HorizontalMultiLevelHierarchy"/>
    <dgm:cxn modelId="{97712F3F-2D32-4258-85F8-4BD0208527BB}" srcId="{FF5CCF40-F66D-48B1-946A-389ED5DE87D1}" destId="{65BEF587-7937-44DC-9C20-373A4E4AA334}" srcOrd="1" destOrd="0" parTransId="{26CC5E4A-13F0-4C4A-9F2E-C33C184DD060}" sibTransId="{A119129D-69AE-4D1A-8EB9-0027A6850751}"/>
    <dgm:cxn modelId="{A5FFA344-8A7A-432E-8BD6-7EA7D819D8E6}" type="presOf" srcId="{ED7C49B5-F4A3-49E1-B079-65ACD9996549}" destId="{37FC6F1E-2615-49DB-85DE-1BE545B1DBC1}" srcOrd="1" destOrd="0" presId="urn:microsoft.com/office/officeart/2008/layout/HorizontalMultiLevelHierarchy"/>
    <dgm:cxn modelId="{8565D26C-FF19-4324-82B6-A19E6C841F6B}" srcId="{D42DD45A-23A3-4699-A6F5-23F4F988B79D}" destId="{7BD6DF38-2E63-46E6-AF89-8EF5A973B4F6}" srcOrd="3" destOrd="0" parTransId="{ED7C49B5-F4A3-49E1-B079-65ACD9996549}" sibTransId="{69E10E51-4ACC-496A-A31D-DFC9A2496F67}"/>
    <dgm:cxn modelId="{58E020AE-8108-45FA-AD49-6B5F80BEBBDF}" type="presOf" srcId="{E854572E-A43D-4ED8-835A-8055DA9F9BF4}" destId="{BB130FEC-C7E2-496A-B771-5F95288C1743}" srcOrd="1" destOrd="0" presId="urn:microsoft.com/office/officeart/2008/layout/HorizontalMultiLevelHierarchy"/>
    <dgm:cxn modelId="{18F8B12C-EE01-48E2-929E-7B8D9D3134BB}" type="presOf" srcId="{F58C6414-371E-48C8-8E49-E8C517CB7724}" destId="{F695982F-AD90-4AB7-BDAF-2D22E62133EA}" srcOrd="0" destOrd="0" presId="urn:microsoft.com/office/officeart/2008/layout/HorizontalMultiLevelHierarchy"/>
    <dgm:cxn modelId="{504BCD49-BCB0-4408-821B-876095B386CA}" type="presOf" srcId="{B4E22D19-EECA-4EA0-AFB9-8E72ADD5709A}" destId="{09D17B78-2BDA-45B6-8C9C-A54A5F75E5A2}" srcOrd="1" destOrd="0" presId="urn:microsoft.com/office/officeart/2008/layout/HorizontalMultiLevelHierarchy"/>
    <dgm:cxn modelId="{9ABDBEA8-8B7A-4E9C-8043-8B2B61A67E1A}" type="presOf" srcId="{684383DE-C7EB-4EA6-B174-DAD54D4C818C}" destId="{D4AB8EFF-5E5A-4485-8BA5-C3EA8927F00F}" srcOrd="0" destOrd="0" presId="urn:microsoft.com/office/officeart/2008/layout/HorizontalMultiLevelHierarchy"/>
    <dgm:cxn modelId="{FBD069DA-91EF-4759-BBF5-173BE74CE7E3}" srcId="{F58C6414-371E-48C8-8E49-E8C517CB7724}" destId="{253A37DA-A6F3-42C7-978D-7BEFCF0E553A}" srcOrd="4" destOrd="0" parTransId="{2D109626-57FA-48AF-A7FD-5ED26B0494CF}" sibTransId="{1EBAC158-FBFB-4CAB-BF11-A8CC63829DE0}"/>
    <dgm:cxn modelId="{5AF840A9-020E-4444-8390-E53792515B89}" type="presOf" srcId="{FF5CCF40-F66D-48B1-946A-389ED5DE87D1}" destId="{D914956A-E390-4469-8C14-D7E008E00797}" srcOrd="0" destOrd="0" presId="urn:microsoft.com/office/officeart/2008/layout/HorizontalMultiLevelHierarchy"/>
    <dgm:cxn modelId="{9DC3C089-63A5-4E9F-AC10-D44B4E36C4CB}" type="presOf" srcId="{B4E22D19-EECA-4EA0-AFB9-8E72ADD5709A}" destId="{1F65CF52-2B60-41A7-891D-5DC292D3C044}" srcOrd="0" destOrd="0" presId="urn:microsoft.com/office/officeart/2008/layout/HorizontalMultiLevelHierarchy"/>
    <dgm:cxn modelId="{C59844ED-F5D8-40F8-A5DB-8FE0AC435566}" type="presOf" srcId="{684383DE-C7EB-4EA6-B174-DAD54D4C818C}" destId="{97A7734E-416B-4099-AD05-7931D7E3342A}" srcOrd="1" destOrd="0" presId="urn:microsoft.com/office/officeart/2008/layout/HorizontalMultiLevelHierarchy"/>
    <dgm:cxn modelId="{9DF1C66B-622A-47AD-8BBC-482A1FF0610B}" type="presOf" srcId="{166D9525-8C8F-403C-AC84-CEA461FD243A}" destId="{E5E85DF3-14A0-46AE-8B18-4356E9D20A59}" srcOrd="0" destOrd="0" presId="urn:microsoft.com/office/officeart/2008/layout/HorizontalMultiLevelHierarchy"/>
    <dgm:cxn modelId="{8191F610-1FFA-4549-B9C9-4CFF1EC5DBAC}" type="presOf" srcId="{9CA2EFE5-92C7-4EB3-A8D2-61E5D4FF1690}" destId="{D95348F3-6ABF-410D-8221-E98F17E744BE}" srcOrd="0" destOrd="0" presId="urn:microsoft.com/office/officeart/2008/layout/HorizontalMultiLevelHierarchy"/>
    <dgm:cxn modelId="{0A5F2E1D-932C-4C99-AB83-5E44A5C10E2C}" type="presOf" srcId="{77940ABB-20D1-44FE-B6A9-C310D38C58F1}" destId="{1E7BB4A4-27C6-4193-8F74-A9D52A5024CF}" srcOrd="0" destOrd="0" presId="urn:microsoft.com/office/officeart/2008/layout/HorizontalMultiLevelHierarchy"/>
    <dgm:cxn modelId="{687FBC0C-CCC2-4BAF-8006-BA7AB295E7B8}" type="presOf" srcId="{6EE3FDCB-F6F4-442A-B1A5-4DD2DCF3BA73}" destId="{604DA347-423C-4C44-9CED-119920779669}" srcOrd="0" destOrd="0" presId="urn:microsoft.com/office/officeart/2008/layout/HorizontalMultiLevelHierarchy"/>
    <dgm:cxn modelId="{95E55E8E-CDA3-423C-8158-1415539EBC83}" type="presOf" srcId="{17BDAEA7-1C3A-4862-BE7E-5326BB11D51E}" destId="{9D676DB4-E4F4-4447-87EC-B8957343AFFA}" srcOrd="1" destOrd="0" presId="urn:microsoft.com/office/officeart/2008/layout/HorizontalMultiLevelHierarchy"/>
    <dgm:cxn modelId="{EDE021E0-40AE-45CA-B984-E58164633680}" type="presOf" srcId="{31522341-39B2-4015-BD92-F266BF779A81}" destId="{90C14FA3-EBED-48E9-B93D-C6BD2AB072B3}" srcOrd="0" destOrd="0" presId="urn:microsoft.com/office/officeart/2008/layout/HorizontalMultiLevelHierarchy"/>
    <dgm:cxn modelId="{B328B822-422C-4BC7-94DF-5564EC81F8B1}" type="presOf" srcId="{FADE3789-28A5-4DC1-86E4-AFEE7BB137A4}" destId="{D1AD0577-EA9A-4514-BED8-A570DCA629BA}" srcOrd="1" destOrd="0" presId="urn:microsoft.com/office/officeart/2008/layout/HorizontalMultiLevelHierarchy"/>
    <dgm:cxn modelId="{DF7D1FA4-635D-4ED5-B050-021C24960911}" srcId="{F58C6414-371E-48C8-8E49-E8C517CB7724}" destId="{77940ABB-20D1-44FE-B6A9-C310D38C58F1}" srcOrd="2" destOrd="0" parTransId="{CD515614-9272-4137-9FDA-B9EFDF884054}" sibTransId="{2BDCF525-EBC6-4D3D-9B5A-51E645E91AA4}"/>
    <dgm:cxn modelId="{841BD4E1-7F1C-4FC8-BC59-876FF9C69B7A}" type="presOf" srcId="{0E937786-30EC-4B5F-98FA-DF1450A8873C}" destId="{4682213F-0A41-4D03-BDB5-C52DF3A3DF6C}" srcOrd="0" destOrd="0" presId="urn:microsoft.com/office/officeart/2008/layout/HorizontalMultiLevelHierarchy"/>
    <dgm:cxn modelId="{C9C5B054-2A1E-4A32-A463-C1624720CFF7}" type="presOf" srcId="{D049A36E-A405-4F77-BCD5-A20EDDEE5BBD}" destId="{C6792A71-BEDB-439B-9651-55A5D6425FF3}" srcOrd="1" destOrd="0" presId="urn:microsoft.com/office/officeart/2008/layout/HorizontalMultiLevelHierarchy"/>
    <dgm:cxn modelId="{4BF327ED-ACD6-4C13-BFCF-B6A0AB2A1AFC}" type="presOf" srcId="{D049A36E-A405-4F77-BCD5-A20EDDEE5BBD}" destId="{7A3D34F0-6A01-4715-9855-0770ADF5D64E}" srcOrd="0" destOrd="0" presId="urn:microsoft.com/office/officeart/2008/layout/HorizontalMultiLevelHierarchy"/>
    <dgm:cxn modelId="{41C11B24-2008-42FD-82EA-39B4F71A171A}" type="presOf" srcId="{E854572E-A43D-4ED8-835A-8055DA9F9BF4}" destId="{8479B496-27F3-4FB2-BF39-46FE99DE5506}" srcOrd="0" destOrd="0" presId="urn:microsoft.com/office/officeart/2008/layout/HorizontalMultiLevelHierarchy"/>
    <dgm:cxn modelId="{FDD81AFC-8FFC-4FB0-967E-9F8F5D58A32F}" type="presOf" srcId="{495EBE85-D1DC-4ABC-8E3A-A23E0349652F}" destId="{1DBFA7F4-653E-4FC8-BA74-F56F80514A5D}" srcOrd="0" destOrd="0" presId="urn:microsoft.com/office/officeart/2008/layout/HorizontalMultiLevelHierarchy"/>
    <dgm:cxn modelId="{573C8995-B5DD-4724-9266-1543AC571788}" srcId="{63352C9C-0CAF-458B-8D49-551FDD8A7B44}" destId="{D42DD45A-23A3-4699-A6F5-23F4F988B79D}" srcOrd="0" destOrd="0" parTransId="{B8401540-210E-47A3-9792-5D14F9418735}" sibTransId="{EB97EE20-8434-4B80-A7F1-C04950BD1C98}"/>
    <dgm:cxn modelId="{AF231EFB-EB24-4E19-A562-E51D9C4BDA45}" srcId="{A6EED24A-EB28-4C9E-B845-A2822C135BCF}" destId="{191D7C88-5E69-4758-8CF0-1364F885399F}" srcOrd="0" destOrd="0" parTransId="{B4E22D19-EECA-4EA0-AFB9-8E72ADD5709A}" sibTransId="{BDC308D3-919D-40B8-9006-E443245438EE}"/>
    <dgm:cxn modelId="{0F673D46-606F-4641-85F7-19EF5C43451D}" type="presOf" srcId="{5F5CD5D3-DC19-4CFA-B216-033B5DD7982B}" destId="{152CCE0C-679F-4EAD-A374-0C43D28B357A}" srcOrd="1" destOrd="0" presId="urn:microsoft.com/office/officeart/2008/layout/HorizontalMultiLevelHierarchy"/>
    <dgm:cxn modelId="{F1D2E12F-6D92-43D6-BC69-BF2C14C962BA}" type="presOf" srcId="{A6EED24A-EB28-4C9E-B845-A2822C135BCF}" destId="{8DC59ACF-6860-4E67-88B1-A9F489167DF2}" srcOrd="0" destOrd="0" presId="urn:microsoft.com/office/officeart/2008/layout/HorizontalMultiLevelHierarchy"/>
    <dgm:cxn modelId="{F223CAF3-18E9-4A00-9A27-B759A34D073E}" type="presOf" srcId="{D42DD45A-23A3-4699-A6F5-23F4F988B79D}" destId="{25285932-A40B-46A0-B77F-577A97E3A49C}" srcOrd="0" destOrd="0" presId="urn:microsoft.com/office/officeart/2008/layout/HorizontalMultiLevelHierarchy"/>
    <dgm:cxn modelId="{EB8C5624-C865-4874-80F3-0352BE91F368}" type="presOf" srcId="{5F5CD5D3-DC19-4CFA-B216-033B5DD7982B}" destId="{C2B5460F-5F62-4CE1-B5D5-DCB3FE9FBF05}" srcOrd="0" destOrd="0" presId="urn:microsoft.com/office/officeart/2008/layout/HorizontalMultiLevelHierarchy"/>
    <dgm:cxn modelId="{2A1E7ABE-33FA-48EA-9E44-0073B8A51477}" type="presOf" srcId="{686C6D1A-C170-484F-ABAD-4D4EBE91FBD3}" destId="{1E9269EA-7650-4CE0-AE3C-6F36EE5B9AB7}" srcOrd="1" destOrd="0" presId="urn:microsoft.com/office/officeart/2008/layout/HorizontalMultiLevelHierarchy"/>
    <dgm:cxn modelId="{6994896C-80DC-4875-B384-66C1E84902A0}" type="presOf" srcId="{34D6DFE6-153F-4295-8B54-1D0EBE1643C1}" destId="{A7F3F8B7-7A4D-4849-B0DC-36917299B965}" srcOrd="0" destOrd="0" presId="urn:microsoft.com/office/officeart/2008/layout/HorizontalMultiLevelHierarchy"/>
    <dgm:cxn modelId="{61AD3ABE-B9D3-4691-B7E7-C918DD1C4323}" srcId="{F58C6414-371E-48C8-8E49-E8C517CB7724}" destId="{FF5CCF40-F66D-48B1-946A-389ED5DE87D1}" srcOrd="0" destOrd="0" parTransId="{FADE3789-28A5-4DC1-86E4-AFEE7BB137A4}" sibTransId="{0918A9F2-F98B-4209-B69B-9F36C391024B}"/>
    <dgm:cxn modelId="{DC5C2098-55D3-4029-8CCD-EF198DF3DDB0}" srcId="{6C05485C-1E46-4C2E-8AE1-8AE8A4B8B5D6}" destId="{ADE3FFA4-A257-4A2C-9602-65F834E1E2AC}" srcOrd="0" destOrd="0" parTransId="{686C6D1A-C170-484F-ABAD-4D4EBE91FBD3}" sibTransId="{68A0586E-B8BB-4BA4-9075-B3C2B98BE05F}"/>
    <dgm:cxn modelId="{FE326CEE-EB22-464B-B7B4-AD113F4C0CBC}" type="presOf" srcId="{495EBE85-D1DC-4ABC-8E3A-A23E0349652F}" destId="{799A602F-EFF1-49AB-B782-1273378191A6}" srcOrd="1" destOrd="0" presId="urn:microsoft.com/office/officeart/2008/layout/HorizontalMultiLevelHierarchy"/>
    <dgm:cxn modelId="{3710C6FF-573D-4E14-9B65-40B30DD1943F}" type="presOf" srcId="{63352C9C-0CAF-458B-8D49-551FDD8A7B44}" destId="{0F7D8D62-D905-438C-9B75-1797131BE609}" srcOrd="0" destOrd="0" presId="urn:microsoft.com/office/officeart/2008/layout/HorizontalMultiLevelHierarchy"/>
    <dgm:cxn modelId="{C948BF9E-A0B2-4177-B01C-BA08F7D03CA5}" srcId="{6C05485C-1E46-4C2E-8AE1-8AE8A4B8B5D6}" destId="{E44149E1-416B-434E-8683-3B5E2D4F1F8A}" srcOrd="1" destOrd="0" parTransId="{684383DE-C7EB-4EA6-B174-DAD54D4C818C}" sibTransId="{8AA95497-A313-44E1-9479-6E127BEE76DC}"/>
    <dgm:cxn modelId="{B8A26ED6-2582-43B8-88D5-E1ED2524D96C}" type="presOf" srcId="{191D7C88-5E69-4758-8CF0-1364F885399F}" destId="{B4DCFA54-AB8C-4A00-86BD-394615D8B5A6}" srcOrd="0" destOrd="0" presId="urn:microsoft.com/office/officeart/2008/layout/HorizontalMultiLevelHierarchy"/>
    <dgm:cxn modelId="{63FED5C2-C5C5-47EA-AB22-87D98BED8DA6}" type="presOf" srcId="{CD515614-9272-4137-9FDA-B9EFDF884054}" destId="{78F56418-C1BF-4740-88FA-70AB4E9E42AA}" srcOrd="0" destOrd="0" presId="urn:microsoft.com/office/officeart/2008/layout/HorizontalMultiLevelHierarchy"/>
    <dgm:cxn modelId="{B40041B2-30CB-42EF-98FB-6DC2B8A05BD9}" type="presOf" srcId="{686C6D1A-C170-484F-ABAD-4D4EBE91FBD3}" destId="{68395605-E639-4A51-81E9-4C759CBEA1C8}" srcOrd="0" destOrd="0" presId="urn:microsoft.com/office/officeart/2008/layout/HorizontalMultiLevelHierarchy"/>
    <dgm:cxn modelId="{18CA709F-212B-4A08-AA38-675CEA726622}" srcId="{D42DD45A-23A3-4699-A6F5-23F4F988B79D}" destId="{6C05485C-1E46-4C2E-8AE1-8AE8A4B8B5D6}" srcOrd="0" destOrd="0" parTransId="{495EBE85-D1DC-4ABC-8E3A-A23E0349652F}" sibTransId="{5F45B5FB-1274-47F8-AF55-7929BAE884A7}"/>
    <dgm:cxn modelId="{B621D38D-AA42-4B97-B277-6EDE518F9DAE}" srcId="{A6EED24A-EB28-4C9E-B845-A2822C135BCF}" destId="{6EE3FDCB-F6F4-442A-B1A5-4DD2DCF3BA73}" srcOrd="1" destOrd="0" parTransId="{49EE6A18-7FDB-4BDE-9362-E3B90C4EA7D8}" sibTransId="{0A2B2693-D0BA-4412-B2D2-6744583F5992}"/>
    <dgm:cxn modelId="{1668247D-13C6-456B-97EB-A6BD9FA8B75F}" type="presOf" srcId="{A6BD0DB0-7BA2-4B01-A145-4F4C62F2C881}" destId="{45E92CD1-5E41-4D60-89D7-78D7142F0C1A}" srcOrd="0" destOrd="0" presId="urn:microsoft.com/office/officeart/2008/layout/HorizontalMultiLevelHierarchy"/>
    <dgm:cxn modelId="{1E3E7FD0-CC91-4359-986C-81CD5CDCE22E}" srcId="{A6EED24A-EB28-4C9E-B845-A2822C135BCF}" destId="{277B6D19-7E44-4109-90CF-CA4C5F3D1652}" srcOrd="3" destOrd="0" parTransId="{9CA2EFE5-92C7-4EB3-A8D2-61E5D4FF1690}" sibTransId="{58F65E5B-B7FD-46F1-8EEA-3E4395349D98}"/>
    <dgm:cxn modelId="{C23C0BBF-4489-4228-A87E-3F8C34E55C1B}" type="presOf" srcId="{253A37DA-A6F3-42C7-978D-7BEFCF0E553A}" destId="{3D385D5B-CAAE-48B0-B874-CDB1DAAD6D8D}" srcOrd="0" destOrd="0" presId="urn:microsoft.com/office/officeart/2008/layout/HorizontalMultiLevelHierarchy"/>
    <dgm:cxn modelId="{819F163C-9C3F-4258-998B-8C9B1BEA7E21}" srcId="{F58C6414-371E-48C8-8E49-E8C517CB7724}" destId="{0E937786-30EC-4B5F-98FA-DF1450A8873C}" srcOrd="3" destOrd="0" parTransId="{D049A36E-A405-4F77-BCD5-A20EDDEE5BBD}" sibTransId="{4E985F50-3A6D-46B8-8078-DEE8A3F7E48E}"/>
    <dgm:cxn modelId="{053DC3CD-BFE4-4C1F-9F84-08FB0CD4E38B}" type="presOf" srcId="{8FF2514D-F49A-4F68-AC4B-913BFE17CD16}" destId="{D4A447F2-A5D3-44A0-971F-A25502A290CE}" srcOrd="0" destOrd="0" presId="urn:microsoft.com/office/officeart/2008/layout/HorizontalMultiLevelHierarchy"/>
    <dgm:cxn modelId="{5AF19D66-4E9C-4E6D-8604-4C4DEB8B5147}" srcId="{F58C6414-371E-48C8-8E49-E8C517CB7724}" destId="{B982506B-8963-46C0-8576-474E4711A3FC}" srcOrd="1" destOrd="0" parTransId="{62920C5D-E853-4821-AF13-ECE7C10FEFF7}" sibTransId="{9D66196B-C0CC-4FD2-9733-A8A7CDA888D5}"/>
    <dgm:cxn modelId="{B3A3D39F-8786-4EAD-B855-4EF58D87599B}" type="presOf" srcId="{ED7C49B5-F4A3-49E1-B079-65ACD9996549}" destId="{D59150C8-8873-43D3-A72C-E649DC85071D}" srcOrd="0" destOrd="0" presId="urn:microsoft.com/office/officeart/2008/layout/HorizontalMultiLevelHierarchy"/>
    <dgm:cxn modelId="{960A920A-75A2-4398-A3BE-2F4FB5593A30}" type="presOf" srcId="{62920C5D-E853-4821-AF13-ECE7C10FEFF7}" destId="{5BCB5A1B-9631-4C7F-B6C2-5D414FECB221}" srcOrd="0" destOrd="0" presId="urn:microsoft.com/office/officeart/2008/layout/HorizontalMultiLevelHierarchy"/>
    <dgm:cxn modelId="{A73A58D0-FC36-475A-B5FE-B0F99D4BF721}" type="presOf" srcId="{0250A150-BAFA-4579-A350-ECB514233C22}" destId="{76899E20-EDCF-4E1E-88C3-17FAE40FD6DA}" srcOrd="0" destOrd="0" presId="urn:microsoft.com/office/officeart/2008/layout/HorizontalMultiLevelHierarchy"/>
    <dgm:cxn modelId="{79098F30-2A25-45C8-9BC5-AEEAA75FFE40}" type="presOf" srcId="{2D109626-57FA-48AF-A7FD-5ED26B0494CF}" destId="{1F3EB06E-9665-4648-8992-B96026DDB8EC}" srcOrd="1" destOrd="0" presId="urn:microsoft.com/office/officeart/2008/layout/HorizontalMultiLevelHierarchy"/>
    <dgm:cxn modelId="{D509720C-BD92-4FC4-B5D1-4D0C035F95AF}" type="presOf" srcId="{ADE3FFA4-A257-4A2C-9602-65F834E1E2AC}" destId="{7AADD980-B19C-4EE0-A1F5-FE337FD5642E}" srcOrd="0" destOrd="0" presId="urn:microsoft.com/office/officeart/2008/layout/HorizontalMultiLevelHierarchy"/>
    <dgm:cxn modelId="{BEE2BC64-993C-4971-A831-BA50A96F6413}" type="presOf" srcId="{65BEF587-7937-44DC-9C20-373A4E4AA334}" destId="{156C2BDF-1BDA-4D9B-86C1-7A8D1300927F}" srcOrd="0" destOrd="0" presId="urn:microsoft.com/office/officeart/2008/layout/HorizontalMultiLevelHierarchy"/>
    <dgm:cxn modelId="{CD7898C1-0ABC-4ECE-B367-1601D0A2C0C5}" srcId="{7BD6DF38-2E63-46E6-AF89-8EF5A973B4F6}" destId="{8FE32D73-584D-4053-96AA-289A5DF8933B}" srcOrd="0" destOrd="0" parTransId="{34D6DFE6-153F-4295-8B54-1D0EBE1643C1}" sibTransId="{7650728F-CCAC-44EC-BCB3-D3E266BE72A9}"/>
    <dgm:cxn modelId="{468CA362-65DA-486F-841C-C81737410968}" type="presOf" srcId="{6C05485C-1E46-4C2E-8AE1-8AE8A4B8B5D6}" destId="{68E1083C-7F1F-4E67-8630-7407C9DD7BD3}" srcOrd="0" destOrd="0" presId="urn:microsoft.com/office/officeart/2008/layout/HorizontalMultiLevelHierarchy"/>
    <dgm:cxn modelId="{3DC3B224-B46E-46B0-B1B0-BC8B5C6FD247}" type="presOf" srcId="{9CA2EFE5-92C7-4EB3-A8D2-61E5D4FF1690}" destId="{C791BA2A-3F84-4A3C-A63A-2C478ADBB9AE}" srcOrd="1" destOrd="0" presId="urn:microsoft.com/office/officeart/2008/layout/HorizontalMultiLevelHierarchy"/>
    <dgm:cxn modelId="{9586F92F-DDD1-4682-86C9-9427C3A80BC6}" srcId="{7BD6DF38-2E63-46E6-AF89-8EF5A973B4F6}" destId="{1BABDD7A-3281-42B3-A211-BA088F5858AB}" srcOrd="1" destOrd="0" parTransId="{E854572E-A43D-4ED8-835A-8055DA9F9BF4}" sibTransId="{CBE569E8-C2FB-4B3E-BB8D-5AB5966C95E7}"/>
    <dgm:cxn modelId="{B26DBFEB-8F06-4A22-B24B-D9052B4ADBC9}" type="presOf" srcId="{E44149E1-416B-434E-8683-3B5E2D4F1F8A}" destId="{5918A576-2501-4AA5-A344-6093B44B4E74}" srcOrd="0" destOrd="0" presId="urn:microsoft.com/office/officeart/2008/layout/HorizontalMultiLevelHierarchy"/>
    <dgm:cxn modelId="{443F4831-05A8-4D0F-AFAF-ACE99F62AADE}" srcId="{FF5CCF40-F66D-48B1-946A-389ED5DE87D1}" destId="{9E29C7FC-AD44-4D13-B00E-53C80FCF607F}" srcOrd="0" destOrd="0" parTransId="{166D9525-8C8F-403C-AC84-CEA461FD243A}" sibTransId="{77C12C80-403C-4077-9D96-F13C30ABD059}"/>
    <dgm:cxn modelId="{7F6DE8AC-86B7-4AEF-BFC0-2101A4EFC150}" type="presOf" srcId="{49EE6A18-7FDB-4BDE-9362-E3B90C4EA7D8}" destId="{A649D987-1DA0-4B82-90D6-A857B239094D}" srcOrd="1" destOrd="0" presId="urn:microsoft.com/office/officeart/2008/layout/HorizontalMultiLevelHierarchy"/>
    <dgm:cxn modelId="{BF5AD060-BC28-44B1-9B34-D1AC2F943473}" type="presParOf" srcId="{0F7D8D62-D905-438C-9B75-1797131BE609}" destId="{EBB129FA-94F4-4C82-BE99-53043C8ECF2E}" srcOrd="0" destOrd="0" presId="urn:microsoft.com/office/officeart/2008/layout/HorizontalMultiLevelHierarchy"/>
    <dgm:cxn modelId="{3C874423-8532-403E-8F75-9F6A231AF4FE}" type="presParOf" srcId="{EBB129FA-94F4-4C82-BE99-53043C8ECF2E}" destId="{25285932-A40B-46A0-B77F-577A97E3A49C}" srcOrd="0" destOrd="0" presId="urn:microsoft.com/office/officeart/2008/layout/HorizontalMultiLevelHierarchy"/>
    <dgm:cxn modelId="{96AAB1DC-B25A-4EF9-AC03-8A43829F834E}" type="presParOf" srcId="{EBB129FA-94F4-4C82-BE99-53043C8ECF2E}" destId="{85A0B99B-E2AF-4600-8D26-13E08EE24AD5}" srcOrd="1" destOrd="0" presId="urn:microsoft.com/office/officeart/2008/layout/HorizontalMultiLevelHierarchy"/>
    <dgm:cxn modelId="{904C4A2D-8F99-4E49-B946-2FE28902A836}" type="presParOf" srcId="{85A0B99B-E2AF-4600-8D26-13E08EE24AD5}" destId="{1DBFA7F4-653E-4FC8-BA74-F56F80514A5D}" srcOrd="0" destOrd="0" presId="urn:microsoft.com/office/officeart/2008/layout/HorizontalMultiLevelHierarchy"/>
    <dgm:cxn modelId="{C36DAB5F-1E74-49DE-BA64-1840EB685774}" type="presParOf" srcId="{1DBFA7F4-653E-4FC8-BA74-F56F80514A5D}" destId="{799A602F-EFF1-49AB-B782-1273378191A6}" srcOrd="0" destOrd="0" presId="urn:microsoft.com/office/officeart/2008/layout/HorizontalMultiLevelHierarchy"/>
    <dgm:cxn modelId="{68A87789-4B0B-488B-9C34-D57EFADBF8D3}" type="presParOf" srcId="{85A0B99B-E2AF-4600-8D26-13E08EE24AD5}" destId="{6B4FED28-B2CE-429A-9CAB-83E4524BBF67}" srcOrd="1" destOrd="0" presId="urn:microsoft.com/office/officeart/2008/layout/HorizontalMultiLevelHierarchy"/>
    <dgm:cxn modelId="{185DBA7D-CA6C-47E0-9A4A-B4E6935D55AB}" type="presParOf" srcId="{6B4FED28-B2CE-429A-9CAB-83E4524BBF67}" destId="{68E1083C-7F1F-4E67-8630-7407C9DD7BD3}" srcOrd="0" destOrd="0" presId="urn:microsoft.com/office/officeart/2008/layout/HorizontalMultiLevelHierarchy"/>
    <dgm:cxn modelId="{2BD69EB8-9677-4E09-8186-AC4FC3096984}" type="presParOf" srcId="{6B4FED28-B2CE-429A-9CAB-83E4524BBF67}" destId="{3304AF3E-9EDC-48E7-BEB3-386245C96DFE}" srcOrd="1" destOrd="0" presId="urn:microsoft.com/office/officeart/2008/layout/HorizontalMultiLevelHierarchy"/>
    <dgm:cxn modelId="{8E32EF1D-7B2D-4861-9E3E-70E06084FA8D}" type="presParOf" srcId="{3304AF3E-9EDC-48E7-BEB3-386245C96DFE}" destId="{68395605-E639-4A51-81E9-4C759CBEA1C8}" srcOrd="0" destOrd="0" presId="urn:microsoft.com/office/officeart/2008/layout/HorizontalMultiLevelHierarchy"/>
    <dgm:cxn modelId="{E37E07D2-8C55-412B-9D16-02DDA3DBCCF3}" type="presParOf" srcId="{68395605-E639-4A51-81E9-4C759CBEA1C8}" destId="{1E9269EA-7650-4CE0-AE3C-6F36EE5B9AB7}" srcOrd="0" destOrd="0" presId="urn:microsoft.com/office/officeart/2008/layout/HorizontalMultiLevelHierarchy"/>
    <dgm:cxn modelId="{B454DCF3-0472-499A-B761-81D04F6DAE62}" type="presParOf" srcId="{3304AF3E-9EDC-48E7-BEB3-386245C96DFE}" destId="{BF6B3D8A-C4F7-4AC5-9982-BFF58175AF47}" srcOrd="1" destOrd="0" presId="urn:microsoft.com/office/officeart/2008/layout/HorizontalMultiLevelHierarchy"/>
    <dgm:cxn modelId="{EB20697B-61BD-473D-8265-EEED111F6E48}" type="presParOf" srcId="{BF6B3D8A-C4F7-4AC5-9982-BFF58175AF47}" destId="{7AADD980-B19C-4EE0-A1F5-FE337FD5642E}" srcOrd="0" destOrd="0" presId="urn:microsoft.com/office/officeart/2008/layout/HorizontalMultiLevelHierarchy"/>
    <dgm:cxn modelId="{788D6670-8CF8-44DE-B45B-B681DBDE97BB}" type="presParOf" srcId="{BF6B3D8A-C4F7-4AC5-9982-BFF58175AF47}" destId="{55ABA460-D944-498A-8E87-32A200E6E0CB}" srcOrd="1" destOrd="0" presId="urn:microsoft.com/office/officeart/2008/layout/HorizontalMultiLevelHierarchy"/>
    <dgm:cxn modelId="{BA3C97DC-D7FB-4D4B-A5D0-0C0116D7C682}" type="presParOf" srcId="{3304AF3E-9EDC-48E7-BEB3-386245C96DFE}" destId="{D4AB8EFF-5E5A-4485-8BA5-C3EA8927F00F}" srcOrd="2" destOrd="0" presId="urn:microsoft.com/office/officeart/2008/layout/HorizontalMultiLevelHierarchy"/>
    <dgm:cxn modelId="{C1529865-4F30-4E76-8E62-EC4B310D01D1}" type="presParOf" srcId="{D4AB8EFF-5E5A-4485-8BA5-C3EA8927F00F}" destId="{97A7734E-416B-4099-AD05-7931D7E3342A}" srcOrd="0" destOrd="0" presId="urn:microsoft.com/office/officeart/2008/layout/HorizontalMultiLevelHierarchy"/>
    <dgm:cxn modelId="{E2D9461A-438B-4E64-895B-455B0E02B5DC}" type="presParOf" srcId="{3304AF3E-9EDC-48E7-BEB3-386245C96DFE}" destId="{01DC4B44-32E9-48F5-BD8A-697AEA8714A9}" srcOrd="3" destOrd="0" presId="urn:microsoft.com/office/officeart/2008/layout/HorizontalMultiLevelHierarchy"/>
    <dgm:cxn modelId="{B6EEBD6F-0C5A-4200-B046-71A9E8CAC7F7}" type="presParOf" srcId="{01DC4B44-32E9-48F5-BD8A-697AEA8714A9}" destId="{5918A576-2501-4AA5-A344-6093B44B4E74}" srcOrd="0" destOrd="0" presId="urn:microsoft.com/office/officeart/2008/layout/HorizontalMultiLevelHierarchy"/>
    <dgm:cxn modelId="{154EF5B1-165B-4181-9710-910089F82FC0}" type="presParOf" srcId="{01DC4B44-32E9-48F5-BD8A-697AEA8714A9}" destId="{5D0DD265-4DD7-4124-975C-6B0D62238B9D}" srcOrd="1" destOrd="0" presId="urn:microsoft.com/office/officeart/2008/layout/HorizontalMultiLevelHierarchy"/>
    <dgm:cxn modelId="{DBE0F0C8-43CD-48F9-A477-328A8648C83A}" type="presParOf" srcId="{85A0B99B-E2AF-4600-8D26-13E08EE24AD5}" destId="{D4A447F2-A5D3-44A0-971F-A25502A290CE}" srcOrd="2" destOrd="0" presId="urn:microsoft.com/office/officeart/2008/layout/HorizontalMultiLevelHierarchy"/>
    <dgm:cxn modelId="{0D403957-3BF8-4757-9D53-27B396072CC8}" type="presParOf" srcId="{D4A447F2-A5D3-44A0-971F-A25502A290CE}" destId="{D0A22D88-639F-43EC-B9E3-42B6342148B0}" srcOrd="0" destOrd="0" presId="urn:microsoft.com/office/officeart/2008/layout/HorizontalMultiLevelHierarchy"/>
    <dgm:cxn modelId="{EC99A189-0087-46A6-B0A1-5998A4F597F1}" type="presParOf" srcId="{85A0B99B-E2AF-4600-8D26-13E08EE24AD5}" destId="{2A9ED637-5A7B-4775-B443-736FBB6BA390}" srcOrd="3" destOrd="0" presId="urn:microsoft.com/office/officeart/2008/layout/HorizontalMultiLevelHierarchy"/>
    <dgm:cxn modelId="{28909311-8B58-4126-AA1B-07A79475B582}" type="presParOf" srcId="{2A9ED637-5A7B-4775-B443-736FBB6BA390}" destId="{8DC59ACF-6860-4E67-88B1-A9F489167DF2}" srcOrd="0" destOrd="0" presId="urn:microsoft.com/office/officeart/2008/layout/HorizontalMultiLevelHierarchy"/>
    <dgm:cxn modelId="{96331BCF-E01A-471A-9619-ACA192A2B9FD}" type="presParOf" srcId="{2A9ED637-5A7B-4775-B443-736FBB6BA390}" destId="{129E35C7-4E9A-4D2C-B5A9-D6FD4A9E196E}" srcOrd="1" destOrd="0" presId="urn:microsoft.com/office/officeart/2008/layout/HorizontalMultiLevelHierarchy"/>
    <dgm:cxn modelId="{44090E74-0538-4EFB-AB39-529C826EE3A1}" type="presParOf" srcId="{129E35C7-4E9A-4D2C-B5A9-D6FD4A9E196E}" destId="{1F65CF52-2B60-41A7-891D-5DC292D3C044}" srcOrd="0" destOrd="0" presId="urn:microsoft.com/office/officeart/2008/layout/HorizontalMultiLevelHierarchy"/>
    <dgm:cxn modelId="{3A5B2348-2D34-4DF5-B5E1-82B60961A66E}" type="presParOf" srcId="{1F65CF52-2B60-41A7-891D-5DC292D3C044}" destId="{09D17B78-2BDA-45B6-8C9C-A54A5F75E5A2}" srcOrd="0" destOrd="0" presId="urn:microsoft.com/office/officeart/2008/layout/HorizontalMultiLevelHierarchy"/>
    <dgm:cxn modelId="{8F9151FF-8630-464E-8F67-C3B178FD1320}" type="presParOf" srcId="{129E35C7-4E9A-4D2C-B5A9-D6FD4A9E196E}" destId="{3932463B-C2D6-4815-A2AC-4BDED1690F66}" srcOrd="1" destOrd="0" presId="urn:microsoft.com/office/officeart/2008/layout/HorizontalMultiLevelHierarchy"/>
    <dgm:cxn modelId="{72F9FE71-6DB4-442E-AD2D-B7941FE0E868}" type="presParOf" srcId="{3932463B-C2D6-4815-A2AC-4BDED1690F66}" destId="{B4DCFA54-AB8C-4A00-86BD-394615D8B5A6}" srcOrd="0" destOrd="0" presId="urn:microsoft.com/office/officeart/2008/layout/HorizontalMultiLevelHierarchy"/>
    <dgm:cxn modelId="{9963D4E4-C134-4787-84C3-309B04269257}" type="presParOf" srcId="{3932463B-C2D6-4815-A2AC-4BDED1690F66}" destId="{0EB19342-8114-436E-8770-FCA2B57663CD}" srcOrd="1" destOrd="0" presId="urn:microsoft.com/office/officeart/2008/layout/HorizontalMultiLevelHierarchy"/>
    <dgm:cxn modelId="{D6EF14EF-AF1E-4F42-AFCF-2DA9457620EF}" type="presParOf" srcId="{129E35C7-4E9A-4D2C-B5A9-D6FD4A9E196E}" destId="{470D1D32-25E5-4CA5-B088-83C580E10101}" srcOrd="2" destOrd="0" presId="urn:microsoft.com/office/officeart/2008/layout/HorizontalMultiLevelHierarchy"/>
    <dgm:cxn modelId="{E7C52BC6-5C3E-4FAE-9F68-83B8919A6F00}" type="presParOf" srcId="{470D1D32-25E5-4CA5-B088-83C580E10101}" destId="{A649D987-1DA0-4B82-90D6-A857B239094D}" srcOrd="0" destOrd="0" presId="urn:microsoft.com/office/officeart/2008/layout/HorizontalMultiLevelHierarchy"/>
    <dgm:cxn modelId="{BFC84303-C040-469C-8BFC-8DF4CE5C2901}" type="presParOf" srcId="{129E35C7-4E9A-4D2C-B5A9-D6FD4A9E196E}" destId="{30C119C0-0904-45A6-A5ED-24FC757AE1A4}" srcOrd="3" destOrd="0" presId="urn:microsoft.com/office/officeart/2008/layout/HorizontalMultiLevelHierarchy"/>
    <dgm:cxn modelId="{B73FCC6A-4055-4CD5-8E70-844E7A56A520}" type="presParOf" srcId="{30C119C0-0904-45A6-A5ED-24FC757AE1A4}" destId="{604DA347-423C-4C44-9CED-119920779669}" srcOrd="0" destOrd="0" presId="urn:microsoft.com/office/officeart/2008/layout/HorizontalMultiLevelHierarchy"/>
    <dgm:cxn modelId="{A1E60DBF-7102-4F62-81FE-DB2AFDA6B327}" type="presParOf" srcId="{30C119C0-0904-45A6-A5ED-24FC757AE1A4}" destId="{77C77D38-131C-46C2-83BB-F45BAA5FCECC}" srcOrd="1" destOrd="0" presId="urn:microsoft.com/office/officeart/2008/layout/HorizontalMultiLevelHierarchy"/>
    <dgm:cxn modelId="{0E3CE09A-D0F6-4BF3-BC12-C1D85A051421}" type="presParOf" srcId="{129E35C7-4E9A-4D2C-B5A9-D6FD4A9E196E}" destId="{45FE97A2-CDAB-4916-BB9E-C61E857560F3}" srcOrd="4" destOrd="0" presId="urn:microsoft.com/office/officeart/2008/layout/HorizontalMultiLevelHierarchy"/>
    <dgm:cxn modelId="{1B6C5EB5-E98A-4300-8220-88548DB72562}" type="presParOf" srcId="{45FE97A2-CDAB-4916-BB9E-C61E857560F3}" destId="{9D676DB4-E4F4-4447-87EC-B8957343AFFA}" srcOrd="0" destOrd="0" presId="urn:microsoft.com/office/officeart/2008/layout/HorizontalMultiLevelHierarchy"/>
    <dgm:cxn modelId="{3557A47F-9776-4F5D-B474-E9BF9BC992FE}" type="presParOf" srcId="{129E35C7-4E9A-4D2C-B5A9-D6FD4A9E196E}" destId="{AF4AEC0E-35D4-4619-9E08-46E1689ED26E}" srcOrd="5" destOrd="0" presId="urn:microsoft.com/office/officeart/2008/layout/HorizontalMultiLevelHierarchy"/>
    <dgm:cxn modelId="{003ACCAB-AB31-41A5-A52C-74DDEB0E57FB}" type="presParOf" srcId="{AF4AEC0E-35D4-4619-9E08-46E1689ED26E}" destId="{45E92CD1-5E41-4D60-89D7-78D7142F0C1A}" srcOrd="0" destOrd="0" presId="urn:microsoft.com/office/officeart/2008/layout/HorizontalMultiLevelHierarchy"/>
    <dgm:cxn modelId="{C07963F5-7B12-4E70-AA4D-27F5E5BC4BCA}" type="presParOf" srcId="{AF4AEC0E-35D4-4619-9E08-46E1689ED26E}" destId="{37EA8FC5-7764-40C0-9BCC-C82F634CB48D}" srcOrd="1" destOrd="0" presId="urn:microsoft.com/office/officeart/2008/layout/HorizontalMultiLevelHierarchy"/>
    <dgm:cxn modelId="{B384FB63-7AD7-48CB-9512-90E741D3513F}" type="presParOf" srcId="{129E35C7-4E9A-4D2C-B5A9-D6FD4A9E196E}" destId="{D95348F3-6ABF-410D-8221-E98F17E744BE}" srcOrd="6" destOrd="0" presId="urn:microsoft.com/office/officeart/2008/layout/HorizontalMultiLevelHierarchy"/>
    <dgm:cxn modelId="{EF5083D8-BCFC-4679-839C-A5C23EAE3139}" type="presParOf" srcId="{D95348F3-6ABF-410D-8221-E98F17E744BE}" destId="{C791BA2A-3F84-4A3C-A63A-2C478ADBB9AE}" srcOrd="0" destOrd="0" presId="urn:microsoft.com/office/officeart/2008/layout/HorizontalMultiLevelHierarchy"/>
    <dgm:cxn modelId="{31E27E0F-D715-431D-9F25-D9C54F048D97}" type="presParOf" srcId="{129E35C7-4E9A-4D2C-B5A9-D6FD4A9E196E}" destId="{B66976D6-F5F3-4261-A2D7-328B0BC75260}" srcOrd="7" destOrd="0" presId="urn:microsoft.com/office/officeart/2008/layout/HorizontalMultiLevelHierarchy"/>
    <dgm:cxn modelId="{900E162C-B652-42A0-90C6-0D0BAF75D2FB}" type="presParOf" srcId="{B66976D6-F5F3-4261-A2D7-328B0BC75260}" destId="{E832B3CB-E8DA-4762-AED8-BF56EAA07539}" srcOrd="0" destOrd="0" presId="urn:microsoft.com/office/officeart/2008/layout/HorizontalMultiLevelHierarchy"/>
    <dgm:cxn modelId="{E2F550F3-0A1E-4450-A1BC-0C69DB17D645}" type="presParOf" srcId="{B66976D6-F5F3-4261-A2D7-328B0BC75260}" destId="{81F6C932-229E-4350-9F6A-2F27353A77D7}" srcOrd="1" destOrd="0" presId="urn:microsoft.com/office/officeart/2008/layout/HorizontalMultiLevelHierarchy"/>
    <dgm:cxn modelId="{1416F085-EA79-4913-8DF5-C328D8485D1D}" type="presParOf" srcId="{85A0B99B-E2AF-4600-8D26-13E08EE24AD5}" destId="{C2B5460F-5F62-4CE1-B5D5-DCB3FE9FBF05}" srcOrd="4" destOrd="0" presId="urn:microsoft.com/office/officeart/2008/layout/HorizontalMultiLevelHierarchy"/>
    <dgm:cxn modelId="{2D23CAA7-52EE-4253-8196-BA4D07B59192}" type="presParOf" srcId="{C2B5460F-5F62-4CE1-B5D5-DCB3FE9FBF05}" destId="{152CCE0C-679F-4EAD-A374-0C43D28B357A}" srcOrd="0" destOrd="0" presId="urn:microsoft.com/office/officeart/2008/layout/HorizontalMultiLevelHierarchy"/>
    <dgm:cxn modelId="{8450CD43-E95A-48FF-98A6-ABD8FA1E2121}" type="presParOf" srcId="{85A0B99B-E2AF-4600-8D26-13E08EE24AD5}" destId="{24AF119D-B435-4793-940A-B1603B73723F}" srcOrd="5" destOrd="0" presId="urn:microsoft.com/office/officeart/2008/layout/HorizontalMultiLevelHierarchy"/>
    <dgm:cxn modelId="{1CD60778-A27A-4841-9AF2-96C59FD490F4}" type="presParOf" srcId="{24AF119D-B435-4793-940A-B1603B73723F}" destId="{F695982F-AD90-4AB7-BDAF-2D22E62133EA}" srcOrd="0" destOrd="0" presId="urn:microsoft.com/office/officeart/2008/layout/HorizontalMultiLevelHierarchy"/>
    <dgm:cxn modelId="{700E918A-87A8-431C-88C7-A675AC9BDDAE}" type="presParOf" srcId="{24AF119D-B435-4793-940A-B1603B73723F}" destId="{85CDFBFD-A0B0-486F-834C-02503633C50A}" srcOrd="1" destOrd="0" presId="urn:microsoft.com/office/officeart/2008/layout/HorizontalMultiLevelHierarchy"/>
    <dgm:cxn modelId="{7F484485-D0FB-40B5-8C8A-034984413005}" type="presParOf" srcId="{85CDFBFD-A0B0-486F-834C-02503633C50A}" destId="{EFD8861D-C823-46DC-B4B9-1F209CACB52C}" srcOrd="0" destOrd="0" presId="urn:microsoft.com/office/officeart/2008/layout/HorizontalMultiLevelHierarchy"/>
    <dgm:cxn modelId="{8FC20C1C-F520-4B0A-93E5-2A4E57B8BEA7}" type="presParOf" srcId="{EFD8861D-C823-46DC-B4B9-1F209CACB52C}" destId="{D1AD0577-EA9A-4514-BED8-A570DCA629BA}" srcOrd="0" destOrd="0" presId="urn:microsoft.com/office/officeart/2008/layout/HorizontalMultiLevelHierarchy"/>
    <dgm:cxn modelId="{FB2E579E-B8B9-46DD-A12C-6CA9994261C9}" type="presParOf" srcId="{85CDFBFD-A0B0-486F-834C-02503633C50A}" destId="{7CB75594-668A-44CA-AA13-FC4C9A3B0403}" srcOrd="1" destOrd="0" presId="urn:microsoft.com/office/officeart/2008/layout/HorizontalMultiLevelHierarchy"/>
    <dgm:cxn modelId="{A9C482E5-1425-404D-A5E4-087330B7D506}" type="presParOf" srcId="{7CB75594-668A-44CA-AA13-FC4C9A3B0403}" destId="{D914956A-E390-4469-8C14-D7E008E00797}" srcOrd="0" destOrd="0" presId="urn:microsoft.com/office/officeart/2008/layout/HorizontalMultiLevelHierarchy"/>
    <dgm:cxn modelId="{A7CA9BF4-66AB-4544-B4A4-DDFF502A6304}" type="presParOf" srcId="{7CB75594-668A-44CA-AA13-FC4C9A3B0403}" destId="{12F66342-E594-47E8-92DE-9C9B6914D9C0}" srcOrd="1" destOrd="0" presId="urn:microsoft.com/office/officeart/2008/layout/HorizontalMultiLevelHierarchy"/>
    <dgm:cxn modelId="{7AAE0090-AC81-4753-9F7D-0E94AC16412B}" type="presParOf" srcId="{12F66342-E594-47E8-92DE-9C9B6914D9C0}" destId="{E5E85DF3-14A0-46AE-8B18-4356E9D20A59}" srcOrd="0" destOrd="0" presId="urn:microsoft.com/office/officeart/2008/layout/HorizontalMultiLevelHierarchy"/>
    <dgm:cxn modelId="{529D4FD4-987D-41AF-BBAA-4F462A7BE699}" type="presParOf" srcId="{E5E85DF3-14A0-46AE-8B18-4356E9D20A59}" destId="{30956BF3-720F-49E2-8666-E5FDC34301B8}" srcOrd="0" destOrd="0" presId="urn:microsoft.com/office/officeart/2008/layout/HorizontalMultiLevelHierarchy"/>
    <dgm:cxn modelId="{17AFD414-7258-41B4-AF4A-852638E49430}" type="presParOf" srcId="{12F66342-E594-47E8-92DE-9C9B6914D9C0}" destId="{186B6310-BFF1-4EB8-8E7F-98CBCE1DE1B4}" srcOrd="1" destOrd="0" presId="urn:microsoft.com/office/officeart/2008/layout/HorizontalMultiLevelHierarchy"/>
    <dgm:cxn modelId="{334551BD-A8EF-4028-BDF2-8492A1AD8EE3}" type="presParOf" srcId="{186B6310-BFF1-4EB8-8E7F-98CBCE1DE1B4}" destId="{6536804A-EF37-4198-B532-7CE2D635351A}" srcOrd="0" destOrd="0" presId="urn:microsoft.com/office/officeart/2008/layout/HorizontalMultiLevelHierarchy"/>
    <dgm:cxn modelId="{6949C6DD-2694-49F5-8BFD-89D2768B6FB1}" type="presParOf" srcId="{186B6310-BFF1-4EB8-8E7F-98CBCE1DE1B4}" destId="{29E9D3F4-457F-4CFE-B22D-9D0C7BC25380}" srcOrd="1" destOrd="0" presId="urn:microsoft.com/office/officeart/2008/layout/HorizontalMultiLevelHierarchy"/>
    <dgm:cxn modelId="{97395A4A-1BD3-4485-A742-EE0B1B43F880}" type="presParOf" srcId="{12F66342-E594-47E8-92DE-9C9B6914D9C0}" destId="{20053E0F-EAEF-4293-9151-492FB0344207}" srcOrd="2" destOrd="0" presId="urn:microsoft.com/office/officeart/2008/layout/HorizontalMultiLevelHierarchy"/>
    <dgm:cxn modelId="{963F5B26-E2BD-47DF-8200-8F4E1930DBB4}" type="presParOf" srcId="{20053E0F-EAEF-4293-9151-492FB0344207}" destId="{50D47634-DEA5-4651-A81C-4D5EB5AD4074}" srcOrd="0" destOrd="0" presId="urn:microsoft.com/office/officeart/2008/layout/HorizontalMultiLevelHierarchy"/>
    <dgm:cxn modelId="{463992BF-F5A3-4A25-8A1F-C3984401E7FA}" type="presParOf" srcId="{12F66342-E594-47E8-92DE-9C9B6914D9C0}" destId="{0EF034C3-163B-4C59-8370-FB12E080669D}" srcOrd="3" destOrd="0" presId="urn:microsoft.com/office/officeart/2008/layout/HorizontalMultiLevelHierarchy"/>
    <dgm:cxn modelId="{05846369-CF5C-4171-9376-D7B7AD51E9D2}" type="presParOf" srcId="{0EF034C3-163B-4C59-8370-FB12E080669D}" destId="{156C2BDF-1BDA-4D9B-86C1-7A8D1300927F}" srcOrd="0" destOrd="0" presId="urn:microsoft.com/office/officeart/2008/layout/HorizontalMultiLevelHierarchy"/>
    <dgm:cxn modelId="{3B604ADA-728B-479B-817B-9B6439C3C3A8}" type="presParOf" srcId="{0EF034C3-163B-4C59-8370-FB12E080669D}" destId="{8E8543D6-DE8E-4258-AB07-7692F317156E}" srcOrd="1" destOrd="0" presId="urn:microsoft.com/office/officeart/2008/layout/HorizontalMultiLevelHierarchy"/>
    <dgm:cxn modelId="{8E6A99D7-7AE1-4EE0-B4BB-84041EC45421}" type="presParOf" srcId="{85CDFBFD-A0B0-486F-834C-02503633C50A}" destId="{5BCB5A1B-9631-4C7F-B6C2-5D414FECB221}" srcOrd="2" destOrd="0" presId="urn:microsoft.com/office/officeart/2008/layout/HorizontalMultiLevelHierarchy"/>
    <dgm:cxn modelId="{686D22FB-C28B-41E7-BE63-996AE6E55394}" type="presParOf" srcId="{5BCB5A1B-9631-4C7F-B6C2-5D414FECB221}" destId="{4EEE6BD1-09FC-435D-92C1-823F71A8E5C8}" srcOrd="0" destOrd="0" presId="urn:microsoft.com/office/officeart/2008/layout/HorizontalMultiLevelHierarchy"/>
    <dgm:cxn modelId="{650F9D30-4189-4220-978E-E259F8B4B107}" type="presParOf" srcId="{85CDFBFD-A0B0-486F-834C-02503633C50A}" destId="{0C1AF43D-8947-4BF6-95AE-5B317657FE93}" srcOrd="3" destOrd="0" presId="urn:microsoft.com/office/officeart/2008/layout/HorizontalMultiLevelHierarchy"/>
    <dgm:cxn modelId="{736AA5EE-7AFE-441F-A44E-64E2B8542471}" type="presParOf" srcId="{0C1AF43D-8947-4BF6-95AE-5B317657FE93}" destId="{A0A8E639-4367-46F6-AEBF-3B9F66C03D7C}" srcOrd="0" destOrd="0" presId="urn:microsoft.com/office/officeart/2008/layout/HorizontalMultiLevelHierarchy"/>
    <dgm:cxn modelId="{3C716650-48E0-4DE4-A044-B65A3BC33F97}" type="presParOf" srcId="{0C1AF43D-8947-4BF6-95AE-5B317657FE93}" destId="{C41E2EFC-3AD2-4D94-95FB-A36757EFF19E}" srcOrd="1" destOrd="0" presId="urn:microsoft.com/office/officeart/2008/layout/HorizontalMultiLevelHierarchy"/>
    <dgm:cxn modelId="{46D0083B-FC89-4CA8-A526-E046FAA6C914}" type="presParOf" srcId="{85CDFBFD-A0B0-486F-834C-02503633C50A}" destId="{78F56418-C1BF-4740-88FA-70AB4E9E42AA}" srcOrd="4" destOrd="0" presId="urn:microsoft.com/office/officeart/2008/layout/HorizontalMultiLevelHierarchy"/>
    <dgm:cxn modelId="{183C9BDE-9DC0-445E-B1A6-1A5344761793}" type="presParOf" srcId="{78F56418-C1BF-4740-88FA-70AB4E9E42AA}" destId="{5FD8A253-E566-404B-BC56-84E0752F5230}" srcOrd="0" destOrd="0" presId="urn:microsoft.com/office/officeart/2008/layout/HorizontalMultiLevelHierarchy"/>
    <dgm:cxn modelId="{407EE296-3D50-4B23-AA32-35488EBCB855}" type="presParOf" srcId="{85CDFBFD-A0B0-486F-834C-02503633C50A}" destId="{591DE3C2-B5BA-401C-8BF0-B6A8676FE01B}" srcOrd="5" destOrd="0" presId="urn:microsoft.com/office/officeart/2008/layout/HorizontalMultiLevelHierarchy"/>
    <dgm:cxn modelId="{4C51AD1B-6055-4D16-855D-5617D4EE0EDF}" type="presParOf" srcId="{591DE3C2-B5BA-401C-8BF0-B6A8676FE01B}" destId="{1E7BB4A4-27C6-4193-8F74-A9D52A5024CF}" srcOrd="0" destOrd="0" presId="urn:microsoft.com/office/officeart/2008/layout/HorizontalMultiLevelHierarchy"/>
    <dgm:cxn modelId="{C275FBDC-6669-4EC8-848A-A503F05FEC5B}" type="presParOf" srcId="{591DE3C2-B5BA-401C-8BF0-B6A8676FE01B}" destId="{65080148-DE2B-4ED8-8725-51A6D3F711A7}" srcOrd="1" destOrd="0" presId="urn:microsoft.com/office/officeart/2008/layout/HorizontalMultiLevelHierarchy"/>
    <dgm:cxn modelId="{DE34704D-3F39-462A-AA6C-282C33FDE252}" type="presParOf" srcId="{85CDFBFD-A0B0-486F-834C-02503633C50A}" destId="{7A3D34F0-6A01-4715-9855-0770ADF5D64E}" srcOrd="6" destOrd="0" presId="urn:microsoft.com/office/officeart/2008/layout/HorizontalMultiLevelHierarchy"/>
    <dgm:cxn modelId="{C91EFB63-3BFD-4E1E-B166-04E472103E7F}" type="presParOf" srcId="{7A3D34F0-6A01-4715-9855-0770ADF5D64E}" destId="{C6792A71-BEDB-439B-9651-55A5D6425FF3}" srcOrd="0" destOrd="0" presId="urn:microsoft.com/office/officeart/2008/layout/HorizontalMultiLevelHierarchy"/>
    <dgm:cxn modelId="{DDE09BD7-F694-4374-BE15-B66F6200A1E9}" type="presParOf" srcId="{85CDFBFD-A0B0-486F-834C-02503633C50A}" destId="{8459FB48-8B9F-4D4E-A0A4-9A1ADA1760FF}" srcOrd="7" destOrd="0" presId="urn:microsoft.com/office/officeart/2008/layout/HorizontalMultiLevelHierarchy"/>
    <dgm:cxn modelId="{A0A2484E-B44C-4313-9A5E-2AF3431C31F3}" type="presParOf" srcId="{8459FB48-8B9F-4D4E-A0A4-9A1ADA1760FF}" destId="{4682213F-0A41-4D03-BDB5-C52DF3A3DF6C}" srcOrd="0" destOrd="0" presId="urn:microsoft.com/office/officeart/2008/layout/HorizontalMultiLevelHierarchy"/>
    <dgm:cxn modelId="{3990EEC4-CEBE-494F-BB44-F9D3BFBCE64E}" type="presParOf" srcId="{8459FB48-8B9F-4D4E-A0A4-9A1ADA1760FF}" destId="{73973FD5-9845-4276-A51E-9911394E85CB}" srcOrd="1" destOrd="0" presId="urn:microsoft.com/office/officeart/2008/layout/HorizontalMultiLevelHierarchy"/>
    <dgm:cxn modelId="{584C16FC-A2F1-4916-8733-D0F5668C64A9}" type="presParOf" srcId="{85CDFBFD-A0B0-486F-834C-02503633C50A}" destId="{C761BA76-74DE-4125-9F10-5E6D3BB96A0C}" srcOrd="8" destOrd="0" presId="urn:microsoft.com/office/officeart/2008/layout/HorizontalMultiLevelHierarchy"/>
    <dgm:cxn modelId="{83FA2C26-61AA-4505-92DE-3DB37B9BCE4E}" type="presParOf" srcId="{C761BA76-74DE-4125-9F10-5E6D3BB96A0C}" destId="{1F3EB06E-9665-4648-8992-B96026DDB8EC}" srcOrd="0" destOrd="0" presId="urn:microsoft.com/office/officeart/2008/layout/HorizontalMultiLevelHierarchy"/>
    <dgm:cxn modelId="{B81E3F7E-CEC0-4C24-8CA7-E41C67A814E8}" type="presParOf" srcId="{85CDFBFD-A0B0-486F-834C-02503633C50A}" destId="{22D65AB4-FCDF-45D2-ADB1-C96711C28439}" srcOrd="9" destOrd="0" presId="urn:microsoft.com/office/officeart/2008/layout/HorizontalMultiLevelHierarchy"/>
    <dgm:cxn modelId="{83E02AA4-4942-402D-8D8A-89319C88D0B0}" type="presParOf" srcId="{22D65AB4-FCDF-45D2-ADB1-C96711C28439}" destId="{3D385D5B-CAAE-48B0-B874-CDB1DAAD6D8D}" srcOrd="0" destOrd="0" presId="urn:microsoft.com/office/officeart/2008/layout/HorizontalMultiLevelHierarchy"/>
    <dgm:cxn modelId="{FFC28546-2FD9-47C8-B536-7B1A3D55A6B7}" type="presParOf" srcId="{22D65AB4-FCDF-45D2-ADB1-C96711C28439}" destId="{FBC2ABF6-D4C4-446C-B2FA-F03238E72746}" srcOrd="1" destOrd="0" presId="urn:microsoft.com/office/officeart/2008/layout/HorizontalMultiLevelHierarchy"/>
    <dgm:cxn modelId="{84D4DF79-DF11-44E2-A223-4B365BFA5B5D}" type="presParOf" srcId="{85A0B99B-E2AF-4600-8D26-13E08EE24AD5}" destId="{D59150C8-8873-43D3-A72C-E649DC85071D}" srcOrd="6" destOrd="0" presId="urn:microsoft.com/office/officeart/2008/layout/HorizontalMultiLevelHierarchy"/>
    <dgm:cxn modelId="{753D2517-9786-4D24-A3F4-DB3A790BD50E}" type="presParOf" srcId="{D59150C8-8873-43D3-A72C-E649DC85071D}" destId="{37FC6F1E-2615-49DB-85DE-1BE545B1DBC1}" srcOrd="0" destOrd="0" presId="urn:microsoft.com/office/officeart/2008/layout/HorizontalMultiLevelHierarchy"/>
    <dgm:cxn modelId="{AE735BC9-F948-4A75-B126-D9966D48BFEB}" type="presParOf" srcId="{85A0B99B-E2AF-4600-8D26-13E08EE24AD5}" destId="{ABA3DF22-FA93-4703-97A1-5055A5B778D7}" srcOrd="7" destOrd="0" presId="urn:microsoft.com/office/officeart/2008/layout/HorizontalMultiLevelHierarchy"/>
    <dgm:cxn modelId="{3F7AE1C4-C084-4466-8A1A-EC879E570670}" type="presParOf" srcId="{ABA3DF22-FA93-4703-97A1-5055A5B778D7}" destId="{B6C0B37D-0A8D-4549-AD23-E1DB42596997}" srcOrd="0" destOrd="0" presId="urn:microsoft.com/office/officeart/2008/layout/HorizontalMultiLevelHierarchy"/>
    <dgm:cxn modelId="{1B92D728-321E-45CA-A912-872636F29FC7}" type="presParOf" srcId="{ABA3DF22-FA93-4703-97A1-5055A5B778D7}" destId="{37D08FA6-C325-45B0-963B-87244073637B}" srcOrd="1" destOrd="0" presId="urn:microsoft.com/office/officeart/2008/layout/HorizontalMultiLevelHierarchy"/>
    <dgm:cxn modelId="{23EABB12-B9E0-4566-B16E-CF3928055818}" type="presParOf" srcId="{37D08FA6-C325-45B0-963B-87244073637B}" destId="{A7F3F8B7-7A4D-4849-B0DC-36917299B965}" srcOrd="0" destOrd="0" presId="urn:microsoft.com/office/officeart/2008/layout/HorizontalMultiLevelHierarchy"/>
    <dgm:cxn modelId="{095AD836-1192-4C58-BAA5-F67F2951852D}" type="presParOf" srcId="{A7F3F8B7-7A4D-4849-B0DC-36917299B965}" destId="{62AE2696-5C7C-4829-BA8A-C295A4C466BF}" srcOrd="0" destOrd="0" presId="urn:microsoft.com/office/officeart/2008/layout/HorizontalMultiLevelHierarchy"/>
    <dgm:cxn modelId="{058B9690-055A-4F81-A9CC-79D04BF0AC74}" type="presParOf" srcId="{37D08FA6-C325-45B0-963B-87244073637B}" destId="{5B1A72CA-CC8D-414A-94E7-E653C9561884}" srcOrd="1" destOrd="0" presId="urn:microsoft.com/office/officeart/2008/layout/HorizontalMultiLevelHierarchy"/>
    <dgm:cxn modelId="{B6FF1A87-01B3-43AB-BE62-4F685941B9E5}" type="presParOf" srcId="{5B1A72CA-CC8D-414A-94E7-E653C9561884}" destId="{1CDE2797-7DE3-4909-9767-00F113B4C3C2}" srcOrd="0" destOrd="0" presId="urn:microsoft.com/office/officeart/2008/layout/HorizontalMultiLevelHierarchy"/>
    <dgm:cxn modelId="{083C251D-3C60-4FF4-A65C-11B7A64376C7}" type="presParOf" srcId="{5B1A72CA-CC8D-414A-94E7-E653C9561884}" destId="{EEB14ABC-FFBB-4C22-AC33-594BD1FF8BC5}" srcOrd="1" destOrd="0" presId="urn:microsoft.com/office/officeart/2008/layout/HorizontalMultiLevelHierarchy"/>
    <dgm:cxn modelId="{747D9F06-3C7F-4696-86BA-3EA7BAC17DCF}" type="presParOf" srcId="{37D08FA6-C325-45B0-963B-87244073637B}" destId="{8479B496-27F3-4FB2-BF39-46FE99DE5506}" srcOrd="2" destOrd="0" presId="urn:microsoft.com/office/officeart/2008/layout/HorizontalMultiLevelHierarchy"/>
    <dgm:cxn modelId="{459916A2-4B7C-4E72-BFAC-01A464F50829}" type="presParOf" srcId="{8479B496-27F3-4FB2-BF39-46FE99DE5506}" destId="{BB130FEC-C7E2-496A-B771-5F95288C1743}" srcOrd="0" destOrd="0" presId="urn:microsoft.com/office/officeart/2008/layout/HorizontalMultiLevelHierarchy"/>
    <dgm:cxn modelId="{62A49ED0-AE60-41D1-9A3B-D522B17ACCDE}" type="presParOf" srcId="{37D08FA6-C325-45B0-963B-87244073637B}" destId="{FA092BCE-C228-4CA6-B33E-3FD8A25123D8}" srcOrd="3" destOrd="0" presId="urn:microsoft.com/office/officeart/2008/layout/HorizontalMultiLevelHierarchy"/>
    <dgm:cxn modelId="{C23BB8ED-90C4-4422-AF09-CE8D8E195D63}" type="presParOf" srcId="{FA092BCE-C228-4CA6-B33E-3FD8A25123D8}" destId="{FC234B65-7F2C-4905-94C2-9009667F6897}" srcOrd="0" destOrd="0" presId="urn:microsoft.com/office/officeart/2008/layout/HorizontalMultiLevelHierarchy"/>
    <dgm:cxn modelId="{118E20BD-4A4B-4595-902C-D0BDF7304776}" type="presParOf" srcId="{FA092BCE-C228-4CA6-B33E-3FD8A25123D8}" destId="{D964E421-D791-4020-BB53-F5262A1EFF32}" srcOrd="1" destOrd="0" presId="urn:microsoft.com/office/officeart/2008/layout/HorizontalMultiLevelHierarchy"/>
    <dgm:cxn modelId="{A6849528-66AE-4035-8553-5BA74248BF1A}" type="presParOf" srcId="{37D08FA6-C325-45B0-963B-87244073637B}" destId="{90C14FA3-EBED-48E9-B93D-C6BD2AB072B3}" srcOrd="4" destOrd="0" presId="urn:microsoft.com/office/officeart/2008/layout/HorizontalMultiLevelHierarchy"/>
    <dgm:cxn modelId="{724C8AB3-765A-4ACD-BADE-F85CB1B94D92}" type="presParOf" srcId="{90C14FA3-EBED-48E9-B93D-C6BD2AB072B3}" destId="{12BEF22F-5CAE-41C7-B953-EF211DFC42B4}" srcOrd="0" destOrd="0" presId="urn:microsoft.com/office/officeart/2008/layout/HorizontalMultiLevelHierarchy"/>
    <dgm:cxn modelId="{24BBF96E-622B-45EE-9D46-48FA5760F4EB}" type="presParOf" srcId="{37D08FA6-C325-45B0-963B-87244073637B}" destId="{EE37A04C-6F3B-4569-A059-89C414FCDB90}" srcOrd="5" destOrd="0" presId="urn:microsoft.com/office/officeart/2008/layout/HorizontalMultiLevelHierarchy"/>
    <dgm:cxn modelId="{8A1EDBA2-3656-4CFE-B526-7BDE6A1951A5}" type="presParOf" srcId="{EE37A04C-6F3B-4569-A059-89C414FCDB90}" destId="{76899E20-EDCF-4E1E-88C3-17FAE40FD6DA}" srcOrd="0" destOrd="0" presId="urn:microsoft.com/office/officeart/2008/layout/HorizontalMultiLevelHierarchy"/>
    <dgm:cxn modelId="{14BA7933-6AF3-4B1D-8EE9-89788BB3D1C5}" type="presParOf" srcId="{EE37A04C-6F3B-4569-A059-89C414FCDB90}" destId="{772CE358-DA71-41A6-BDD5-5A9BC971E98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14FA3-EBED-48E9-B93D-C6BD2AB072B3}">
      <dsp:nvSpPr>
        <dsp:cNvPr id="0" name=""/>
        <dsp:cNvSpPr/>
      </dsp:nvSpPr>
      <dsp:spPr>
        <a:xfrm>
          <a:off x="2473898" y="5292723"/>
          <a:ext cx="199853" cy="443573"/>
        </a:xfrm>
        <a:custGeom>
          <a:avLst/>
          <a:gdLst/>
          <a:ahLst/>
          <a:cxnLst/>
          <a:rect l="0" t="0" r="0" b="0"/>
          <a:pathLst>
            <a:path>
              <a:moveTo>
                <a:pt x="0" y="0"/>
              </a:moveTo>
              <a:lnTo>
                <a:pt x="100382" y="0"/>
              </a:lnTo>
              <a:lnTo>
                <a:pt x="100382" y="423135"/>
              </a:lnTo>
              <a:lnTo>
                <a:pt x="200764" y="423135"/>
              </a:lnTo>
            </a:path>
          </a:pathLst>
        </a:custGeom>
        <a:noFill/>
        <a:ln w="12700" cap="flat" cmpd="sng" algn="ctr">
          <a:solidFill>
            <a:srgbClr val="ABDDA4"/>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buNone/>
          </a:pP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2561662" y="5502346"/>
        <a:ext cx="0" cy="0"/>
      </dsp:txXfrm>
    </dsp:sp>
    <dsp:sp modelId="{8479B496-27F3-4FB2-BF39-46FE99DE5506}">
      <dsp:nvSpPr>
        <dsp:cNvPr id="0" name=""/>
        <dsp:cNvSpPr/>
      </dsp:nvSpPr>
      <dsp:spPr>
        <a:xfrm>
          <a:off x="2473898" y="5247003"/>
          <a:ext cx="199853" cy="91440"/>
        </a:xfrm>
        <a:custGeom>
          <a:avLst/>
          <a:gdLst/>
          <a:ahLst/>
          <a:cxnLst/>
          <a:rect l="0" t="0" r="0" b="0"/>
          <a:pathLst>
            <a:path>
              <a:moveTo>
                <a:pt x="0" y="46653"/>
              </a:moveTo>
              <a:lnTo>
                <a:pt x="100382" y="46653"/>
              </a:lnTo>
              <a:lnTo>
                <a:pt x="100382" y="45720"/>
              </a:lnTo>
              <a:lnTo>
                <a:pt x="200764" y="45720"/>
              </a:lnTo>
            </a:path>
          </a:pathLst>
        </a:custGeom>
        <a:noFill/>
        <a:ln w="12700" cap="flat" cmpd="sng" algn="ctr">
          <a:solidFill>
            <a:srgbClr val="ABDDA4"/>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buNone/>
          </a:pP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2568687" y="5287585"/>
        <a:ext cx="0" cy="0"/>
      </dsp:txXfrm>
    </dsp:sp>
    <dsp:sp modelId="{A7F3F8B7-7A4D-4849-B0DC-36917299B965}">
      <dsp:nvSpPr>
        <dsp:cNvPr id="0" name=""/>
        <dsp:cNvSpPr/>
      </dsp:nvSpPr>
      <dsp:spPr>
        <a:xfrm>
          <a:off x="2473898" y="4897008"/>
          <a:ext cx="199853" cy="395714"/>
        </a:xfrm>
        <a:custGeom>
          <a:avLst/>
          <a:gdLst/>
          <a:ahLst/>
          <a:cxnLst/>
          <a:rect l="0" t="0" r="0" b="0"/>
          <a:pathLst>
            <a:path>
              <a:moveTo>
                <a:pt x="0" y="424068"/>
              </a:moveTo>
              <a:lnTo>
                <a:pt x="100382" y="424068"/>
              </a:lnTo>
              <a:lnTo>
                <a:pt x="100382" y="0"/>
              </a:lnTo>
              <a:lnTo>
                <a:pt x="200764" y="0"/>
              </a:lnTo>
            </a:path>
          </a:pathLst>
        </a:custGeom>
        <a:noFill/>
        <a:ln w="12700" cap="flat" cmpd="sng" algn="ctr">
          <a:solidFill>
            <a:srgbClr val="ABDDA4"/>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buNone/>
          </a:pP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2562742" y="5083783"/>
        <a:ext cx="0" cy="0"/>
      </dsp:txXfrm>
    </dsp:sp>
    <dsp:sp modelId="{D59150C8-8873-43D3-A72C-E649DC85071D}">
      <dsp:nvSpPr>
        <dsp:cNvPr id="0" name=""/>
        <dsp:cNvSpPr/>
      </dsp:nvSpPr>
      <dsp:spPr>
        <a:xfrm>
          <a:off x="1438438" y="2812981"/>
          <a:ext cx="199853" cy="2479741"/>
        </a:xfrm>
        <a:custGeom>
          <a:avLst/>
          <a:gdLst/>
          <a:ahLst/>
          <a:cxnLst/>
          <a:rect l="0" t="0" r="0" b="0"/>
          <a:pathLst>
            <a:path>
              <a:moveTo>
                <a:pt x="0" y="0"/>
              </a:moveTo>
              <a:lnTo>
                <a:pt x="100382" y="0"/>
              </a:lnTo>
              <a:lnTo>
                <a:pt x="100382" y="2471975"/>
              </a:lnTo>
              <a:lnTo>
                <a:pt x="200764" y="2471975"/>
              </a:lnTo>
            </a:path>
          </a:pathLst>
        </a:custGeom>
        <a:noFill/>
        <a:ln w="12700" cap="flat" cmpd="sng" algn="ctr">
          <a:solidFill>
            <a:srgbClr val="FDAE6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buNone/>
          </a:pP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476170" y="3990657"/>
        <a:ext cx="0" cy="0"/>
      </dsp:txXfrm>
    </dsp:sp>
    <dsp:sp modelId="{C761BA76-74DE-4125-9F10-5E6D3BB96A0C}">
      <dsp:nvSpPr>
        <dsp:cNvPr id="0" name=""/>
        <dsp:cNvSpPr/>
      </dsp:nvSpPr>
      <dsp:spPr>
        <a:xfrm>
          <a:off x="2473898" y="3577917"/>
          <a:ext cx="199853" cy="931665"/>
        </a:xfrm>
        <a:custGeom>
          <a:avLst/>
          <a:gdLst/>
          <a:ahLst/>
          <a:cxnLst/>
          <a:rect l="0" t="0" r="0" b="0"/>
          <a:pathLst>
            <a:path>
              <a:moveTo>
                <a:pt x="0" y="0"/>
              </a:moveTo>
              <a:lnTo>
                <a:pt x="100382" y="0"/>
              </a:lnTo>
              <a:lnTo>
                <a:pt x="100382" y="910799"/>
              </a:lnTo>
              <a:lnTo>
                <a:pt x="200764" y="910799"/>
              </a:lnTo>
            </a:path>
          </a:pathLst>
        </a:custGeom>
        <a:noFill/>
        <a:ln w="12700" cap="flat" cmpd="sng" algn="ctr">
          <a:solidFill>
            <a:srgbClr val="ABDDA4"/>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buNone/>
          </a:pP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2550003" y="4019928"/>
        <a:ext cx="0" cy="0"/>
      </dsp:txXfrm>
    </dsp:sp>
    <dsp:sp modelId="{7A3D34F0-6A01-4715-9855-0770ADF5D64E}">
      <dsp:nvSpPr>
        <dsp:cNvPr id="0" name=""/>
        <dsp:cNvSpPr/>
      </dsp:nvSpPr>
      <dsp:spPr>
        <a:xfrm>
          <a:off x="2473898" y="3577917"/>
          <a:ext cx="199853" cy="607613"/>
        </a:xfrm>
        <a:custGeom>
          <a:avLst/>
          <a:gdLst/>
          <a:ahLst/>
          <a:cxnLst/>
          <a:rect l="0" t="0" r="0" b="0"/>
          <a:pathLst>
            <a:path>
              <a:moveTo>
                <a:pt x="0" y="0"/>
              </a:moveTo>
              <a:lnTo>
                <a:pt x="100382" y="0"/>
              </a:lnTo>
              <a:lnTo>
                <a:pt x="100382" y="585270"/>
              </a:lnTo>
              <a:lnTo>
                <a:pt x="200764" y="585270"/>
              </a:lnTo>
            </a:path>
          </a:pathLst>
        </a:custGeom>
        <a:noFill/>
        <a:ln w="12700" cap="flat" cmpd="sng" algn="ctr">
          <a:solidFill>
            <a:srgbClr val="ABDDA4"/>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buNone/>
          </a:pP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2557834" y="3865733"/>
        <a:ext cx="0" cy="0"/>
      </dsp:txXfrm>
    </dsp:sp>
    <dsp:sp modelId="{78F56418-C1BF-4740-88FA-70AB4E9E42AA}">
      <dsp:nvSpPr>
        <dsp:cNvPr id="0" name=""/>
        <dsp:cNvSpPr/>
      </dsp:nvSpPr>
      <dsp:spPr>
        <a:xfrm>
          <a:off x="2473898" y="3577917"/>
          <a:ext cx="199853" cy="289136"/>
        </a:xfrm>
        <a:custGeom>
          <a:avLst/>
          <a:gdLst/>
          <a:ahLst/>
          <a:cxnLst/>
          <a:rect l="0" t="0" r="0" b="0"/>
          <a:pathLst>
            <a:path>
              <a:moveTo>
                <a:pt x="0" y="0"/>
              </a:moveTo>
              <a:lnTo>
                <a:pt x="100382" y="0"/>
              </a:lnTo>
              <a:lnTo>
                <a:pt x="100382" y="265341"/>
              </a:lnTo>
              <a:lnTo>
                <a:pt x="200764" y="265341"/>
              </a:lnTo>
            </a:path>
          </a:pathLst>
        </a:custGeom>
        <a:noFill/>
        <a:ln w="12700" cap="flat" cmpd="sng" algn="ctr">
          <a:solidFill>
            <a:srgbClr val="ABDDA4"/>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buNone/>
          </a:pP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2565038" y="3713699"/>
        <a:ext cx="0" cy="0"/>
      </dsp:txXfrm>
    </dsp:sp>
    <dsp:sp modelId="{5BCB5A1B-9631-4C7F-B6C2-5D414FECB221}">
      <dsp:nvSpPr>
        <dsp:cNvPr id="0" name=""/>
        <dsp:cNvSpPr/>
      </dsp:nvSpPr>
      <dsp:spPr>
        <a:xfrm>
          <a:off x="2473898" y="3440313"/>
          <a:ext cx="199853" cy="137604"/>
        </a:xfrm>
        <a:custGeom>
          <a:avLst/>
          <a:gdLst/>
          <a:ahLst/>
          <a:cxnLst/>
          <a:rect l="0" t="0" r="0" b="0"/>
          <a:pathLst>
            <a:path>
              <a:moveTo>
                <a:pt x="0" y="144359"/>
              </a:moveTo>
              <a:lnTo>
                <a:pt x="100382" y="144359"/>
              </a:lnTo>
              <a:lnTo>
                <a:pt x="100382" y="0"/>
              </a:lnTo>
              <a:lnTo>
                <a:pt x="200764" y="0"/>
              </a:lnTo>
            </a:path>
          </a:pathLst>
        </a:custGeom>
        <a:noFill/>
        <a:ln w="12700" cap="flat" cmpd="sng" algn="ctr">
          <a:solidFill>
            <a:srgbClr val="ABDDA4"/>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buNone/>
          </a:pP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2567759" y="3503049"/>
        <a:ext cx="0" cy="0"/>
      </dsp:txXfrm>
    </dsp:sp>
    <dsp:sp modelId="{20053E0F-EAEF-4293-9151-492FB0344207}">
      <dsp:nvSpPr>
        <dsp:cNvPr id="0" name=""/>
        <dsp:cNvSpPr/>
      </dsp:nvSpPr>
      <dsp:spPr>
        <a:xfrm>
          <a:off x="3323674" y="2700140"/>
          <a:ext cx="199853" cy="258025"/>
        </a:xfrm>
        <a:custGeom>
          <a:avLst/>
          <a:gdLst/>
          <a:ahLst/>
          <a:cxnLst/>
          <a:rect l="0" t="0" r="0" b="0"/>
          <a:pathLst>
            <a:path>
              <a:moveTo>
                <a:pt x="0" y="0"/>
              </a:moveTo>
              <a:lnTo>
                <a:pt x="100382" y="0"/>
              </a:lnTo>
              <a:lnTo>
                <a:pt x="100382" y="259201"/>
              </a:lnTo>
              <a:lnTo>
                <a:pt x="200764" y="259201"/>
              </a:lnTo>
            </a:path>
          </a:pathLst>
        </a:custGeom>
        <a:noFill/>
        <a:ln w="12700" cap="flat" cmpd="sng" algn="ctr">
          <a:solidFill>
            <a:srgbClr val="FEE08B"/>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buNone/>
          </a:pP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3415442" y="2820993"/>
        <a:ext cx="0" cy="0"/>
      </dsp:txXfrm>
    </dsp:sp>
    <dsp:sp modelId="{E5E85DF3-14A0-46AE-8B18-4356E9D20A59}">
      <dsp:nvSpPr>
        <dsp:cNvPr id="0" name=""/>
        <dsp:cNvSpPr/>
      </dsp:nvSpPr>
      <dsp:spPr>
        <a:xfrm>
          <a:off x="3323674" y="2485495"/>
          <a:ext cx="199853" cy="214644"/>
        </a:xfrm>
        <a:custGeom>
          <a:avLst/>
          <a:gdLst/>
          <a:ahLst/>
          <a:cxnLst/>
          <a:rect l="0" t="0" r="0" b="0"/>
          <a:pathLst>
            <a:path>
              <a:moveTo>
                <a:pt x="0" y="215622"/>
              </a:moveTo>
              <a:lnTo>
                <a:pt x="100382" y="215622"/>
              </a:lnTo>
              <a:lnTo>
                <a:pt x="100382" y="0"/>
              </a:lnTo>
              <a:lnTo>
                <a:pt x="200764" y="0"/>
              </a:lnTo>
            </a:path>
          </a:pathLst>
        </a:custGeom>
        <a:noFill/>
        <a:ln w="12700" cap="flat" cmpd="sng" algn="ctr">
          <a:solidFill>
            <a:srgbClr val="FEE08B"/>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buNone/>
          </a:pP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3416269" y="2585485"/>
        <a:ext cx="0" cy="0"/>
      </dsp:txXfrm>
    </dsp:sp>
    <dsp:sp modelId="{EFD8861D-C823-46DC-B4B9-1F209CACB52C}">
      <dsp:nvSpPr>
        <dsp:cNvPr id="0" name=""/>
        <dsp:cNvSpPr/>
      </dsp:nvSpPr>
      <dsp:spPr>
        <a:xfrm>
          <a:off x="2473898" y="2700140"/>
          <a:ext cx="199853" cy="877777"/>
        </a:xfrm>
        <a:custGeom>
          <a:avLst/>
          <a:gdLst/>
          <a:ahLst/>
          <a:cxnLst/>
          <a:rect l="0" t="0" r="0" b="0"/>
          <a:pathLst>
            <a:path>
              <a:moveTo>
                <a:pt x="0" y="868921"/>
              </a:moveTo>
              <a:lnTo>
                <a:pt x="100382" y="868921"/>
              </a:lnTo>
              <a:lnTo>
                <a:pt x="100382" y="0"/>
              </a:lnTo>
              <a:lnTo>
                <a:pt x="200764" y="0"/>
              </a:lnTo>
            </a:path>
          </a:pathLst>
        </a:custGeom>
        <a:noFill/>
        <a:ln w="12700" cap="flat" cmpd="sng" algn="ctr">
          <a:solidFill>
            <a:srgbClr val="ABDDA4"/>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buNone/>
          </a:pP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2551319" y="3116522"/>
        <a:ext cx="0" cy="0"/>
      </dsp:txXfrm>
    </dsp:sp>
    <dsp:sp modelId="{C2B5460F-5F62-4CE1-B5D5-DCB3FE9FBF05}">
      <dsp:nvSpPr>
        <dsp:cNvPr id="0" name=""/>
        <dsp:cNvSpPr/>
      </dsp:nvSpPr>
      <dsp:spPr>
        <a:xfrm>
          <a:off x="1438438" y="2812981"/>
          <a:ext cx="199853" cy="764936"/>
        </a:xfrm>
        <a:custGeom>
          <a:avLst/>
          <a:gdLst/>
          <a:ahLst/>
          <a:cxnLst/>
          <a:rect l="0" t="0" r="0" b="0"/>
          <a:pathLst>
            <a:path>
              <a:moveTo>
                <a:pt x="0" y="0"/>
              </a:moveTo>
              <a:lnTo>
                <a:pt x="100382" y="0"/>
              </a:lnTo>
              <a:lnTo>
                <a:pt x="100382" y="759551"/>
              </a:lnTo>
              <a:lnTo>
                <a:pt x="200764" y="759551"/>
              </a:lnTo>
            </a:path>
          </a:pathLst>
        </a:custGeom>
        <a:noFill/>
        <a:ln w="12700" cap="flat" cmpd="sng" algn="ctr">
          <a:solidFill>
            <a:srgbClr val="FDAE6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buNone/>
          </a:pP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518600" y="3175684"/>
        <a:ext cx="0" cy="0"/>
      </dsp:txXfrm>
    </dsp:sp>
    <dsp:sp modelId="{D95348F3-6ABF-410D-8221-E98F17E744BE}">
      <dsp:nvSpPr>
        <dsp:cNvPr id="0" name=""/>
        <dsp:cNvSpPr/>
      </dsp:nvSpPr>
      <dsp:spPr>
        <a:xfrm>
          <a:off x="2473898" y="1416815"/>
          <a:ext cx="199853" cy="595264"/>
        </a:xfrm>
        <a:custGeom>
          <a:avLst/>
          <a:gdLst/>
          <a:ahLst/>
          <a:cxnLst/>
          <a:rect l="0" t="0" r="0" b="0"/>
          <a:pathLst>
            <a:path>
              <a:moveTo>
                <a:pt x="0" y="0"/>
              </a:moveTo>
              <a:lnTo>
                <a:pt x="100382" y="0"/>
              </a:lnTo>
              <a:lnTo>
                <a:pt x="100382" y="592709"/>
              </a:lnTo>
              <a:lnTo>
                <a:pt x="200764" y="592709"/>
              </a:lnTo>
            </a:path>
          </a:pathLst>
        </a:custGeom>
        <a:noFill/>
        <a:ln w="12700" cap="flat" cmpd="sng" algn="ctr">
          <a:solidFill>
            <a:srgbClr val="ABDDA4"/>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buNone/>
          </a:pP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2558127" y="1698749"/>
        <a:ext cx="0" cy="0"/>
      </dsp:txXfrm>
    </dsp:sp>
    <dsp:sp modelId="{45FE97A2-CDAB-4916-BB9E-C61E857560F3}">
      <dsp:nvSpPr>
        <dsp:cNvPr id="0" name=""/>
        <dsp:cNvSpPr/>
      </dsp:nvSpPr>
      <dsp:spPr>
        <a:xfrm>
          <a:off x="2473898" y="1416815"/>
          <a:ext cx="199853" cy="164482"/>
        </a:xfrm>
        <a:custGeom>
          <a:avLst/>
          <a:gdLst/>
          <a:ahLst/>
          <a:cxnLst/>
          <a:rect l="0" t="0" r="0" b="0"/>
          <a:pathLst>
            <a:path>
              <a:moveTo>
                <a:pt x="0" y="0"/>
              </a:moveTo>
              <a:lnTo>
                <a:pt x="100382" y="0"/>
              </a:lnTo>
              <a:lnTo>
                <a:pt x="100382" y="159964"/>
              </a:lnTo>
              <a:lnTo>
                <a:pt x="200764" y="159964"/>
              </a:lnTo>
            </a:path>
          </a:pathLst>
        </a:custGeom>
        <a:noFill/>
        <a:ln w="12700" cap="flat" cmpd="sng" algn="ctr">
          <a:solidFill>
            <a:srgbClr val="ABDDA4"/>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buNone/>
          </a:pP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2567354" y="1492585"/>
        <a:ext cx="0" cy="0"/>
      </dsp:txXfrm>
    </dsp:sp>
    <dsp:sp modelId="{470D1D32-25E5-4CA5-B088-83C580E10101}">
      <dsp:nvSpPr>
        <dsp:cNvPr id="0" name=""/>
        <dsp:cNvSpPr/>
      </dsp:nvSpPr>
      <dsp:spPr>
        <a:xfrm>
          <a:off x="2473898" y="1145272"/>
          <a:ext cx="199853" cy="271543"/>
        </a:xfrm>
        <a:custGeom>
          <a:avLst/>
          <a:gdLst/>
          <a:ahLst/>
          <a:cxnLst/>
          <a:rect l="0" t="0" r="0" b="0"/>
          <a:pathLst>
            <a:path>
              <a:moveTo>
                <a:pt x="0" y="272780"/>
              </a:moveTo>
              <a:lnTo>
                <a:pt x="100382" y="272780"/>
              </a:lnTo>
              <a:lnTo>
                <a:pt x="100382" y="0"/>
              </a:lnTo>
              <a:lnTo>
                <a:pt x="200764" y="0"/>
              </a:lnTo>
            </a:path>
          </a:pathLst>
        </a:custGeom>
        <a:noFill/>
        <a:ln w="12700" cap="flat" cmpd="sng" algn="ctr">
          <a:solidFill>
            <a:srgbClr val="ABDDA4"/>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buNone/>
          </a:pP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2565396" y="1272614"/>
        <a:ext cx="0" cy="0"/>
      </dsp:txXfrm>
    </dsp:sp>
    <dsp:sp modelId="{1F65CF52-2B60-41A7-891D-5DC292D3C044}">
      <dsp:nvSpPr>
        <dsp:cNvPr id="0" name=""/>
        <dsp:cNvSpPr/>
      </dsp:nvSpPr>
      <dsp:spPr>
        <a:xfrm>
          <a:off x="2473898" y="765398"/>
          <a:ext cx="199853" cy="651416"/>
        </a:xfrm>
        <a:custGeom>
          <a:avLst/>
          <a:gdLst/>
          <a:ahLst/>
          <a:cxnLst/>
          <a:rect l="0" t="0" r="0" b="0"/>
          <a:pathLst>
            <a:path>
              <a:moveTo>
                <a:pt x="0" y="649117"/>
              </a:moveTo>
              <a:lnTo>
                <a:pt x="100382" y="649117"/>
              </a:lnTo>
              <a:lnTo>
                <a:pt x="100382" y="0"/>
              </a:lnTo>
              <a:lnTo>
                <a:pt x="200764" y="0"/>
              </a:lnTo>
            </a:path>
          </a:pathLst>
        </a:custGeom>
        <a:noFill/>
        <a:ln w="12700" cap="flat" cmpd="sng" algn="ctr">
          <a:solidFill>
            <a:srgbClr val="ABDDA4"/>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buNone/>
          </a:pP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2556790" y="1074072"/>
        <a:ext cx="0" cy="0"/>
      </dsp:txXfrm>
    </dsp:sp>
    <dsp:sp modelId="{D4A447F2-A5D3-44A0-971F-A25502A290CE}">
      <dsp:nvSpPr>
        <dsp:cNvPr id="0" name=""/>
        <dsp:cNvSpPr/>
      </dsp:nvSpPr>
      <dsp:spPr>
        <a:xfrm>
          <a:off x="1438438" y="1416815"/>
          <a:ext cx="199853" cy="1396166"/>
        </a:xfrm>
        <a:custGeom>
          <a:avLst/>
          <a:gdLst/>
          <a:ahLst/>
          <a:cxnLst/>
          <a:rect l="0" t="0" r="0" b="0"/>
          <a:pathLst>
            <a:path>
              <a:moveTo>
                <a:pt x="0" y="1393277"/>
              </a:moveTo>
              <a:lnTo>
                <a:pt x="100382" y="1393277"/>
              </a:lnTo>
              <a:lnTo>
                <a:pt x="100382" y="0"/>
              </a:lnTo>
              <a:lnTo>
                <a:pt x="200764" y="0"/>
              </a:lnTo>
            </a:path>
          </a:pathLst>
        </a:custGeom>
        <a:noFill/>
        <a:ln w="12700" cap="flat" cmpd="sng" algn="ctr">
          <a:solidFill>
            <a:srgbClr val="FDAE6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buNone/>
          </a:pP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503105" y="2079638"/>
        <a:ext cx="0" cy="0"/>
      </dsp:txXfrm>
    </dsp:sp>
    <dsp:sp modelId="{D4AB8EFF-5E5A-4485-8BA5-C3EA8927F00F}">
      <dsp:nvSpPr>
        <dsp:cNvPr id="0" name=""/>
        <dsp:cNvSpPr/>
      </dsp:nvSpPr>
      <dsp:spPr>
        <a:xfrm>
          <a:off x="2640546" y="287683"/>
          <a:ext cx="199853" cy="159238"/>
        </a:xfrm>
        <a:custGeom>
          <a:avLst/>
          <a:gdLst/>
          <a:ahLst/>
          <a:cxnLst/>
          <a:rect l="0" t="0" r="0" b="0"/>
          <a:pathLst>
            <a:path>
              <a:moveTo>
                <a:pt x="0" y="0"/>
              </a:moveTo>
              <a:lnTo>
                <a:pt x="100382" y="0"/>
              </a:lnTo>
              <a:lnTo>
                <a:pt x="100382" y="159964"/>
              </a:lnTo>
              <a:lnTo>
                <a:pt x="200764" y="159964"/>
              </a:lnTo>
            </a:path>
          </a:pathLst>
        </a:custGeom>
        <a:noFill/>
        <a:ln w="12700" cap="flat" cmpd="sng" algn="ctr">
          <a:solidFill>
            <a:srgbClr val="ABDDA4"/>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buNone/>
          </a:pP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2734084" y="360914"/>
        <a:ext cx="0" cy="0"/>
      </dsp:txXfrm>
    </dsp:sp>
    <dsp:sp modelId="{68395605-E639-4A51-81E9-4C759CBEA1C8}">
      <dsp:nvSpPr>
        <dsp:cNvPr id="0" name=""/>
        <dsp:cNvSpPr/>
      </dsp:nvSpPr>
      <dsp:spPr>
        <a:xfrm>
          <a:off x="2640546" y="128445"/>
          <a:ext cx="199853" cy="159238"/>
        </a:xfrm>
        <a:custGeom>
          <a:avLst/>
          <a:gdLst/>
          <a:ahLst/>
          <a:cxnLst/>
          <a:rect l="0" t="0" r="0" b="0"/>
          <a:pathLst>
            <a:path>
              <a:moveTo>
                <a:pt x="0" y="159964"/>
              </a:moveTo>
              <a:lnTo>
                <a:pt x="100382" y="159964"/>
              </a:lnTo>
              <a:lnTo>
                <a:pt x="100382" y="0"/>
              </a:lnTo>
              <a:lnTo>
                <a:pt x="200764" y="0"/>
              </a:lnTo>
            </a:path>
          </a:pathLst>
        </a:custGeom>
        <a:noFill/>
        <a:ln w="12700" cap="flat" cmpd="sng" algn="ctr">
          <a:solidFill>
            <a:srgbClr val="ABDDA4"/>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buNone/>
          </a:pP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2734084" y="201676"/>
        <a:ext cx="0" cy="0"/>
      </dsp:txXfrm>
    </dsp:sp>
    <dsp:sp modelId="{1DBFA7F4-653E-4FC8-BA74-F56F80514A5D}">
      <dsp:nvSpPr>
        <dsp:cNvPr id="0" name=""/>
        <dsp:cNvSpPr/>
      </dsp:nvSpPr>
      <dsp:spPr>
        <a:xfrm>
          <a:off x="1438438" y="287683"/>
          <a:ext cx="199853" cy="2525297"/>
        </a:xfrm>
        <a:custGeom>
          <a:avLst/>
          <a:gdLst/>
          <a:ahLst/>
          <a:cxnLst/>
          <a:rect l="0" t="0" r="0" b="0"/>
          <a:pathLst>
            <a:path>
              <a:moveTo>
                <a:pt x="0" y="2522287"/>
              </a:moveTo>
              <a:lnTo>
                <a:pt x="100382" y="2522287"/>
              </a:lnTo>
              <a:lnTo>
                <a:pt x="100382" y="0"/>
              </a:lnTo>
              <a:lnTo>
                <a:pt x="200764" y="0"/>
              </a:lnTo>
            </a:path>
          </a:pathLst>
        </a:custGeom>
        <a:noFill/>
        <a:ln w="12700" cap="flat" cmpd="sng" algn="ctr">
          <a:solidFill>
            <a:srgbClr val="FDAE6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buNone/>
          </a:pP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475035" y="1487003"/>
        <a:ext cx="0" cy="0"/>
      </dsp:txXfrm>
    </dsp:sp>
    <dsp:sp modelId="{25285932-A40B-46A0-B77F-577A97E3A49C}">
      <dsp:nvSpPr>
        <dsp:cNvPr id="0" name=""/>
        <dsp:cNvSpPr/>
      </dsp:nvSpPr>
      <dsp:spPr>
        <a:xfrm rot="16200000">
          <a:off x="561311" y="2664371"/>
          <a:ext cx="1457033" cy="297220"/>
        </a:xfrm>
        <a:prstGeom prst="rect">
          <a:avLst/>
        </a:prstGeom>
        <a:solidFill>
          <a:srgbClr val="FDAE6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1000" kern="1200" dirty="0">
              <a:solidFill>
                <a:sysClr val="windowText" lastClr="000000"/>
              </a:solidFill>
              <a:latin typeface="Times New Roman" panose="02020603050405020304" pitchFamily="18" charset="0"/>
              <a:ea typeface="+mn-ea"/>
              <a:cs typeface="Times New Roman" panose="02020603050405020304" pitchFamily="18" charset="0"/>
            </a:rPr>
            <a:t>Grid applications of ESS</a:t>
          </a:r>
        </a:p>
      </dsp:txBody>
      <dsp:txXfrm>
        <a:off x="561311" y="2664371"/>
        <a:ext cx="1457033" cy="297220"/>
      </dsp:txXfrm>
    </dsp:sp>
    <dsp:sp modelId="{68E1083C-7F1F-4E67-8630-7407C9DD7BD3}">
      <dsp:nvSpPr>
        <dsp:cNvPr id="0" name=""/>
        <dsp:cNvSpPr/>
      </dsp:nvSpPr>
      <dsp:spPr>
        <a:xfrm>
          <a:off x="1638292" y="151012"/>
          <a:ext cx="1002254" cy="273342"/>
        </a:xfrm>
        <a:prstGeom prst="rect">
          <a:avLst/>
        </a:prstGeom>
        <a:solidFill>
          <a:srgbClr val="ABDDA4"/>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1000" kern="1200" dirty="0">
              <a:solidFill>
                <a:sysClr val="windowText" lastClr="000000"/>
              </a:solidFill>
              <a:latin typeface="Times New Roman" panose="02020603050405020304" pitchFamily="18" charset="0"/>
              <a:ea typeface="+mn-ea"/>
              <a:cs typeface="Times New Roman" panose="02020603050405020304" pitchFamily="18" charset="0"/>
            </a:rPr>
            <a:t>Energy arbitrage</a:t>
          </a:r>
        </a:p>
      </dsp:txBody>
      <dsp:txXfrm>
        <a:off x="1638292" y="151012"/>
        <a:ext cx="1002254" cy="273342"/>
      </dsp:txXfrm>
    </dsp:sp>
    <dsp:sp modelId="{7AADD980-B19C-4EE0-A1F5-FE337FD5642E}">
      <dsp:nvSpPr>
        <dsp:cNvPr id="0" name=""/>
        <dsp:cNvSpPr/>
      </dsp:nvSpPr>
      <dsp:spPr>
        <a:xfrm>
          <a:off x="2840399" y="7289"/>
          <a:ext cx="1021300" cy="242312"/>
        </a:xfrm>
        <a:prstGeom prst="rect">
          <a:avLst/>
        </a:prstGeom>
        <a:solidFill>
          <a:srgbClr val="FEE08B"/>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1000" kern="1200" dirty="0">
              <a:solidFill>
                <a:sysClr val="windowText" lastClr="000000"/>
              </a:solidFill>
              <a:latin typeface="Times New Roman" panose="02020603050405020304" pitchFamily="18" charset="0"/>
              <a:ea typeface="+mn-ea"/>
              <a:cs typeface="Times New Roman" panose="02020603050405020304" pitchFamily="18" charset="0"/>
            </a:rPr>
            <a:t>Price-taker</a:t>
          </a:r>
        </a:p>
      </dsp:txBody>
      <dsp:txXfrm>
        <a:off x="2840399" y="7289"/>
        <a:ext cx="1021300" cy="242312"/>
      </dsp:txXfrm>
    </dsp:sp>
    <dsp:sp modelId="{5918A576-2501-4AA5-A344-6093B44B4E74}">
      <dsp:nvSpPr>
        <dsp:cNvPr id="0" name=""/>
        <dsp:cNvSpPr/>
      </dsp:nvSpPr>
      <dsp:spPr>
        <a:xfrm>
          <a:off x="2840399" y="325765"/>
          <a:ext cx="1021300" cy="242312"/>
        </a:xfrm>
        <a:prstGeom prst="rect">
          <a:avLst/>
        </a:prstGeom>
        <a:solidFill>
          <a:srgbClr val="FEE08B"/>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1000" kern="1200" dirty="0">
              <a:solidFill>
                <a:sysClr val="windowText" lastClr="000000"/>
              </a:solidFill>
              <a:latin typeface="Times New Roman" panose="02020603050405020304" pitchFamily="18" charset="0"/>
              <a:ea typeface="+mn-ea"/>
              <a:cs typeface="Times New Roman" panose="02020603050405020304" pitchFamily="18" charset="0"/>
            </a:rPr>
            <a:t>Price-maker</a:t>
          </a:r>
        </a:p>
      </dsp:txBody>
      <dsp:txXfrm>
        <a:off x="2840399" y="325765"/>
        <a:ext cx="1021300" cy="242312"/>
      </dsp:txXfrm>
    </dsp:sp>
    <dsp:sp modelId="{8DC59ACF-6860-4E67-88B1-A9F489167DF2}">
      <dsp:nvSpPr>
        <dsp:cNvPr id="0" name=""/>
        <dsp:cNvSpPr/>
      </dsp:nvSpPr>
      <dsp:spPr>
        <a:xfrm>
          <a:off x="1638292" y="1234587"/>
          <a:ext cx="835606" cy="364455"/>
        </a:xfrm>
        <a:prstGeom prst="rect">
          <a:avLst/>
        </a:prstGeom>
        <a:solidFill>
          <a:srgbClr val="ABDDA4"/>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1000" kern="1200" dirty="0">
              <a:solidFill>
                <a:sysClr val="windowText" lastClr="000000"/>
              </a:solidFill>
              <a:latin typeface="Times New Roman" panose="02020603050405020304" pitchFamily="18" charset="0"/>
              <a:ea typeface="+mn-ea"/>
              <a:cs typeface="Times New Roman" panose="02020603050405020304" pitchFamily="18" charset="0"/>
            </a:rPr>
            <a:t>Electric supply </a:t>
          </a:r>
        </a:p>
        <a:p>
          <a:pPr lvl="0" algn="ctr" defTabSz="444500">
            <a:lnSpc>
              <a:spcPct val="90000"/>
            </a:lnSpc>
            <a:spcBef>
              <a:spcPct val="0"/>
            </a:spcBef>
            <a:spcAft>
              <a:spcPct val="35000"/>
            </a:spcAft>
            <a:buNone/>
          </a:pPr>
          <a:r>
            <a:rPr lang="en-US" sz="1000" kern="1200" dirty="0">
              <a:solidFill>
                <a:sysClr val="windowText" lastClr="000000"/>
              </a:solidFill>
              <a:latin typeface="Times New Roman" panose="02020603050405020304" pitchFamily="18" charset="0"/>
              <a:ea typeface="+mn-ea"/>
              <a:cs typeface="Times New Roman" panose="02020603050405020304" pitchFamily="18" charset="0"/>
            </a:rPr>
            <a:t>capacity credits</a:t>
          </a:r>
        </a:p>
      </dsp:txBody>
      <dsp:txXfrm>
        <a:off x="1638292" y="1234587"/>
        <a:ext cx="835606" cy="364455"/>
      </dsp:txXfrm>
    </dsp:sp>
    <dsp:sp modelId="{B4DCFA54-AB8C-4A00-86BD-394615D8B5A6}">
      <dsp:nvSpPr>
        <dsp:cNvPr id="0" name=""/>
        <dsp:cNvSpPr/>
      </dsp:nvSpPr>
      <dsp:spPr>
        <a:xfrm>
          <a:off x="2673751" y="644242"/>
          <a:ext cx="1021300" cy="242312"/>
        </a:xfrm>
        <a:prstGeom prst="rect">
          <a:avLst/>
        </a:prstGeom>
        <a:solidFill>
          <a:srgbClr val="FEE08B"/>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1000" kern="1200" dirty="0">
              <a:solidFill>
                <a:sysClr val="windowText" lastClr="000000"/>
              </a:solidFill>
              <a:latin typeface="Times New Roman" panose="02020603050405020304" pitchFamily="18" charset="0"/>
              <a:ea typeface="+mn-ea"/>
              <a:cs typeface="Times New Roman" panose="02020603050405020304" pitchFamily="18" charset="0"/>
            </a:rPr>
            <a:t>Resource adequacy</a:t>
          </a:r>
        </a:p>
      </dsp:txBody>
      <dsp:txXfrm>
        <a:off x="2673751" y="644242"/>
        <a:ext cx="1021300" cy="242312"/>
      </dsp:txXfrm>
    </dsp:sp>
    <dsp:sp modelId="{604DA347-423C-4C44-9CED-119920779669}">
      <dsp:nvSpPr>
        <dsp:cNvPr id="0" name=""/>
        <dsp:cNvSpPr/>
      </dsp:nvSpPr>
      <dsp:spPr>
        <a:xfrm>
          <a:off x="2673751" y="962718"/>
          <a:ext cx="1021300" cy="365106"/>
        </a:xfrm>
        <a:prstGeom prst="rect">
          <a:avLst/>
        </a:prstGeom>
        <a:solidFill>
          <a:srgbClr val="FEE08B"/>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1000" kern="1200" dirty="0">
              <a:solidFill>
                <a:sysClr val="windowText" lastClr="000000"/>
              </a:solidFill>
              <a:latin typeface="Times New Roman" panose="02020603050405020304" pitchFamily="18" charset="0"/>
              <a:ea typeface="+mn-ea"/>
              <a:cs typeface="Times New Roman" panose="02020603050405020304" pitchFamily="18" charset="0"/>
            </a:rPr>
            <a:t>Utility-scale </a:t>
          </a:r>
        </a:p>
        <a:p>
          <a:pPr lvl="0" algn="ctr" defTabSz="444500">
            <a:lnSpc>
              <a:spcPct val="90000"/>
            </a:lnSpc>
            <a:spcBef>
              <a:spcPct val="0"/>
            </a:spcBef>
            <a:spcAft>
              <a:spcPct val="35000"/>
            </a:spcAft>
            <a:buNone/>
          </a:pPr>
          <a:r>
            <a:rPr lang="en-US" sz="1000" kern="1200" dirty="0">
              <a:solidFill>
                <a:sysClr val="windowText" lastClr="000000"/>
              </a:solidFill>
              <a:latin typeface="Times New Roman" panose="02020603050405020304" pitchFamily="18" charset="0"/>
              <a:ea typeface="+mn-ea"/>
              <a:cs typeface="Times New Roman" panose="02020603050405020304" pitchFamily="18" charset="0"/>
            </a:rPr>
            <a:t>peak shaving</a:t>
          </a:r>
        </a:p>
      </dsp:txBody>
      <dsp:txXfrm>
        <a:off x="2673751" y="962718"/>
        <a:ext cx="1021300" cy="365106"/>
      </dsp:txXfrm>
    </dsp:sp>
    <dsp:sp modelId="{45E92CD1-5E41-4D60-89D7-78D7142F0C1A}">
      <dsp:nvSpPr>
        <dsp:cNvPr id="0" name=""/>
        <dsp:cNvSpPr/>
      </dsp:nvSpPr>
      <dsp:spPr>
        <a:xfrm>
          <a:off x="2673751" y="1403989"/>
          <a:ext cx="1186598" cy="354617"/>
        </a:xfrm>
        <a:prstGeom prst="rect">
          <a:avLst/>
        </a:prstGeom>
        <a:solidFill>
          <a:srgbClr val="FEE08B"/>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1000" kern="1200" dirty="0">
              <a:solidFill>
                <a:sysClr val="windowText" lastClr="000000"/>
              </a:solidFill>
              <a:latin typeface="Times New Roman" panose="02020603050405020304" pitchFamily="18" charset="0"/>
              <a:ea typeface="+mn-ea"/>
              <a:cs typeface="Times New Roman" panose="02020603050405020304" pitchFamily="18" charset="0"/>
            </a:rPr>
            <a:t>Transmission and distribution deferral</a:t>
          </a:r>
        </a:p>
      </dsp:txBody>
      <dsp:txXfrm>
        <a:off x="2673751" y="1403989"/>
        <a:ext cx="1186598" cy="354617"/>
      </dsp:txXfrm>
    </dsp:sp>
    <dsp:sp modelId="{E832B3CB-E8DA-4762-AED8-BF56EAA07539}">
      <dsp:nvSpPr>
        <dsp:cNvPr id="0" name=""/>
        <dsp:cNvSpPr/>
      </dsp:nvSpPr>
      <dsp:spPr>
        <a:xfrm>
          <a:off x="2673751" y="1834770"/>
          <a:ext cx="1186598" cy="354617"/>
        </a:xfrm>
        <a:prstGeom prst="rect">
          <a:avLst/>
        </a:prstGeom>
        <a:solidFill>
          <a:srgbClr val="FEE08B"/>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1000" kern="1200" dirty="0">
              <a:solidFill>
                <a:sysClr val="windowText" lastClr="000000"/>
              </a:solidFill>
              <a:latin typeface="Times New Roman" panose="02020603050405020304" pitchFamily="18" charset="0"/>
              <a:ea typeface="+mn-ea"/>
              <a:cs typeface="Times New Roman" panose="02020603050405020304" pitchFamily="18" charset="0"/>
            </a:rPr>
            <a:t>Transmission congestion relief</a:t>
          </a:r>
        </a:p>
      </dsp:txBody>
      <dsp:txXfrm>
        <a:off x="2673751" y="1834770"/>
        <a:ext cx="1186598" cy="354617"/>
      </dsp:txXfrm>
    </dsp:sp>
    <dsp:sp modelId="{F695982F-AD90-4AB7-BDAF-2D22E62133EA}">
      <dsp:nvSpPr>
        <dsp:cNvPr id="0" name=""/>
        <dsp:cNvSpPr/>
      </dsp:nvSpPr>
      <dsp:spPr>
        <a:xfrm>
          <a:off x="1638292" y="3395688"/>
          <a:ext cx="835606" cy="364458"/>
        </a:xfrm>
        <a:prstGeom prst="rect">
          <a:avLst/>
        </a:prstGeom>
        <a:solidFill>
          <a:srgbClr val="ABDDA4"/>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1000" kern="1200" dirty="0">
              <a:solidFill>
                <a:sysClr val="windowText" lastClr="000000"/>
              </a:solidFill>
              <a:latin typeface="Times New Roman" panose="02020603050405020304" pitchFamily="18" charset="0"/>
              <a:ea typeface="+mn-ea"/>
              <a:cs typeface="Times New Roman" panose="02020603050405020304" pitchFamily="18" charset="0"/>
            </a:rPr>
            <a:t>Ancillary service</a:t>
          </a:r>
        </a:p>
      </dsp:txBody>
      <dsp:txXfrm>
        <a:off x="1638292" y="3395688"/>
        <a:ext cx="835606" cy="364458"/>
      </dsp:txXfrm>
    </dsp:sp>
    <dsp:sp modelId="{D914956A-E390-4469-8C14-D7E008E00797}">
      <dsp:nvSpPr>
        <dsp:cNvPr id="0" name=""/>
        <dsp:cNvSpPr/>
      </dsp:nvSpPr>
      <dsp:spPr>
        <a:xfrm>
          <a:off x="2673751" y="2519521"/>
          <a:ext cx="649922" cy="361237"/>
        </a:xfrm>
        <a:prstGeom prst="rect">
          <a:avLst/>
        </a:prstGeom>
        <a:solidFill>
          <a:srgbClr val="FEE08B"/>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1000" kern="1200" dirty="0">
              <a:solidFill>
                <a:sysClr val="windowText" lastClr="000000"/>
              </a:solidFill>
              <a:latin typeface="Times New Roman" panose="02020603050405020304" pitchFamily="18" charset="0"/>
              <a:ea typeface="+mn-ea"/>
              <a:cs typeface="Times New Roman" panose="02020603050405020304" pitchFamily="18" charset="0"/>
            </a:rPr>
            <a:t>Frequency support</a:t>
          </a:r>
        </a:p>
      </dsp:txBody>
      <dsp:txXfrm>
        <a:off x="2673751" y="2519521"/>
        <a:ext cx="649922" cy="361237"/>
      </dsp:txXfrm>
    </dsp:sp>
    <dsp:sp modelId="{6536804A-EF37-4198-B532-7CE2D635351A}">
      <dsp:nvSpPr>
        <dsp:cNvPr id="0" name=""/>
        <dsp:cNvSpPr/>
      </dsp:nvSpPr>
      <dsp:spPr>
        <a:xfrm>
          <a:off x="3523528" y="2265552"/>
          <a:ext cx="730213" cy="439887"/>
        </a:xfrm>
        <a:prstGeom prst="rect">
          <a:avLst/>
        </a:prstGeom>
        <a:solidFill>
          <a:srgbClr val="E6F598"/>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1000" kern="1200" dirty="0">
              <a:solidFill>
                <a:sysClr val="windowText" lastClr="000000"/>
              </a:solidFill>
              <a:latin typeface="Times New Roman" panose="02020603050405020304" pitchFamily="18" charset="0"/>
              <a:ea typeface="+mn-ea"/>
              <a:cs typeface="Times New Roman" panose="02020603050405020304" pitchFamily="18" charset="0"/>
            </a:rPr>
            <a:t>Market-based </a:t>
          </a:r>
        </a:p>
        <a:p>
          <a:pPr lvl="0" algn="ctr" defTabSz="444500">
            <a:lnSpc>
              <a:spcPct val="90000"/>
            </a:lnSpc>
            <a:spcBef>
              <a:spcPct val="0"/>
            </a:spcBef>
            <a:spcAft>
              <a:spcPct val="35000"/>
            </a:spcAft>
            <a:buNone/>
          </a:pPr>
          <a:r>
            <a:rPr lang="en-US" sz="1000" kern="1200" dirty="0">
              <a:solidFill>
                <a:sysClr val="windowText" lastClr="000000"/>
              </a:solidFill>
              <a:latin typeface="Times New Roman" panose="02020603050405020304" pitchFamily="18" charset="0"/>
              <a:ea typeface="+mn-ea"/>
              <a:cs typeface="Times New Roman" panose="02020603050405020304" pitchFamily="18" charset="0"/>
            </a:rPr>
            <a:t>regulation</a:t>
          </a:r>
        </a:p>
      </dsp:txBody>
      <dsp:txXfrm>
        <a:off x="3523528" y="2265552"/>
        <a:ext cx="730213" cy="439887"/>
      </dsp:txXfrm>
    </dsp:sp>
    <dsp:sp modelId="{156C2BDF-1BDA-4D9B-86C1-7A8D1300927F}">
      <dsp:nvSpPr>
        <dsp:cNvPr id="0" name=""/>
        <dsp:cNvSpPr/>
      </dsp:nvSpPr>
      <dsp:spPr>
        <a:xfrm>
          <a:off x="3523528" y="2781603"/>
          <a:ext cx="717962" cy="353124"/>
        </a:xfrm>
        <a:prstGeom prst="rect">
          <a:avLst/>
        </a:prstGeom>
        <a:solidFill>
          <a:srgbClr val="E6F598"/>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1000" kern="1200" dirty="0">
              <a:solidFill>
                <a:sysClr val="windowText" lastClr="000000"/>
              </a:solidFill>
              <a:latin typeface="Times New Roman" panose="02020603050405020304" pitchFamily="18" charset="0"/>
              <a:ea typeface="+mn-ea"/>
              <a:cs typeface="Times New Roman" panose="02020603050405020304" pitchFamily="18" charset="0"/>
            </a:rPr>
            <a:t>Frequency control</a:t>
          </a:r>
        </a:p>
      </dsp:txBody>
      <dsp:txXfrm>
        <a:off x="3523528" y="2781603"/>
        <a:ext cx="717962" cy="353124"/>
      </dsp:txXfrm>
    </dsp:sp>
    <dsp:sp modelId="{A0A8E639-4367-46F6-AEBF-3B9F66C03D7C}">
      <dsp:nvSpPr>
        <dsp:cNvPr id="0" name=""/>
        <dsp:cNvSpPr/>
      </dsp:nvSpPr>
      <dsp:spPr>
        <a:xfrm>
          <a:off x="2673751" y="3210891"/>
          <a:ext cx="1192984" cy="458843"/>
        </a:xfrm>
        <a:prstGeom prst="rect">
          <a:avLst/>
        </a:prstGeom>
        <a:solidFill>
          <a:srgbClr val="FEE08B"/>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1000" kern="1200" dirty="0">
              <a:solidFill>
                <a:sysClr val="windowText" lastClr="000000"/>
              </a:solidFill>
              <a:latin typeface="Times New Roman" panose="02020603050405020304" pitchFamily="18" charset="0"/>
              <a:ea typeface="+mn-ea"/>
              <a:cs typeface="Times New Roman" panose="02020603050405020304" pitchFamily="18" charset="0"/>
            </a:rPr>
            <a:t>Spinning and </a:t>
          </a:r>
        </a:p>
        <a:p>
          <a:pPr lvl="0" algn="ctr" defTabSz="444500">
            <a:lnSpc>
              <a:spcPct val="90000"/>
            </a:lnSpc>
            <a:spcBef>
              <a:spcPct val="0"/>
            </a:spcBef>
            <a:spcAft>
              <a:spcPct val="35000"/>
            </a:spcAft>
            <a:buNone/>
          </a:pPr>
          <a:r>
            <a:rPr lang="en-US" sz="1000" kern="1200" dirty="0">
              <a:solidFill>
                <a:sysClr val="windowText" lastClr="000000"/>
              </a:solidFill>
              <a:latin typeface="Times New Roman" panose="02020603050405020304" pitchFamily="18" charset="0"/>
              <a:ea typeface="+mn-ea"/>
              <a:cs typeface="Times New Roman" panose="02020603050405020304" pitchFamily="18" charset="0"/>
            </a:rPr>
            <a:t>non-spinning reserve</a:t>
          </a:r>
        </a:p>
      </dsp:txBody>
      <dsp:txXfrm>
        <a:off x="2673751" y="3210891"/>
        <a:ext cx="1192984" cy="458843"/>
      </dsp:txXfrm>
    </dsp:sp>
    <dsp:sp modelId="{1E7BB4A4-27C6-4193-8F74-A9D52A5024CF}">
      <dsp:nvSpPr>
        <dsp:cNvPr id="0" name=""/>
        <dsp:cNvSpPr/>
      </dsp:nvSpPr>
      <dsp:spPr>
        <a:xfrm>
          <a:off x="2673751" y="3745898"/>
          <a:ext cx="1021300" cy="242312"/>
        </a:xfrm>
        <a:prstGeom prst="rect">
          <a:avLst/>
        </a:prstGeom>
        <a:solidFill>
          <a:srgbClr val="FEE08B"/>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1000" kern="1200" dirty="0">
              <a:solidFill>
                <a:sysClr val="windowText" lastClr="000000"/>
              </a:solidFill>
              <a:latin typeface="Times New Roman" panose="02020603050405020304" pitchFamily="18" charset="0"/>
              <a:ea typeface="+mn-ea"/>
              <a:cs typeface="Times New Roman" panose="02020603050405020304" pitchFamily="18" charset="0"/>
            </a:rPr>
            <a:t>Load demand</a:t>
          </a:r>
        </a:p>
      </dsp:txBody>
      <dsp:txXfrm>
        <a:off x="2673751" y="3745898"/>
        <a:ext cx="1021300" cy="242312"/>
      </dsp:txXfrm>
    </dsp:sp>
    <dsp:sp modelId="{4682213F-0A41-4D03-BDB5-C52DF3A3DF6C}">
      <dsp:nvSpPr>
        <dsp:cNvPr id="0" name=""/>
        <dsp:cNvSpPr/>
      </dsp:nvSpPr>
      <dsp:spPr>
        <a:xfrm>
          <a:off x="2673751" y="4064374"/>
          <a:ext cx="1021300" cy="242312"/>
        </a:xfrm>
        <a:prstGeom prst="rect">
          <a:avLst/>
        </a:prstGeom>
        <a:solidFill>
          <a:srgbClr val="FEE08B"/>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1000" kern="1200" dirty="0">
              <a:solidFill>
                <a:sysClr val="windowText" lastClr="000000"/>
              </a:solidFill>
              <a:latin typeface="Times New Roman" panose="02020603050405020304" pitchFamily="18" charset="0"/>
              <a:ea typeface="+mn-ea"/>
              <a:cs typeface="Times New Roman" panose="02020603050405020304" pitchFamily="18" charset="0"/>
            </a:rPr>
            <a:t>Voltage support</a:t>
          </a:r>
        </a:p>
      </dsp:txBody>
      <dsp:txXfrm>
        <a:off x="2673751" y="4064374"/>
        <a:ext cx="1021300" cy="242312"/>
      </dsp:txXfrm>
    </dsp:sp>
    <dsp:sp modelId="{3D385D5B-CAAE-48B0-B874-CDB1DAAD6D8D}">
      <dsp:nvSpPr>
        <dsp:cNvPr id="0" name=""/>
        <dsp:cNvSpPr/>
      </dsp:nvSpPr>
      <dsp:spPr>
        <a:xfrm>
          <a:off x="2673751" y="4382851"/>
          <a:ext cx="1021300" cy="253463"/>
        </a:xfrm>
        <a:prstGeom prst="rect">
          <a:avLst/>
        </a:prstGeom>
        <a:solidFill>
          <a:srgbClr val="FEE08B"/>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1000" kern="1200" dirty="0">
              <a:solidFill>
                <a:sysClr val="windowText" lastClr="000000"/>
              </a:solidFill>
              <a:latin typeface="Times New Roman" panose="02020603050405020304" pitchFamily="18" charset="0"/>
              <a:ea typeface="+mn-ea"/>
              <a:cs typeface="Times New Roman" panose="02020603050405020304" pitchFamily="18" charset="0"/>
            </a:rPr>
            <a:t>Black start</a:t>
          </a:r>
        </a:p>
      </dsp:txBody>
      <dsp:txXfrm>
        <a:off x="2673751" y="4382851"/>
        <a:ext cx="1021300" cy="253463"/>
      </dsp:txXfrm>
    </dsp:sp>
    <dsp:sp modelId="{B6C0B37D-0A8D-4549-AD23-E1DB42596997}">
      <dsp:nvSpPr>
        <dsp:cNvPr id="0" name=""/>
        <dsp:cNvSpPr/>
      </dsp:nvSpPr>
      <dsp:spPr>
        <a:xfrm>
          <a:off x="1638292" y="5110495"/>
          <a:ext cx="835606" cy="364455"/>
        </a:xfrm>
        <a:prstGeom prst="rect">
          <a:avLst/>
        </a:prstGeom>
        <a:solidFill>
          <a:srgbClr val="ABDDA4"/>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1000" kern="1200" dirty="0">
              <a:solidFill>
                <a:sysClr val="windowText" lastClr="000000"/>
              </a:solidFill>
              <a:latin typeface="Times New Roman" panose="02020603050405020304" pitchFamily="18" charset="0"/>
              <a:ea typeface="+mn-ea"/>
              <a:cs typeface="Times New Roman" panose="02020603050405020304" pitchFamily="18" charset="0"/>
            </a:rPr>
            <a:t>Consumer side benefits</a:t>
          </a:r>
        </a:p>
      </dsp:txBody>
      <dsp:txXfrm>
        <a:off x="1638292" y="5110495"/>
        <a:ext cx="835606" cy="364455"/>
      </dsp:txXfrm>
    </dsp:sp>
    <dsp:sp modelId="{1CDE2797-7DE3-4909-9767-00F113B4C3C2}">
      <dsp:nvSpPr>
        <dsp:cNvPr id="0" name=""/>
        <dsp:cNvSpPr/>
      </dsp:nvSpPr>
      <dsp:spPr>
        <a:xfrm>
          <a:off x="2673751" y="4712478"/>
          <a:ext cx="1021300" cy="369061"/>
        </a:xfrm>
        <a:prstGeom prst="rect">
          <a:avLst/>
        </a:prstGeom>
        <a:solidFill>
          <a:srgbClr val="FEE08B"/>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1000" kern="1200" dirty="0">
              <a:solidFill>
                <a:sysClr val="windowText" lastClr="000000"/>
              </a:solidFill>
              <a:latin typeface="Times New Roman" panose="02020603050405020304" pitchFamily="18" charset="0"/>
              <a:ea typeface="+mn-ea"/>
              <a:cs typeface="Times New Roman" panose="02020603050405020304" pitchFamily="18" charset="0"/>
            </a:rPr>
            <a:t>Electricity bill </a:t>
          </a:r>
        </a:p>
        <a:p>
          <a:pPr lvl="0" algn="ctr" defTabSz="444500">
            <a:lnSpc>
              <a:spcPct val="90000"/>
            </a:lnSpc>
            <a:spcBef>
              <a:spcPct val="0"/>
            </a:spcBef>
            <a:spcAft>
              <a:spcPct val="35000"/>
            </a:spcAft>
            <a:buNone/>
          </a:pPr>
          <a:r>
            <a:rPr lang="en-US" sz="1000" kern="1200" dirty="0">
              <a:solidFill>
                <a:sysClr val="windowText" lastClr="000000"/>
              </a:solidFill>
              <a:latin typeface="Times New Roman" panose="02020603050405020304" pitchFamily="18" charset="0"/>
              <a:ea typeface="+mn-ea"/>
              <a:cs typeface="Times New Roman" panose="02020603050405020304" pitchFamily="18" charset="0"/>
            </a:rPr>
            <a:t>reduction</a:t>
          </a:r>
        </a:p>
      </dsp:txBody>
      <dsp:txXfrm>
        <a:off x="2673751" y="4712478"/>
        <a:ext cx="1021300" cy="369061"/>
      </dsp:txXfrm>
    </dsp:sp>
    <dsp:sp modelId="{FC234B65-7F2C-4905-94C2-9009667F6897}">
      <dsp:nvSpPr>
        <dsp:cNvPr id="0" name=""/>
        <dsp:cNvSpPr/>
      </dsp:nvSpPr>
      <dsp:spPr>
        <a:xfrm>
          <a:off x="2673751" y="5157703"/>
          <a:ext cx="1021300" cy="365758"/>
        </a:xfrm>
        <a:prstGeom prst="rect">
          <a:avLst/>
        </a:prstGeom>
        <a:solidFill>
          <a:srgbClr val="FEE08B"/>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1000" kern="1200" dirty="0">
              <a:solidFill>
                <a:sysClr val="windowText" lastClr="000000"/>
              </a:solidFill>
              <a:latin typeface="Times New Roman" panose="02020603050405020304" pitchFamily="18" charset="0"/>
              <a:ea typeface="+mn-ea"/>
              <a:cs typeface="Times New Roman" panose="02020603050405020304" pitchFamily="18" charset="0"/>
            </a:rPr>
            <a:t>Increase of PV consumption</a:t>
          </a:r>
        </a:p>
      </dsp:txBody>
      <dsp:txXfrm>
        <a:off x="2673751" y="5157703"/>
        <a:ext cx="1021300" cy="365758"/>
      </dsp:txXfrm>
    </dsp:sp>
    <dsp:sp modelId="{76899E20-EDCF-4E1E-88C3-17FAE40FD6DA}">
      <dsp:nvSpPr>
        <dsp:cNvPr id="0" name=""/>
        <dsp:cNvSpPr/>
      </dsp:nvSpPr>
      <dsp:spPr>
        <a:xfrm>
          <a:off x="2673751" y="5599625"/>
          <a:ext cx="1021300" cy="273342"/>
        </a:xfrm>
        <a:prstGeom prst="rect">
          <a:avLst/>
        </a:prstGeom>
        <a:solidFill>
          <a:srgbClr val="FEE08B"/>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1000" kern="1200" dirty="0">
              <a:solidFill>
                <a:sysClr val="windowText" lastClr="000000"/>
              </a:solidFill>
              <a:latin typeface="Times New Roman" panose="02020603050405020304" pitchFamily="18" charset="0"/>
              <a:ea typeface="+mn-ea"/>
              <a:cs typeface="Times New Roman" panose="02020603050405020304" pitchFamily="18" charset="0"/>
            </a:rPr>
            <a:t>Back-up power</a:t>
          </a:r>
        </a:p>
      </dsp:txBody>
      <dsp:txXfrm>
        <a:off x="2673751" y="5599625"/>
        <a:ext cx="1021300" cy="27334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55A0C9-E830-1241-BEA3-6925DA004ECF}" type="datetimeFigureOut">
              <a:rPr lang="en-US" smtClean="0"/>
              <a:pPr/>
              <a:t>11/10/2019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984522-76EF-EF4D-8870-07F3436BA4E0}" type="slidenum">
              <a:rPr lang="en-US" smtClean="0"/>
              <a:pPr/>
              <a:t>‹#›</a:t>
            </a:fld>
            <a:endParaRPr lang="en-US"/>
          </a:p>
        </p:txBody>
      </p:sp>
    </p:spTree>
    <p:extLst>
      <p:ext uri="{BB962C8B-B14F-4D97-AF65-F5344CB8AC3E}">
        <p14:creationId xmlns:p14="http://schemas.microsoft.com/office/powerpoint/2010/main" val="12009024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45082-6AF3-024B-A14D-C5AD8123919E}" type="datetimeFigureOut">
              <a:rPr lang="en-US" smtClean="0"/>
              <a:pPr/>
              <a:t>11/10/2019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6D18E-8B09-B24B-9169-4FC527B8D84F}" type="slidenum">
              <a:rPr lang="en-US" smtClean="0"/>
              <a:pPr/>
              <a:t>‹#›</a:t>
            </a:fld>
            <a:endParaRPr lang="en-US"/>
          </a:p>
        </p:txBody>
      </p:sp>
    </p:spTree>
    <p:extLst>
      <p:ext uri="{BB962C8B-B14F-4D97-AF65-F5344CB8AC3E}">
        <p14:creationId xmlns:p14="http://schemas.microsoft.com/office/powerpoint/2010/main" val="2457792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375767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11</a:t>
            </a:fld>
            <a:endParaRPr lang="en-US"/>
          </a:p>
        </p:txBody>
      </p:sp>
    </p:spTree>
    <p:extLst>
      <p:ext uri="{BB962C8B-B14F-4D97-AF65-F5344CB8AC3E}">
        <p14:creationId xmlns:p14="http://schemas.microsoft.com/office/powerpoint/2010/main" val="3075463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12</a:t>
            </a:fld>
            <a:endParaRPr lang="en-US"/>
          </a:p>
        </p:txBody>
      </p:sp>
    </p:spTree>
    <p:extLst>
      <p:ext uri="{BB962C8B-B14F-4D97-AF65-F5344CB8AC3E}">
        <p14:creationId xmlns:p14="http://schemas.microsoft.com/office/powerpoint/2010/main" val="3356848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4262298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14</a:t>
            </a:fld>
            <a:endParaRPr lang="en-US"/>
          </a:p>
        </p:txBody>
      </p:sp>
    </p:spTree>
    <p:extLst>
      <p:ext uri="{BB962C8B-B14F-4D97-AF65-F5344CB8AC3E}">
        <p14:creationId xmlns:p14="http://schemas.microsoft.com/office/powerpoint/2010/main" val="3324737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15</a:t>
            </a:fld>
            <a:endParaRPr lang="en-US"/>
          </a:p>
        </p:txBody>
      </p:sp>
    </p:spTree>
    <p:extLst>
      <p:ext uri="{BB962C8B-B14F-4D97-AF65-F5344CB8AC3E}">
        <p14:creationId xmlns:p14="http://schemas.microsoft.com/office/powerpoint/2010/main" val="3486244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16</a:t>
            </a:fld>
            <a:endParaRPr lang="en-US"/>
          </a:p>
        </p:txBody>
      </p:sp>
    </p:spTree>
    <p:extLst>
      <p:ext uri="{BB962C8B-B14F-4D97-AF65-F5344CB8AC3E}">
        <p14:creationId xmlns:p14="http://schemas.microsoft.com/office/powerpoint/2010/main" val="616659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17</a:t>
            </a:fld>
            <a:endParaRPr lang="en-US"/>
          </a:p>
        </p:txBody>
      </p:sp>
    </p:spTree>
    <p:extLst>
      <p:ext uri="{BB962C8B-B14F-4D97-AF65-F5344CB8AC3E}">
        <p14:creationId xmlns:p14="http://schemas.microsoft.com/office/powerpoint/2010/main" val="965076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18</a:t>
            </a:fld>
            <a:endParaRPr lang="en-US"/>
          </a:p>
        </p:txBody>
      </p:sp>
    </p:spTree>
    <p:extLst>
      <p:ext uri="{BB962C8B-B14F-4D97-AF65-F5344CB8AC3E}">
        <p14:creationId xmlns:p14="http://schemas.microsoft.com/office/powerpoint/2010/main" val="1942117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19</a:t>
            </a:fld>
            <a:endParaRPr lang="en-US"/>
          </a:p>
        </p:txBody>
      </p:sp>
    </p:spTree>
    <p:extLst>
      <p:ext uri="{BB962C8B-B14F-4D97-AF65-F5344CB8AC3E}">
        <p14:creationId xmlns:p14="http://schemas.microsoft.com/office/powerpoint/2010/main" val="1871723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423999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022227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21</a:t>
            </a:fld>
            <a:endParaRPr lang="en-US"/>
          </a:p>
        </p:txBody>
      </p:sp>
    </p:spTree>
    <p:extLst>
      <p:ext uri="{BB962C8B-B14F-4D97-AF65-F5344CB8AC3E}">
        <p14:creationId xmlns:p14="http://schemas.microsoft.com/office/powerpoint/2010/main" val="3559145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22</a:t>
            </a:fld>
            <a:endParaRPr lang="en-US"/>
          </a:p>
        </p:txBody>
      </p:sp>
    </p:spTree>
    <p:extLst>
      <p:ext uri="{BB962C8B-B14F-4D97-AF65-F5344CB8AC3E}">
        <p14:creationId xmlns:p14="http://schemas.microsoft.com/office/powerpoint/2010/main" val="142909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23</a:t>
            </a:fld>
            <a:endParaRPr lang="en-US" dirty="0"/>
          </a:p>
        </p:txBody>
      </p:sp>
    </p:spTree>
    <p:extLst>
      <p:ext uri="{BB962C8B-B14F-4D97-AF65-F5344CB8AC3E}">
        <p14:creationId xmlns:p14="http://schemas.microsoft.com/office/powerpoint/2010/main" val="1399232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918901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86892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083153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254596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842181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936167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4190047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a:t>
            </a:fld>
            <a:endParaRPr lang="en-US"/>
          </a:p>
        </p:txBody>
      </p:sp>
    </p:spTree>
    <p:extLst>
      <p:ext uri="{BB962C8B-B14F-4D97-AF65-F5344CB8AC3E}">
        <p14:creationId xmlns:p14="http://schemas.microsoft.com/office/powerpoint/2010/main" val="35153945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225250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7348084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854943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4046858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6065800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6675593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01927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9923816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785399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051735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a:t>
            </a:fld>
            <a:endParaRPr lang="en-US"/>
          </a:p>
        </p:txBody>
      </p:sp>
    </p:spTree>
    <p:extLst>
      <p:ext uri="{BB962C8B-B14F-4D97-AF65-F5344CB8AC3E}">
        <p14:creationId xmlns:p14="http://schemas.microsoft.com/office/powerpoint/2010/main" val="33991591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7479915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9864306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4459061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40664437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7449997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1194130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8122410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5820944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40090950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31045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6</a:t>
            </a:fld>
            <a:endParaRPr lang="en-US"/>
          </a:p>
        </p:txBody>
      </p:sp>
    </p:spTree>
    <p:extLst>
      <p:ext uri="{BB962C8B-B14F-4D97-AF65-F5344CB8AC3E}">
        <p14:creationId xmlns:p14="http://schemas.microsoft.com/office/powerpoint/2010/main" val="34753927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709652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7313708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42118283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332537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7</a:t>
            </a:fld>
            <a:endParaRPr lang="en-US"/>
          </a:p>
        </p:txBody>
      </p:sp>
    </p:spTree>
    <p:extLst>
      <p:ext uri="{BB962C8B-B14F-4D97-AF65-F5344CB8AC3E}">
        <p14:creationId xmlns:p14="http://schemas.microsoft.com/office/powerpoint/2010/main" val="1422059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8</a:t>
            </a:fld>
            <a:endParaRPr lang="en-US"/>
          </a:p>
        </p:txBody>
      </p:sp>
    </p:spTree>
    <p:extLst>
      <p:ext uri="{BB962C8B-B14F-4D97-AF65-F5344CB8AC3E}">
        <p14:creationId xmlns:p14="http://schemas.microsoft.com/office/powerpoint/2010/main" val="523351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9</a:t>
            </a:fld>
            <a:endParaRPr lang="en-US"/>
          </a:p>
        </p:txBody>
      </p:sp>
    </p:spTree>
    <p:extLst>
      <p:ext uri="{BB962C8B-B14F-4D97-AF65-F5344CB8AC3E}">
        <p14:creationId xmlns:p14="http://schemas.microsoft.com/office/powerpoint/2010/main" val="3382195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10</a:t>
            </a:fld>
            <a:endParaRPr lang="en-US"/>
          </a:p>
        </p:txBody>
      </p:sp>
    </p:spTree>
    <p:extLst>
      <p:ext uri="{BB962C8B-B14F-4D97-AF65-F5344CB8AC3E}">
        <p14:creationId xmlns:p14="http://schemas.microsoft.com/office/powerpoint/2010/main" val="25338662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3"/>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wtec.org/loyola/scpa/02_06.htm" TargetMode="External"/><Relationship Id="rId4" Type="http://schemas.openxmlformats.org/officeDocument/2006/relationships/image" Target="../media/image25.gif"/></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46.png"/><Relationship Id="rId7" Type="http://schemas.openxmlformats.org/officeDocument/2006/relationships/image" Target="../media/image64.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0.png"/><Relationship Id="rId4" Type="http://schemas.openxmlformats.org/officeDocument/2006/relationships/image" Target="../media/image610.png"/></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2.png"/><Relationship Id="rId4" Type="http://schemas.openxmlformats.org/officeDocument/2006/relationships/image" Target="../media/image61.png"/></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514600"/>
            <a:ext cx="8675687" cy="1066800"/>
          </a:xfrm>
        </p:spPr>
        <p:txBody>
          <a:bodyPr/>
          <a:lstStyle/>
          <a:p>
            <a:pPr algn="ctr"/>
            <a:r>
              <a:rPr lang="en-US" dirty="0"/>
              <a:t>An Overview of Energy Storage Systems (ESS) for Electric Grid Applications</a:t>
            </a:r>
          </a:p>
        </p:txBody>
      </p:sp>
      <p:sp>
        <p:nvSpPr>
          <p:cNvPr id="4" name="Text Placeholder 3"/>
          <p:cNvSpPr>
            <a:spLocks noGrp="1"/>
          </p:cNvSpPr>
          <p:nvPr>
            <p:ph type="body" sz="quarter" idx="10"/>
          </p:nvPr>
        </p:nvSpPr>
        <p:spPr>
          <a:xfrm>
            <a:off x="457200" y="1371600"/>
            <a:ext cx="6846887" cy="457200"/>
          </a:xfrm>
        </p:spPr>
        <p:txBody>
          <a:bodyPr/>
          <a:lstStyle/>
          <a:p>
            <a:r>
              <a:rPr lang="en-US" dirty="0">
                <a:latin typeface="Times New Roman" panose="02020603050405020304" pitchFamily="18" charset="0"/>
                <a:cs typeface="Times New Roman" panose="02020603050405020304" pitchFamily="18" charset="0"/>
              </a:rPr>
              <a:t>EE 653 Power distribution system modeling, optimization and simulation</a:t>
            </a:r>
            <a:endParaRPr lang="en-US" dirty="0">
              <a:latin typeface="Times New Roman" panose="02020603050405020304" pitchFamily="18" charset="0"/>
              <a:cs typeface="Times New Roman" panose="02020603050405020304" pitchFamily="18" charset="0"/>
            </a:endParaRPr>
          </a:p>
        </p:txBody>
      </p:sp>
      <p:sp>
        <p:nvSpPr>
          <p:cNvPr id="6" name="Subtitle 2">
            <a:extLst>
              <a:ext uri="{FF2B5EF4-FFF2-40B4-BE49-F238E27FC236}">
                <a16:creationId xmlns:a16="http://schemas.microsoft.com/office/drawing/2014/main" id="{44E2B40A-BC2E-F042-8443-20A546DE4F60}"/>
              </a:ext>
            </a:extLst>
          </p:cNvPr>
          <p:cNvSpPr>
            <a:spLocks noGrp="1"/>
          </p:cNvSpPr>
          <p:nvPr>
            <p:ph type="subTitle" idx="1"/>
          </p:nvPr>
        </p:nvSpPr>
        <p:spPr>
          <a:xfrm>
            <a:off x="57042" y="3810000"/>
            <a:ext cx="8686800" cy="1066800"/>
          </a:xfrm>
        </p:spPr>
        <p:txBody>
          <a:bodyPr/>
          <a:lstStyle/>
          <a:p>
            <a:endParaRPr lang="en-US" sz="2000" dirty="0">
              <a:solidFill>
                <a:schemeClr val="tx1"/>
              </a:solidFill>
              <a:latin typeface="Times New Roman" panose="02020603050405020304" pitchFamily="18" charset="0"/>
              <a:cs typeface="Times New Roman" panose="02020603050405020304" pitchFamily="18" charset="0"/>
            </a:endParaRPr>
          </a:p>
          <a:p>
            <a:pPr algn="ctr"/>
            <a:r>
              <a:rPr lang="en-US" sz="2000" dirty="0">
                <a:solidFill>
                  <a:schemeClr val="tx1"/>
                </a:solidFill>
                <a:latin typeface="Times New Roman" panose="02020603050405020304" pitchFamily="18" charset="0"/>
                <a:cs typeface="Times New Roman" panose="02020603050405020304" pitchFamily="18" charset="0"/>
              </a:rPr>
              <a:t>GRA: </a:t>
            </a:r>
            <a:r>
              <a:rPr lang="en-US" sz="2000" dirty="0" smtClean="0">
                <a:solidFill>
                  <a:schemeClr val="tx1"/>
                </a:solidFill>
                <a:latin typeface="Times New Roman" panose="02020603050405020304" pitchFamily="18" charset="0"/>
                <a:cs typeface="Times New Roman" panose="02020603050405020304" pitchFamily="18" charset="0"/>
              </a:rPr>
              <a:t>Jinqiang Liu</a:t>
            </a:r>
            <a:endParaRPr lang="en-US" sz="2000" dirty="0">
              <a:solidFill>
                <a:schemeClr val="tx1"/>
              </a:solidFill>
              <a:latin typeface="Times New Roman" panose="02020603050405020304" pitchFamily="18" charset="0"/>
              <a:cs typeface="Times New Roman" panose="02020603050405020304" pitchFamily="18" charset="0"/>
            </a:endParaRPr>
          </a:p>
          <a:p>
            <a:pPr algn="ctr"/>
            <a:r>
              <a:rPr lang="en-US" sz="2000" dirty="0">
                <a:solidFill>
                  <a:schemeClr val="tx1"/>
                </a:solidFill>
                <a:latin typeface="Times New Roman" panose="02020603050405020304" pitchFamily="18" charset="0"/>
                <a:cs typeface="Times New Roman" panose="02020603050405020304" pitchFamily="18" charset="0"/>
              </a:rPr>
              <a:t>Advisor: Dr. Zhaoyu Wang</a:t>
            </a:r>
          </a:p>
          <a:p>
            <a:pPr algn="ctr"/>
            <a:r>
              <a:rPr lang="en-US" sz="2000" dirty="0">
                <a:solidFill>
                  <a:schemeClr val="tx1"/>
                </a:solidFill>
                <a:latin typeface="Times New Roman" panose="02020603050405020304" pitchFamily="18" charset="0"/>
                <a:cs typeface="Times New Roman" panose="02020603050405020304" pitchFamily="18" charset="0"/>
              </a:rPr>
              <a:t>Department of Electrical and Computer Engineering</a:t>
            </a:r>
          </a:p>
          <a:p>
            <a:pPr algn="ctr"/>
            <a:r>
              <a:rPr lang="en-US" sz="2000" dirty="0">
                <a:solidFill>
                  <a:schemeClr val="tx1"/>
                </a:solidFill>
                <a:latin typeface="Times New Roman" panose="02020603050405020304" pitchFamily="18" charset="0"/>
                <a:cs typeface="Times New Roman" panose="02020603050405020304" pitchFamily="18" charset="0"/>
              </a:rPr>
              <a:t>Iowa State University</a:t>
            </a: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3354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0" name="Table 5">
                <a:extLst>
                  <a:ext uri="{FF2B5EF4-FFF2-40B4-BE49-F238E27FC236}">
                    <a16:creationId xmlns:a16="http://schemas.microsoft.com/office/drawing/2014/main" id="{69A09582-025A-40BE-AEB2-4B82F10F1062}"/>
                  </a:ext>
                </a:extLst>
              </p:cNvPr>
              <p:cNvGraphicFramePr>
                <a:graphicFrameLocks noGrp="1"/>
              </p:cNvGraphicFramePr>
              <p:nvPr>
                <p:extLst>
                  <p:ext uri="{D42A27DB-BD31-4B8C-83A1-F6EECF244321}">
                    <p14:modId xmlns:p14="http://schemas.microsoft.com/office/powerpoint/2010/main" val="3299042061"/>
                  </p:ext>
                </p:extLst>
              </p:nvPr>
            </p:nvGraphicFramePr>
            <p:xfrm>
              <a:off x="802241" y="4420692"/>
              <a:ext cx="7620000" cy="1380400"/>
            </p:xfrm>
            <a:graphic>
              <a:graphicData uri="http://schemas.openxmlformats.org/drawingml/2006/table">
                <a:tbl>
                  <a:tblPr firstRow="1" bandRow="1">
                    <a:tableStyleId>{9D7B26C5-4107-4FEC-AEDC-1716B250A1EF}</a:tableStyleId>
                  </a:tblPr>
                  <a:tblGrid>
                    <a:gridCol w="1524000">
                      <a:extLst>
                        <a:ext uri="{9D8B030D-6E8A-4147-A177-3AD203B41FA5}">
                          <a16:colId xmlns:a16="http://schemas.microsoft.com/office/drawing/2014/main" val="3950794856"/>
                        </a:ext>
                      </a:extLst>
                    </a:gridCol>
                    <a:gridCol w="1524000">
                      <a:extLst>
                        <a:ext uri="{9D8B030D-6E8A-4147-A177-3AD203B41FA5}">
                          <a16:colId xmlns:a16="http://schemas.microsoft.com/office/drawing/2014/main" val="1727294270"/>
                        </a:ext>
                      </a:extLst>
                    </a:gridCol>
                    <a:gridCol w="1524000">
                      <a:extLst>
                        <a:ext uri="{9D8B030D-6E8A-4147-A177-3AD203B41FA5}">
                          <a16:colId xmlns:a16="http://schemas.microsoft.com/office/drawing/2014/main" val="1471385398"/>
                        </a:ext>
                      </a:extLst>
                    </a:gridCol>
                    <a:gridCol w="1524000">
                      <a:extLst>
                        <a:ext uri="{9D8B030D-6E8A-4147-A177-3AD203B41FA5}">
                          <a16:colId xmlns:a16="http://schemas.microsoft.com/office/drawing/2014/main" val="2729275876"/>
                        </a:ext>
                      </a:extLst>
                    </a:gridCol>
                    <a:gridCol w="1524000">
                      <a:extLst>
                        <a:ext uri="{9D8B030D-6E8A-4147-A177-3AD203B41FA5}">
                          <a16:colId xmlns:a16="http://schemas.microsoft.com/office/drawing/2014/main" val="912651175"/>
                        </a:ext>
                      </a:extLst>
                    </a:gridCol>
                  </a:tblGrid>
                  <a:tr h="354920">
                    <a:tc>
                      <a:txBody>
                        <a:bodyPr/>
                        <a:lstStyle/>
                        <a:p>
                          <a:pPr marL="0" indent="0" algn="ctr" rtl="0" eaLnBrk="0" fontAlgn="base" hangingPunct="0">
                            <a:spcBef>
                              <a:spcPct val="0"/>
                            </a:spcBef>
                            <a:spcAft>
                              <a:spcPct val="0"/>
                            </a:spcAft>
                            <a:buFont typeface="Arial" panose="020B0604020202020204" pitchFamily="34" charset="0"/>
                            <a:buNone/>
                          </a:pPr>
                          <a:r>
                            <a:rPr lang="en-US" sz="1600" b="1" kern="1200" dirty="0">
                              <a:latin typeface="Times New Roman" panose="02020603050405020304" pitchFamily="18" charset="0"/>
                              <a:cs typeface="Times New Roman" panose="02020603050405020304" pitchFamily="18" charset="0"/>
                            </a:rPr>
                            <a:t>Parameter</a:t>
                          </a:r>
                          <a:endParaRPr 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indent="0" algn="ctr" rtl="0" eaLnBrk="0" fontAlgn="base" hangingPunct="0">
                            <a:spcBef>
                              <a:spcPct val="0"/>
                            </a:spcBef>
                            <a:spcAft>
                              <a:spcPct val="0"/>
                            </a:spcAft>
                            <a:buFont typeface="Arial" panose="020B0604020202020204" pitchFamily="34" charset="0"/>
                            <a:buNone/>
                          </a:pPr>
                          <a:r>
                            <a:rPr lang="en-US" sz="1600" b="1" kern="1200" dirty="0">
                              <a:latin typeface="Times New Roman" panose="02020603050405020304" pitchFamily="18" charset="0"/>
                              <a:cs typeface="Times New Roman" panose="02020603050405020304" pitchFamily="18" charset="0"/>
                            </a:rPr>
                            <a:t>NMC: C</a:t>
                          </a:r>
                          <a:endParaRPr 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indent="0" algn="ctr" rtl="0" eaLnBrk="0" fontAlgn="base" hangingPunct="0">
                            <a:spcBef>
                              <a:spcPct val="0"/>
                            </a:spcBef>
                            <a:spcAft>
                              <a:spcPct val="0"/>
                            </a:spcAft>
                            <a:buFont typeface="Arial" panose="020B0604020202020204" pitchFamily="34" charset="0"/>
                            <a:buNone/>
                          </a:pPr>
                          <a:r>
                            <a:rPr lang="en-US" sz="1600" b="1" kern="1200" dirty="0">
                              <a:solidFill>
                                <a:schemeClr val="tx1"/>
                              </a:solidFill>
                              <a:latin typeface="Times New Roman" panose="02020603050405020304" pitchFamily="18" charset="0"/>
                              <a:ea typeface="+mn-ea"/>
                              <a:cs typeface="Times New Roman" panose="02020603050405020304" pitchFamily="18" charset="0"/>
                            </a:rPr>
                            <a:t>NCA:C</a:t>
                          </a:r>
                        </a:p>
                      </a:txBody>
                      <a:tcPr/>
                    </a:tc>
                    <a:tc>
                      <a:txBody>
                        <a:bodyPr/>
                        <a:lstStyle/>
                        <a:p>
                          <a:pPr marL="0" indent="0" algn="ctr" rtl="0" eaLnBrk="0" fontAlgn="base" hangingPunct="0">
                            <a:spcBef>
                              <a:spcPct val="0"/>
                            </a:spcBef>
                            <a:spcAft>
                              <a:spcPct val="0"/>
                            </a:spcAft>
                            <a:buFont typeface="Arial" panose="020B0604020202020204" pitchFamily="34" charset="0"/>
                            <a:buNone/>
                          </a:pPr>
                          <a:r>
                            <a:rPr lang="en-US" sz="1600" b="1" kern="1200" dirty="0">
                              <a:solidFill>
                                <a:schemeClr val="tx1"/>
                              </a:solidFill>
                              <a:latin typeface="Times New Roman" panose="02020603050405020304" pitchFamily="18" charset="0"/>
                              <a:ea typeface="+mn-ea"/>
                              <a:cs typeface="Times New Roman" panose="02020603050405020304" pitchFamily="18" charset="0"/>
                            </a:rPr>
                            <a:t>LFP:C</a:t>
                          </a:r>
                        </a:p>
                      </a:txBody>
                      <a:tcPr/>
                    </a:tc>
                    <a:tc>
                      <a:txBody>
                        <a:bodyPr/>
                        <a:lstStyle/>
                        <a:p>
                          <a:pPr marL="0" indent="0" algn="ctr" rtl="0" eaLnBrk="0" fontAlgn="base" hangingPunct="0">
                            <a:spcBef>
                              <a:spcPct val="0"/>
                            </a:spcBef>
                            <a:spcAft>
                              <a:spcPct val="0"/>
                            </a:spcAft>
                            <a:buFont typeface="Arial" panose="020B0604020202020204" pitchFamily="34" charset="0"/>
                            <a:buNone/>
                          </a:pPr>
                          <a:r>
                            <a:rPr lang="en-US" sz="1600" b="1" kern="1200" dirty="0">
                              <a:solidFill>
                                <a:schemeClr val="tx1"/>
                              </a:solidFill>
                              <a:latin typeface="Times New Roman" panose="02020603050405020304" pitchFamily="18" charset="0"/>
                              <a:ea typeface="+mn-ea"/>
                              <a:cs typeface="Times New Roman" panose="02020603050405020304" pitchFamily="18" charset="0"/>
                            </a:rPr>
                            <a:t>LFP:LTO</a:t>
                          </a:r>
                        </a:p>
                      </a:txBody>
                      <a:tcPr/>
                    </a:tc>
                    <a:extLst>
                      <a:ext uri="{0D108BD9-81ED-4DB2-BD59-A6C34878D82A}">
                        <a16:rowId xmlns:a16="http://schemas.microsoft.com/office/drawing/2014/main" val="3509739324"/>
                      </a:ext>
                    </a:extLst>
                  </a:tr>
                  <a:tr h="354920">
                    <a:tc>
                      <a:txBody>
                        <a:bodyPr/>
                        <a:lstStyle/>
                        <a:p>
                          <a:pPr marL="0" indent="0" algn="ctr" rtl="0" eaLnBrk="0" fontAlgn="base" hangingPunct="0">
                            <a:spcBef>
                              <a:spcPct val="0"/>
                            </a:spcBef>
                            <a:spcAft>
                              <a:spcPct val="0"/>
                            </a:spcAft>
                            <a:buFont typeface="Arial" panose="020B0604020202020204" pitchFamily="34" charset="0"/>
                            <a:buNone/>
                          </a:pPr>
                          <a:r>
                            <a:rPr lang="en-US" sz="1600" b="0" kern="1200" dirty="0">
                              <a:solidFill>
                                <a:schemeClr val="tx1"/>
                              </a:solidFill>
                              <a:latin typeface="Times New Roman" panose="02020603050405020304" pitchFamily="18" charset="0"/>
                              <a:ea typeface="+mn-ea"/>
                              <a:cs typeface="Times New Roman" panose="02020603050405020304" pitchFamily="18" charset="0"/>
                            </a:rPr>
                            <a:t>Cost per kWh</a:t>
                          </a:r>
                        </a:p>
                      </a:txBody>
                      <a:tcPr anchor="ctr"/>
                    </a:tc>
                    <a:tc>
                      <a:txBody>
                        <a:bodyPr/>
                        <a:lstStyle/>
                        <a:p>
                          <a:pPr marL="0" indent="0" algn="ctr" rtl="0" eaLnBrk="0" fontAlgn="base" hangingPunct="0">
                            <a:spcBef>
                              <a:spcPct val="0"/>
                            </a:spcBef>
                            <a:spcAft>
                              <a:spcPct val="0"/>
                            </a:spcAft>
                            <a:buFont typeface="Arial" panose="020B0604020202020204" pitchFamily="34" charset="0"/>
                            <a:buNone/>
                          </a:pPr>
                          <a:r>
                            <a:rPr lang="en-US" sz="1600" b="0" kern="1200" dirty="0">
                              <a:solidFill>
                                <a:schemeClr val="tx1"/>
                              </a:solidFill>
                              <a:latin typeface="Times New Roman" panose="02020603050405020304" pitchFamily="18" charset="0"/>
                              <a:ea typeface="+mn-ea"/>
                              <a:cs typeface="Times New Roman" panose="02020603050405020304" pitchFamily="18" charset="0"/>
                            </a:rPr>
                            <a:t>++</a:t>
                          </a:r>
                        </a:p>
                      </a:txBody>
                      <a:tcPr/>
                    </a:tc>
                    <a:tc>
                      <a:txBody>
                        <a:bodyPr/>
                        <a:lstStyle/>
                        <a:p>
                          <a:pPr marL="0" indent="0" algn="ctr" rtl="0" eaLnBrk="0" fontAlgn="base" hangingPunct="0">
                            <a:spcBef>
                              <a:spcPct val="0"/>
                            </a:spcBef>
                            <a:spcAft>
                              <a:spcPct val="0"/>
                            </a:spcAft>
                            <a:buFont typeface="Arial" panose="020B0604020202020204" pitchFamily="34" charset="0"/>
                            <a:buNone/>
                          </a:pPr>
                          <a:r>
                            <a:rPr lang="en-US" sz="1600" b="0" kern="1200" dirty="0">
                              <a:solidFill>
                                <a:schemeClr val="tx1"/>
                              </a:solidFill>
                              <a:latin typeface="Times New Roman" panose="02020603050405020304" pitchFamily="18" charset="0"/>
                              <a:ea typeface="+mn-ea"/>
                              <a:cs typeface="Times New Roman" panose="02020603050405020304" pitchFamily="18" charset="0"/>
                            </a:rPr>
                            <a:t>+</a:t>
                          </a:r>
                        </a:p>
                      </a:txBody>
                      <a:tcPr/>
                    </a:tc>
                    <a:tc>
                      <a:txBody>
                        <a:bodyPr/>
                        <a:lstStyle/>
                        <a:p>
                          <a:pPr marL="0" indent="0" algn="ctr" rtl="0" eaLnBrk="0" fontAlgn="base" hangingPunct="0">
                            <a:spcBef>
                              <a:spcPct val="0"/>
                            </a:spcBef>
                            <a:spcAft>
                              <a:spcPct val="0"/>
                            </a:spcAft>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600" b="0" i="1" kern="1200" smtClean="0">
                                    <a:solidFill>
                                      <a:schemeClr val="tx1"/>
                                    </a:solidFill>
                                    <a:latin typeface="Cambria Math" panose="02040503050406030204" pitchFamily="18" charset="0"/>
                                    <a:ea typeface="+mn-ea"/>
                                    <a:cs typeface="Times New Roman" panose="02020603050405020304" pitchFamily="18" charset="0"/>
                                  </a:rPr>
                                  <m:t>−</m:t>
                                </m:r>
                              </m:oMath>
                            </m:oMathPara>
                          </a14:m>
                          <a:endParaRPr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lang="en-US" sz="1600" b="0" i="1" kern="1200" smtClean="0">
                                    <a:solidFill>
                                      <a:schemeClr val="tx1"/>
                                    </a:solidFill>
                                    <a:latin typeface="Cambria Math" panose="02040503050406030204" pitchFamily="18" charset="0"/>
                                    <a:ea typeface="+mn-ea"/>
                                    <a:cs typeface="Times New Roman" panose="02020603050405020304" pitchFamily="18" charset="0"/>
                                  </a:rPr>
                                  <m:t>−−</m:t>
                                </m:r>
                              </m:oMath>
                            </m:oMathPara>
                          </a14:m>
                          <a:endParaRPr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572445639"/>
                      </a:ext>
                    </a:extLst>
                  </a:tr>
                  <a:tr h="177460">
                    <a:tc>
                      <a:txBody>
                        <a:bodyPr/>
                        <a:lstStyle/>
                        <a:p>
                          <a:pPr marL="0" indent="0" algn="ctr" rtl="0" eaLnBrk="0" fontAlgn="base" hangingPunct="0">
                            <a:spcBef>
                              <a:spcPct val="0"/>
                            </a:spcBef>
                            <a:spcAft>
                              <a:spcPct val="0"/>
                            </a:spcAft>
                            <a:buFont typeface="Arial" panose="020B0604020202020204" pitchFamily="34" charset="0"/>
                            <a:buNone/>
                          </a:pPr>
                          <a:r>
                            <a:rPr lang="en-US" sz="1600" b="0" kern="1200" dirty="0">
                              <a:solidFill>
                                <a:schemeClr val="tx1"/>
                              </a:solidFill>
                              <a:latin typeface="Times New Roman" panose="02020603050405020304" pitchFamily="18" charset="0"/>
                              <a:ea typeface="+mn-ea"/>
                              <a:cs typeface="Times New Roman" panose="02020603050405020304" pitchFamily="18" charset="0"/>
                            </a:rPr>
                            <a:t>Cycle life</a:t>
                          </a:r>
                        </a:p>
                      </a:txBody>
                      <a:tcPr anchor="ctr"/>
                    </a:tc>
                    <a:tc>
                      <a:txBody>
                        <a:bodyPr/>
                        <a:lstStyle/>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lang="en-US" sz="1600" b="0" i="1" kern="1200" smtClean="0">
                                    <a:solidFill>
                                      <a:schemeClr val="tx1"/>
                                    </a:solidFill>
                                    <a:latin typeface="Cambria Math" panose="02040503050406030204" pitchFamily="18" charset="0"/>
                                    <a:ea typeface="+mn-ea"/>
                                    <a:cs typeface="Times New Roman" panose="02020603050405020304" pitchFamily="18" charset="0"/>
                                  </a:rPr>
                                  <m:t>−</m:t>
                                </m:r>
                              </m:oMath>
                            </m:oMathPara>
                          </a14:m>
                          <a:endParaRPr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lang="en-US" sz="1600" b="0" i="1" kern="1200" smtClean="0">
                                    <a:solidFill>
                                      <a:schemeClr val="tx1"/>
                                    </a:solidFill>
                                    <a:latin typeface="Cambria Math" panose="02040503050406030204" pitchFamily="18" charset="0"/>
                                    <a:ea typeface="+mn-ea"/>
                                    <a:cs typeface="Times New Roman" panose="02020603050405020304" pitchFamily="18" charset="0"/>
                                  </a:rPr>
                                  <m:t>−</m:t>
                                </m:r>
                              </m:oMath>
                            </m:oMathPara>
                          </a14:m>
                          <a:endParaRPr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lang="en-US" sz="1600" b="0" kern="1200" dirty="0">
                              <a:solidFill>
                                <a:schemeClr val="tx1"/>
                              </a:solidFill>
                              <a:latin typeface="Times New Roman" panose="02020603050405020304" pitchFamily="18" charset="0"/>
                              <a:ea typeface="+mn-ea"/>
                              <a:cs typeface="Times New Roman" panose="02020603050405020304" pitchFamily="18" charset="0"/>
                            </a:rPr>
                            <a:t>+</a:t>
                          </a:r>
                        </a:p>
                      </a:txBody>
                      <a:tcPr/>
                    </a:tc>
                    <a:tc>
                      <a:txBody>
                        <a:bodyPr/>
                        <a:lstStyle/>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lang="en-US" sz="1600" b="0" kern="1200" dirty="0">
                              <a:solidFill>
                                <a:schemeClr val="tx1"/>
                              </a:solidFill>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val="3473985029"/>
                      </a:ext>
                    </a:extLst>
                  </a:tr>
                  <a:tr h="177460">
                    <a:tc>
                      <a:txBody>
                        <a:bodyPr/>
                        <a:lstStyle/>
                        <a:p>
                          <a:pPr marL="0" indent="0" algn="ctr" rtl="0" eaLnBrk="0" fontAlgn="base" hangingPunct="0">
                            <a:spcBef>
                              <a:spcPct val="0"/>
                            </a:spcBef>
                            <a:spcAft>
                              <a:spcPct val="0"/>
                            </a:spcAft>
                            <a:buFont typeface="Arial" panose="020B0604020202020204" pitchFamily="34" charset="0"/>
                            <a:buNone/>
                          </a:pPr>
                          <a:r>
                            <a:rPr lang="en-US" sz="1600" b="0" kern="1200" dirty="0">
                              <a:solidFill>
                                <a:schemeClr val="tx1"/>
                              </a:solidFill>
                              <a:latin typeface="Times New Roman" panose="02020603050405020304" pitchFamily="18" charset="0"/>
                              <a:ea typeface="+mn-ea"/>
                              <a:cs typeface="Times New Roman" panose="02020603050405020304" pitchFamily="18" charset="0"/>
                            </a:rPr>
                            <a:t>Status</a:t>
                          </a:r>
                        </a:p>
                      </a:txBody>
                      <a:tcPr anchor="ctr"/>
                    </a:tc>
                    <a:tc>
                      <a:txBody>
                        <a:bodyPr/>
                        <a:lstStyle/>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lang="en-US" sz="1600" b="0" kern="1200" dirty="0">
                              <a:solidFill>
                                <a:schemeClr val="tx1"/>
                              </a:solidFill>
                              <a:latin typeface="Times New Roman" panose="02020603050405020304" pitchFamily="18" charset="0"/>
                              <a:ea typeface="+mn-ea"/>
                              <a:cs typeface="Times New Roman" panose="02020603050405020304" pitchFamily="18" charset="0"/>
                            </a:rPr>
                            <a:t>Market</a:t>
                          </a:r>
                        </a:p>
                      </a:txBody>
                      <a:tcPr/>
                    </a:tc>
                    <a:tc>
                      <a:txBody>
                        <a:bodyPr/>
                        <a:lstStyle/>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lang="en-US" sz="1600" b="0" kern="1200" dirty="0">
                              <a:solidFill>
                                <a:schemeClr val="tx1"/>
                              </a:solidFill>
                              <a:latin typeface="Times New Roman" panose="02020603050405020304" pitchFamily="18" charset="0"/>
                              <a:ea typeface="+mn-ea"/>
                              <a:cs typeface="Times New Roman" panose="02020603050405020304" pitchFamily="18" charset="0"/>
                            </a:rPr>
                            <a:t>Market</a:t>
                          </a:r>
                        </a:p>
                      </a:txBody>
                      <a:tcPr/>
                    </a:tc>
                    <a:tc>
                      <a:txBody>
                        <a:bodyPr/>
                        <a:lstStyle/>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lang="en-US" sz="1600" b="0" kern="1200" dirty="0">
                              <a:solidFill>
                                <a:schemeClr val="tx1"/>
                              </a:solidFill>
                              <a:latin typeface="Times New Roman" panose="02020603050405020304" pitchFamily="18" charset="0"/>
                              <a:ea typeface="+mn-ea"/>
                              <a:cs typeface="Times New Roman" panose="02020603050405020304" pitchFamily="18" charset="0"/>
                            </a:rPr>
                            <a:t>Market</a:t>
                          </a:r>
                        </a:p>
                      </a:txBody>
                      <a:tcPr/>
                    </a:tc>
                    <a:tc>
                      <a:txBody>
                        <a:bodyPr/>
                        <a:lstStyle/>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lang="en-US" sz="1600" b="0" kern="1200" dirty="0">
                              <a:solidFill>
                                <a:schemeClr val="tx1"/>
                              </a:solidFill>
                              <a:latin typeface="Times New Roman" panose="02020603050405020304" pitchFamily="18" charset="0"/>
                              <a:ea typeface="+mn-ea"/>
                              <a:cs typeface="Times New Roman" panose="02020603050405020304" pitchFamily="18" charset="0"/>
                            </a:rPr>
                            <a:t>Research</a:t>
                          </a:r>
                        </a:p>
                      </a:txBody>
                      <a:tcPr/>
                    </a:tc>
                    <a:extLst>
                      <a:ext uri="{0D108BD9-81ED-4DB2-BD59-A6C34878D82A}">
                        <a16:rowId xmlns:a16="http://schemas.microsoft.com/office/drawing/2014/main" val="3228534218"/>
                      </a:ext>
                    </a:extLst>
                  </a:tr>
                </a:tbl>
              </a:graphicData>
            </a:graphic>
          </p:graphicFrame>
        </mc:Choice>
        <mc:Fallback xmlns="">
          <p:graphicFrame>
            <p:nvGraphicFramePr>
              <p:cNvPr id="20" name="Table 5">
                <a:extLst>
                  <a:ext uri="{FF2B5EF4-FFF2-40B4-BE49-F238E27FC236}">
                    <a16:creationId xmlns:a16="http://schemas.microsoft.com/office/drawing/2014/main" id="{69A09582-025A-40BE-AEB2-4B82F10F1062}"/>
                  </a:ext>
                </a:extLst>
              </p:cNvPr>
              <p:cNvGraphicFramePr>
                <a:graphicFrameLocks noGrp="1"/>
              </p:cNvGraphicFramePr>
              <p:nvPr>
                <p:extLst>
                  <p:ext uri="{D42A27DB-BD31-4B8C-83A1-F6EECF244321}">
                    <p14:modId xmlns:p14="http://schemas.microsoft.com/office/powerpoint/2010/main" val="3299042061"/>
                  </p:ext>
                </p:extLst>
              </p:nvPr>
            </p:nvGraphicFramePr>
            <p:xfrm>
              <a:off x="802241" y="4420692"/>
              <a:ext cx="7620000" cy="1380400"/>
            </p:xfrm>
            <a:graphic>
              <a:graphicData uri="http://schemas.openxmlformats.org/drawingml/2006/table">
                <a:tbl>
                  <a:tblPr firstRow="1" bandRow="1">
                    <a:tableStyleId>{9D7B26C5-4107-4FEC-AEDC-1716B250A1EF}</a:tableStyleId>
                  </a:tblPr>
                  <a:tblGrid>
                    <a:gridCol w="1524000">
                      <a:extLst>
                        <a:ext uri="{9D8B030D-6E8A-4147-A177-3AD203B41FA5}">
                          <a16:colId xmlns:a16="http://schemas.microsoft.com/office/drawing/2014/main" val="3950794856"/>
                        </a:ext>
                      </a:extLst>
                    </a:gridCol>
                    <a:gridCol w="1524000">
                      <a:extLst>
                        <a:ext uri="{9D8B030D-6E8A-4147-A177-3AD203B41FA5}">
                          <a16:colId xmlns:a16="http://schemas.microsoft.com/office/drawing/2014/main" val="1727294270"/>
                        </a:ext>
                      </a:extLst>
                    </a:gridCol>
                    <a:gridCol w="1524000">
                      <a:extLst>
                        <a:ext uri="{9D8B030D-6E8A-4147-A177-3AD203B41FA5}">
                          <a16:colId xmlns:a16="http://schemas.microsoft.com/office/drawing/2014/main" val="1471385398"/>
                        </a:ext>
                      </a:extLst>
                    </a:gridCol>
                    <a:gridCol w="1524000">
                      <a:extLst>
                        <a:ext uri="{9D8B030D-6E8A-4147-A177-3AD203B41FA5}">
                          <a16:colId xmlns:a16="http://schemas.microsoft.com/office/drawing/2014/main" val="2729275876"/>
                        </a:ext>
                      </a:extLst>
                    </a:gridCol>
                    <a:gridCol w="1524000">
                      <a:extLst>
                        <a:ext uri="{9D8B030D-6E8A-4147-A177-3AD203B41FA5}">
                          <a16:colId xmlns:a16="http://schemas.microsoft.com/office/drawing/2014/main" val="912651175"/>
                        </a:ext>
                      </a:extLst>
                    </a:gridCol>
                  </a:tblGrid>
                  <a:tr h="354920">
                    <a:tc>
                      <a:txBody>
                        <a:bodyPr/>
                        <a:lstStyle/>
                        <a:p>
                          <a:pPr marL="0" indent="0" algn="ctr" rtl="0" eaLnBrk="0" fontAlgn="base" hangingPunct="0">
                            <a:spcBef>
                              <a:spcPct val="0"/>
                            </a:spcBef>
                            <a:spcAft>
                              <a:spcPct val="0"/>
                            </a:spcAft>
                            <a:buFont typeface="Arial" panose="020B0604020202020204" pitchFamily="34" charset="0"/>
                            <a:buNone/>
                          </a:pPr>
                          <a:r>
                            <a:rPr lang="en-US" sz="1600" b="1" kern="1200" dirty="0">
                              <a:latin typeface="Times New Roman" panose="02020603050405020304" pitchFamily="18" charset="0"/>
                              <a:cs typeface="Times New Roman" panose="02020603050405020304" pitchFamily="18" charset="0"/>
                            </a:rPr>
                            <a:t>Parameter</a:t>
                          </a:r>
                          <a:endParaRPr 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indent="0" algn="ctr" rtl="0" eaLnBrk="0" fontAlgn="base" hangingPunct="0">
                            <a:spcBef>
                              <a:spcPct val="0"/>
                            </a:spcBef>
                            <a:spcAft>
                              <a:spcPct val="0"/>
                            </a:spcAft>
                            <a:buFont typeface="Arial" panose="020B0604020202020204" pitchFamily="34" charset="0"/>
                            <a:buNone/>
                          </a:pPr>
                          <a:r>
                            <a:rPr lang="en-US" sz="1600" b="1" kern="1200" dirty="0">
                              <a:latin typeface="Times New Roman" panose="02020603050405020304" pitchFamily="18" charset="0"/>
                              <a:cs typeface="Times New Roman" panose="02020603050405020304" pitchFamily="18" charset="0"/>
                            </a:rPr>
                            <a:t>NMC: C</a:t>
                          </a:r>
                          <a:endParaRPr 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indent="0" algn="ctr" rtl="0" eaLnBrk="0" fontAlgn="base" hangingPunct="0">
                            <a:spcBef>
                              <a:spcPct val="0"/>
                            </a:spcBef>
                            <a:spcAft>
                              <a:spcPct val="0"/>
                            </a:spcAft>
                            <a:buFont typeface="Arial" panose="020B0604020202020204" pitchFamily="34" charset="0"/>
                            <a:buNone/>
                          </a:pPr>
                          <a:r>
                            <a:rPr lang="en-US" sz="1600" b="1" kern="1200" dirty="0">
                              <a:solidFill>
                                <a:schemeClr val="tx1"/>
                              </a:solidFill>
                              <a:latin typeface="Times New Roman" panose="02020603050405020304" pitchFamily="18" charset="0"/>
                              <a:ea typeface="+mn-ea"/>
                              <a:cs typeface="Times New Roman" panose="02020603050405020304" pitchFamily="18" charset="0"/>
                            </a:rPr>
                            <a:t>NCA:C</a:t>
                          </a:r>
                        </a:p>
                      </a:txBody>
                      <a:tcPr/>
                    </a:tc>
                    <a:tc>
                      <a:txBody>
                        <a:bodyPr/>
                        <a:lstStyle/>
                        <a:p>
                          <a:pPr marL="0" indent="0" algn="ctr" rtl="0" eaLnBrk="0" fontAlgn="base" hangingPunct="0">
                            <a:spcBef>
                              <a:spcPct val="0"/>
                            </a:spcBef>
                            <a:spcAft>
                              <a:spcPct val="0"/>
                            </a:spcAft>
                            <a:buFont typeface="Arial" panose="020B0604020202020204" pitchFamily="34" charset="0"/>
                            <a:buNone/>
                          </a:pPr>
                          <a:r>
                            <a:rPr lang="en-US" sz="1600" b="1" kern="1200" dirty="0">
                              <a:solidFill>
                                <a:schemeClr val="tx1"/>
                              </a:solidFill>
                              <a:latin typeface="Times New Roman" panose="02020603050405020304" pitchFamily="18" charset="0"/>
                              <a:ea typeface="+mn-ea"/>
                              <a:cs typeface="Times New Roman" panose="02020603050405020304" pitchFamily="18" charset="0"/>
                            </a:rPr>
                            <a:t>LFP:C</a:t>
                          </a:r>
                        </a:p>
                      </a:txBody>
                      <a:tcPr/>
                    </a:tc>
                    <a:tc>
                      <a:txBody>
                        <a:bodyPr/>
                        <a:lstStyle/>
                        <a:p>
                          <a:pPr marL="0" indent="0" algn="ctr" rtl="0" eaLnBrk="0" fontAlgn="base" hangingPunct="0">
                            <a:spcBef>
                              <a:spcPct val="0"/>
                            </a:spcBef>
                            <a:spcAft>
                              <a:spcPct val="0"/>
                            </a:spcAft>
                            <a:buFont typeface="Arial" panose="020B0604020202020204" pitchFamily="34" charset="0"/>
                            <a:buNone/>
                          </a:pPr>
                          <a:r>
                            <a:rPr lang="en-US" sz="1600" b="1" kern="1200" dirty="0">
                              <a:solidFill>
                                <a:schemeClr val="tx1"/>
                              </a:solidFill>
                              <a:latin typeface="Times New Roman" panose="02020603050405020304" pitchFamily="18" charset="0"/>
                              <a:ea typeface="+mn-ea"/>
                              <a:cs typeface="Times New Roman" panose="02020603050405020304" pitchFamily="18" charset="0"/>
                            </a:rPr>
                            <a:t>LFP:LTO</a:t>
                          </a:r>
                        </a:p>
                      </a:txBody>
                      <a:tcPr/>
                    </a:tc>
                    <a:extLst>
                      <a:ext uri="{0D108BD9-81ED-4DB2-BD59-A6C34878D82A}">
                        <a16:rowId xmlns:a16="http://schemas.microsoft.com/office/drawing/2014/main" val="3509739324"/>
                      </a:ext>
                    </a:extLst>
                  </a:tr>
                  <a:tr h="354920">
                    <a:tc>
                      <a:txBody>
                        <a:bodyPr/>
                        <a:lstStyle/>
                        <a:p>
                          <a:pPr marL="0" indent="0" algn="ctr" rtl="0" eaLnBrk="0" fontAlgn="base" hangingPunct="0">
                            <a:spcBef>
                              <a:spcPct val="0"/>
                            </a:spcBef>
                            <a:spcAft>
                              <a:spcPct val="0"/>
                            </a:spcAft>
                            <a:buFont typeface="Arial" panose="020B0604020202020204" pitchFamily="34" charset="0"/>
                            <a:buNone/>
                          </a:pPr>
                          <a:r>
                            <a:rPr lang="en-US" sz="1600" b="0" kern="1200" dirty="0">
                              <a:solidFill>
                                <a:schemeClr val="tx1"/>
                              </a:solidFill>
                              <a:latin typeface="Times New Roman" panose="02020603050405020304" pitchFamily="18" charset="0"/>
                              <a:ea typeface="+mn-ea"/>
                              <a:cs typeface="Times New Roman" panose="02020603050405020304" pitchFamily="18" charset="0"/>
                            </a:rPr>
                            <a:t>Cost per kWh</a:t>
                          </a:r>
                        </a:p>
                      </a:txBody>
                      <a:tcPr anchor="ctr"/>
                    </a:tc>
                    <a:tc>
                      <a:txBody>
                        <a:bodyPr/>
                        <a:lstStyle/>
                        <a:p>
                          <a:pPr marL="0" indent="0" algn="ctr" rtl="0" eaLnBrk="0" fontAlgn="base" hangingPunct="0">
                            <a:spcBef>
                              <a:spcPct val="0"/>
                            </a:spcBef>
                            <a:spcAft>
                              <a:spcPct val="0"/>
                            </a:spcAft>
                            <a:buFont typeface="Arial" panose="020B0604020202020204" pitchFamily="34" charset="0"/>
                            <a:buNone/>
                          </a:pPr>
                          <a:r>
                            <a:rPr lang="en-US" sz="1600" b="0" kern="1200" dirty="0">
                              <a:solidFill>
                                <a:schemeClr val="tx1"/>
                              </a:solidFill>
                              <a:latin typeface="Times New Roman" panose="02020603050405020304" pitchFamily="18" charset="0"/>
                              <a:ea typeface="+mn-ea"/>
                              <a:cs typeface="Times New Roman" panose="02020603050405020304" pitchFamily="18" charset="0"/>
                            </a:rPr>
                            <a:t>++</a:t>
                          </a:r>
                        </a:p>
                      </a:txBody>
                      <a:tcPr/>
                    </a:tc>
                    <a:tc>
                      <a:txBody>
                        <a:bodyPr/>
                        <a:lstStyle/>
                        <a:p>
                          <a:pPr marL="0" indent="0" algn="ctr" rtl="0" eaLnBrk="0" fontAlgn="base" hangingPunct="0">
                            <a:spcBef>
                              <a:spcPct val="0"/>
                            </a:spcBef>
                            <a:spcAft>
                              <a:spcPct val="0"/>
                            </a:spcAft>
                            <a:buFont typeface="Arial" panose="020B0604020202020204" pitchFamily="34" charset="0"/>
                            <a:buNone/>
                          </a:pPr>
                          <a:r>
                            <a:rPr lang="en-US" sz="1600" b="0" kern="1200" dirty="0">
                              <a:solidFill>
                                <a:schemeClr val="tx1"/>
                              </a:solidFill>
                              <a:latin typeface="Times New Roman" panose="02020603050405020304" pitchFamily="18" charset="0"/>
                              <a:ea typeface="+mn-ea"/>
                              <a:cs typeface="Times New Roman" panose="02020603050405020304" pitchFamily="18" charset="0"/>
                            </a:rPr>
                            <a:t>+</a:t>
                          </a:r>
                        </a:p>
                      </a:txBody>
                      <a:tcPr/>
                    </a:tc>
                    <a:tc>
                      <a:txBody>
                        <a:bodyPr/>
                        <a:lstStyle/>
                        <a:p>
                          <a:endParaRPr lang="en-US"/>
                        </a:p>
                      </a:txBody>
                      <a:tcPr>
                        <a:blipFill>
                          <a:blip r:embed="rId3"/>
                          <a:stretch>
                            <a:fillRect l="-300400" t="-103390" r="-100400" b="-208475"/>
                          </a:stretch>
                        </a:blipFill>
                      </a:tcPr>
                    </a:tc>
                    <a:tc>
                      <a:txBody>
                        <a:bodyPr/>
                        <a:lstStyle/>
                        <a:p>
                          <a:endParaRPr lang="en-US"/>
                        </a:p>
                      </a:txBody>
                      <a:tcPr>
                        <a:blipFill>
                          <a:blip r:embed="rId3"/>
                          <a:stretch>
                            <a:fillRect l="-400400" t="-103390" r="-400" b="-208475"/>
                          </a:stretch>
                        </a:blipFill>
                      </a:tcPr>
                    </a:tc>
                    <a:extLst>
                      <a:ext uri="{0D108BD9-81ED-4DB2-BD59-A6C34878D82A}">
                        <a16:rowId xmlns:a16="http://schemas.microsoft.com/office/drawing/2014/main" val="3572445639"/>
                      </a:ext>
                    </a:extLst>
                  </a:tr>
                  <a:tr h="335280">
                    <a:tc>
                      <a:txBody>
                        <a:bodyPr/>
                        <a:lstStyle/>
                        <a:p>
                          <a:pPr marL="0" indent="0" algn="ctr" rtl="0" eaLnBrk="0" fontAlgn="base" hangingPunct="0">
                            <a:spcBef>
                              <a:spcPct val="0"/>
                            </a:spcBef>
                            <a:spcAft>
                              <a:spcPct val="0"/>
                            </a:spcAft>
                            <a:buFont typeface="Arial" panose="020B0604020202020204" pitchFamily="34" charset="0"/>
                            <a:buNone/>
                          </a:pPr>
                          <a:r>
                            <a:rPr lang="en-US" sz="1600" b="0" kern="1200" dirty="0">
                              <a:solidFill>
                                <a:schemeClr val="tx1"/>
                              </a:solidFill>
                              <a:latin typeface="Times New Roman" panose="02020603050405020304" pitchFamily="18" charset="0"/>
                              <a:ea typeface="+mn-ea"/>
                              <a:cs typeface="Times New Roman" panose="02020603050405020304" pitchFamily="18" charset="0"/>
                            </a:rPr>
                            <a:t>Cycle life</a:t>
                          </a:r>
                        </a:p>
                      </a:txBody>
                      <a:tcPr anchor="ctr"/>
                    </a:tc>
                    <a:tc>
                      <a:txBody>
                        <a:bodyPr/>
                        <a:lstStyle/>
                        <a:p>
                          <a:endParaRPr lang="en-US"/>
                        </a:p>
                      </a:txBody>
                      <a:tcPr>
                        <a:blipFill>
                          <a:blip r:embed="rId3"/>
                          <a:stretch>
                            <a:fillRect l="-100000" t="-218182" r="-300800" b="-123636"/>
                          </a:stretch>
                        </a:blipFill>
                      </a:tcPr>
                    </a:tc>
                    <a:tc>
                      <a:txBody>
                        <a:bodyPr/>
                        <a:lstStyle/>
                        <a:p>
                          <a:endParaRPr lang="en-US"/>
                        </a:p>
                      </a:txBody>
                      <a:tcPr>
                        <a:blipFill>
                          <a:blip r:embed="rId3"/>
                          <a:stretch>
                            <a:fillRect l="-199203" t="-218182" r="-199602" b="-123636"/>
                          </a:stretch>
                        </a:blipFill>
                      </a:tcPr>
                    </a:tc>
                    <a:tc>
                      <a:txBody>
                        <a:bodyPr/>
                        <a:lstStyle/>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lang="en-US" sz="1600" b="0" kern="1200" dirty="0">
                              <a:solidFill>
                                <a:schemeClr val="tx1"/>
                              </a:solidFill>
                              <a:latin typeface="Times New Roman" panose="02020603050405020304" pitchFamily="18" charset="0"/>
                              <a:ea typeface="+mn-ea"/>
                              <a:cs typeface="Times New Roman" panose="02020603050405020304" pitchFamily="18" charset="0"/>
                            </a:rPr>
                            <a:t>+</a:t>
                          </a:r>
                        </a:p>
                      </a:txBody>
                      <a:tcPr/>
                    </a:tc>
                    <a:tc>
                      <a:txBody>
                        <a:bodyPr/>
                        <a:lstStyle/>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lang="en-US" sz="1600" b="0" kern="1200" dirty="0">
                              <a:solidFill>
                                <a:schemeClr val="tx1"/>
                              </a:solidFill>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val="3473985029"/>
                      </a:ext>
                    </a:extLst>
                  </a:tr>
                  <a:tr h="335280">
                    <a:tc>
                      <a:txBody>
                        <a:bodyPr/>
                        <a:lstStyle/>
                        <a:p>
                          <a:pPr marL="0" indent="0" algn="ctr" rtl="0" eaLnBrk="0" fontAlgn="base" hangingPunct="0">
                            <a:spcBef>
                              <a:spcPct val="0"/>
                            </a:spcBef>
                            <a:spcAft>
                              <a:spcPct val="0"/>
                            </a:spcAft>
                            <a:buFont typeface="Arial" panose="020B0604020202020204" pitchFamily="34" charset="0"/>
                            <a:buNone/>
                          </a:pPr>
                          <a:r>
                            <a:rPr lang="en-US" sz="1600" b="0" kern="1200" dirty="0">
                              <a:solidFill>
                                <a:schemeClr val="tx1"/>
                              </a:solidFill>
                              <a:latin typeface="Times New Roman" panose="02020603050405020304" pitchFamily="18" charset="0"/>
                              <a:ea typeface="+mn-ea"/>
                              <a:cs typeface="Times New Roman" panose="02020603050405020304" pitchFamily="18" charset="0"/>
                            </a:rPr>
                            <a:t>Status</a:t>
                          </a:r>
                        </a:p>
                      </a:txBody>
                      <a:tcPr anchor="ctr"/>
                    </a:tc>
                    <a:tc>
                      <a:txBody>
                        <a:bodyPr/>
                        <a:lstStyle/>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lang="en-US" sz="1600" b="0" kern="1200" dirty="0">
                              <a:solidFill>
                                <a:schemeClr val="tx1"/>
                              </a:solidFill>
                              <a:latin typeface="Times New Roman" panose="02020603050405020304" pitchFamily="18" charset="0"/>
                              <a:ea typeface="+mn-ea"/>
                              <a:cs typeface="Times New Roman" panose="02020603050405020304" pitchFamily="18" charset="0"/>
                            </a:rPr>
                            <a:t>Market</a:t>
                          </a:r>
                        </a:p>
                      </a:txBody>
                      <a:tcPr/>
                    </a:tc>
                    <a:tc>
                      <a:txBody>
                        <a:bodyPr/>
                        <a:lstStyle/>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lang="en-US" sz="1600" b="0" kern="1200" dirty="0">
                              <a:solidFill>
                                <a:schemeClr val="tx1"/>
                              </a:solidFill>
                              <a:latin typeface="Times New Roman" panose="02020603050405020304" pitchFamily="18" charset="0"/>
                              <a:ea typeface="+mn-ea"/>
                              <a:cs typeface="Times New Roman" panose="02020603050405020304" pitchFamily="18" charset="0"/>
                            </a:rPr>
                            <a:t>Market</a:t>
                          </a:r>
                        </a:p>
                      </a:txBody>
                      <a:tcPr/>
                    </a:tc>
                    <a:tc>
                      <a:txBody>
                        <a:bodyPr/>
                        <a:lstStyle/>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lang="en-US" sz="1600" b="0" kern="1200" dirty="0">
                              <a:solidFill>
                                <a:schemeClr val="tx1"/>
                              </a:solidFill>
                              <a:latin typeface="Times New Roman" panose="02020603050405020304" pitchFamily="18" charset="0"/>
                              <a:ea typeface="+mn-ea"/>
                              <a:cs typeface="Times New Roman" panose="02020603050405020304" pitchFamily="18" charset="0"/>
                            </a:rPr>
                            <a:t>Market</a:t>
                          </a:r>
                        </a:p>
                      </a:txBody>
                      <a:tcPr/>
                    </a:tc>
                    <a:tc>
                      <a:txBody>
                        <a:bodyPr/>
                        <a:lstStyle/>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lang="en-US" sz="1600" b="0" kern="1200" dirty="0">
                              <a:solidFill>
                                <a:schemeClr val="tx1"/>
                              </a:solidFill>
                              <a:latin typeface="Times New Roman" panose="02020603050405020304" pitchFamily="18" charset="0"/>
                              <a:ea typeface="+mn-ea"/>
                              <a:cs typeface="Times New Roman" panose="02020603050405020304" pitchFamily="18" charset="0"/>
                            </a:rPr>
                            <a:t>Research</a:t>
                          </a:r>
                        </a:p>
                      </a:txBody>
                      <a:tcPr/>
                    </a:tc>
                    <a:extLst>
                      <a:ext uri="{0D108BD9-81ED-4DB2-BD59-A6C34878D82A}">
                        <a16:rowId xmlns:a16="http://schemas.microsoft.com/office/drawing/2014/main" val="3228534218"/>
                      </a:ext>
                    </a:extLst>
                  </a:tr>
                </a:tbl>
              </a:graphicData>
            </a:graphic>
          </p:graphicFrame>
        </mc:Fallback>
      </mc:AlternateContent>
      <p:sp>
        <p:nvSpPr>
          <p:cNvPr id="2" name="Title 1"/>
          <p:cNvSpPr>
            <a:spLocks noGrp="1"/>
          </p:cNvSpPr>
          <p:nvPr>
            <p:ph type="title"/>
          </p:nvPr>
        </p:nvSpPr>
        <p:spPr>
          <a:xfrm>
            <a:off x="0" y="76200"/>
            <a:ext cx="9144000" cy="704478"/>
          </a:xfrm>
        </p:spPr>
        <p:txBody>
          <a:bodyPr/>
          <a:lstStyle/>
          <a:p>
            <a:pPr algn="ctr"/>
            <a:r>
              <a:rPr lang="en-US" dirty="0"/>
              <a:t>Lithium-ion Battery ESS</a:t>
            </a: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1" name="TextBox 30">
            <a:extLst>
              <a:ext uri="{FF2B5EF4-FFF2-40B4-BE49-F238E27FC236}">
                <a16:creationId xmlns:a16="http://schemas.microsoft.com/office/drawing/2014/main" id="{EB724D53-CB9D-4116-AF40-1E033A9D6DD1}"/>
              </a:ext>
            </a:extLst>
          </p:cNvPr>
          <p:cNvSpPr txBox="1"/>
          <p:nvPr/>
        </p:nvSpPr>
        <p:spPr>
          <a:xfrm>
            <a:off x="609599" y="805192"/>
            <a:ext cx="8005282" cy="1200329"/>
          </a:xfrm>
          <a:prstGeom prst="rect">
            <a:avLst/>
          </a:prstGeom>
          <a:noFill/>
        </p:spPr>
        <p:txBody>
          <a:bodyPr wrap="square" rtlCol="0">
            <a:spAutoFit/>
          </a:bodyPr>
          <a:lstStyle/>
          <a:p>
            <a:pPr marL="342900" indent="-342900" algn="just">
              <a:buFont typeface="Arial" panose="020B0604020202020204" pitchFamily="34" charset="0"/>
              <a:buChar char="•"/>
            </a:pPr>
            <a:r>
              <a:rPr lang="en-US" dirty="0">
                <a:latin typeface="Calibri" panose="020F0502020204030204" pitchFamily="34" charset="0"/>
                <a:cs typeface="Calibri" panose="020F0502020204030204" pitchFamily="34" charset="0"/>
                <a:sym typeface="Wingdings" panose="05000000000000000000" pitchFamily="2" charset="2"/>
              </a:rPr>
              <a:t>Li-ions travel from the cathode to anode through an electrolyte solution while the current ﬂows from the anode to cathode in an external circuit</a:t>
            </a:r>
            <a:endParaRPr lang="en-US" dirty="0">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4" name="Picture 3">
            <a:extLst>
              <a:ext uri="{FF2B5EF4-FFF2-40B4-BE49-F238E27FC236}">
                <a16:creationId xmlns:a16="http://schemas.microsoft.com/office/drawing/2014/main" id="{70C3F411-9F9E-4712-B7F8-355034A11E3C}"/>
              </a:ext>
            </a:extLst>
          </p:cNvPr>
          <p:cNvPicPr>
            <a:picLocks noChangeAspect="1"/>
          </p:cNvPicPr>
          <p:nvPr/>
        </p:nvPicPr>
        <p:blipFill>
          <a:blip r:embed="rId4"/>
          <a:stretch>
            <a:fillRect/>
          </a:stretch>
        </p:blipFill>
        <p:spPr>
          <a:xfrm>
            <a:off x="1976501" y="2022179"/>
            <a:ext cx="5190997" cy="2319382"/>
          </a:xfrm>
          <a:prstGeom prst="rect">
            <a:avLst/>
          </a:prstGeom>
        </p:spPr>
      </p:pic>
      <p:sp>
        <p:nvSpPr>
          <p:cNvPr id="8" name="Rectangle 7">
            <a:extLst>
              <a:ext uri="{FF2B5EF4-FFF2-40B4-BE49-F238E27FC236}">
                <a16:creationId xmlns:a16="http://schemas.microsoft.com/office/drawing/2014/main" id="{888BE811-6789-4448-961F-013BABC1D646}"/>
              </a:ext>
            </a:extLst>
          </p:cNvPr>
          <p:cNvSpPr/>
          <p:nvPr/>
        </p:nvSpPr>
        <p:spPr>
          <a:xfrm>
            <a:off x="401120" y="5871065"/>
            <a:ext cx="8422241" cy="215444"/>
          </a:xfrm>
          <a:prstGeom prst="rect">
            <a:avLst/>
          </a:prstGeom>
        </p:spPr>
        <p:txBody>
          <a:bodyPr wrap="square">
            <a:spAutoFit/>
          </a:bodyPr>
          <a:lstStyle/>
          <a:p>
            <a:r>
              <a:rPr lang="en-US" sz="800" dirty="0">
                <a:solidFill>
                  <a:srgbClr val="222222"/>
                </a:solidFill>
                <a:latin typeface="Times New Roman" panose="02020603050405020304" pitchFamily="18" charset="0"/>
                <a:cs typeface="Times New Roman" panose="02020603050405020304" pitchFamily="18" charset="0"/>
              </a:rPr>
              <a:t>Hesse, Holger C., et al. "Lithium-ion battery storage for the grid—a review of stationary battery storage system design tailored for applications in modern power grids." </a:t>
            </a:r>
            <a:r>
              <a:rPr lang="en-US" sz="800" i="1" dirty="0">
                <a:solidFill>
                  <a:srgbClr val="222222"/>
                </a:solidFill>
                <a:latin typeface="Times New Roman" panose="02020603050405020304" pitchFamily="18" charset="0"/>
                <a:cs typeface="Times New Roman" panose="02020603050405020304" pitchFamily="18" charset="0"/>
              </a:rPr>
              <a:t>Energies</a:t>
            </a:r>
            <a:r>
              <a:rPr lang="en-US" sz="800" dirty="0">
                <a:solidFill>
                  <a:srgbClr val="222222"/>
                </a:solidFill>
                <a:latin typeface="Times New Roman" panose="02020603050405020304" pitchFamily="18" charset="0"/>
                <a:cs typeface="Times New Roman" panose="02020603050405020304" pitchFamily="18" charset="0"/>
              </a:rPr>
              <a:t> 10.12 (2017): 2107.</a:t>
            </a:r>
            <a:endParaRPr lang="en-US"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2365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1" name="TextBox 30">
            <a:extLst>
              <a:ext uri="{FF2B5EF4-FFF2-40B4-BE49-F238E27FC236}">
                <a16:creationId xmlns:a16="http://schemas.microsoft.com/office/drawing/2014/main" id="{EB724D53-CB9D-4116-AF40-1E033A9D6DD1}"/>
              </a:ext>
            </a:extLst>
          </p:cNvPr>
          <p:cNvSpPr txBox="1"/>
          <p:nvPr/>
        </p:nvSpPr>
        <p:spPr>
          <a:xfrm>
            <a:off x="590377" y="762000"/>
            <a:ext cx="8005282" cy="830997"/>
          </a:xfrm>
          <a:prstGeom prst="rect">
            <a:avLst/>
          </a:prstGeom>
          <a:noFill/>
        </p:spPr>
        <p:txBody>
          <a:bodyPr wrap="square" rtlCol="0">
            <a:spAutoFit/>
          </a:bodyPr>
          <a:lstStyle/>
          <a:p>
            <a:pPr marL="342900" indent="-342900" algn="just">
              <a:buFont typeface="Arial" panose="020B0604020202020204" pitchFamily="34" charset="0"/>
              <a:buChar char="•"/>
            </a:pPr>
            <a:r>
              <a:rPr lang="en-US" dirty="0">
                <a:latin typeface="Calibri" panose="020F0502020204030204" pitchFamily="34" charset="0"/>
                <a:cs typeface="Calibri" panose="020F0502020204030204" pitchFamily="34" charset="0"/>
                <a:sym typeface="Wingdings" panose="05000000000000000000" pitchFamily="2" charset="2"/>
              </a:rPr>
              <a:t>Li-ions batteries ESS are increasingly deployed in electric grids</a:t>
            </a:r>
            <a:endParaRPr lang="en-US" dirty="0">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3" name="Picture 2">
            <a:extLst>
              <a:ext uri="{FF2B5EF4-FFF2-40B4-BE49-F238E27FC236}">
                <a16:creationId xmlns:a16="http://schemas.microsoft.com/office/drawing/2014/main" id="{B617600F-BEF8-4364-9F3B-90625A85C75D}"/>
              </a:ext>
            </a:extLst>
          </p:cNvPr>
          <p:cNvPicPr>
            <a:picLocks noChangeAspect="1"/>
          </p:cNvPicPr>
          <p:nvPr/>
        </p:nvPicPr>
        <p:blipFill>
          <a:blip r:embed="rId3"/>
          <a:stretch>
            <a:fillRect/>
          </a:stretch>
        </p:blipFill>
        <p:spPr>
          <a:xfrm>
            <a:off x="1580464" y="1544169"/>
            <a:ext cx="6025108" cy="2393071"/>
          </a:xfrm>
          <a:prstGeom prst="rect">
            <a:avLst/>
          </a:prstGeom>
        </p:spPr>
      </p:pic>
      <p:pic>
        <p:nvPicPr>
          <p:cNvPr id="13" name="Picture 12" descr="A picture containing building, sitting, white, front&#10;&#10;Description automatically generated">
            <a:extLst>
              <a:ext uri="{FF2B5EF4-FFF2-40B4-BE49-F238E27FC236}">
                <a16:creationId xmlns:a16="http://schemas.microsoft.com/office/drawing/2014/main" id="{342EBC1E-2539-4F8C-BD5C-8BA71D679964}"/>
              </a:ext>
            </a:extLst>
          </p:cNvPr>
          <p:cNvPicPr>
            <a:picLocks noChangeAspect="1"/>
          </p:cNvPicPr>
          <p:nvPr/>
        </p:nvPicPr>
        <p:blipFill>
          <a:blip r:embed="rId4"/>
          <a:stretch>
            <a:fillRect/>
          </a:stretch>
        </p:blipFill>
        <p:spPr>
          <a:xfrm>
            <a:off x="488092" y="4117536"/>
            <a:ext cx="2457025" cy="1828800"/>
          </a:xfrm>
          <a:prstGeom prst="rect">
            <a:avLst/>
          </a:prstGeom>
          <a:effectLst>
            <a:softEdge rad="31750"/>
          </a:effectLst>
        </p:spPr>
      </p:pic>
      <p:pic>
        <p:nvPicPr>
          <p:cNvPr id="19" name="Picture 18">
            <a:extLst>
              <a:ext uri="{FF2B5EF4-FFF2-40B4-BE49-F238E27FC236}">
                <a16:creationId xmlns:a16="http://schemas.microsoft.com/office/drawing/2014/main" id="{F8C26D1E-F158-4774-B991-C1ED222004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3718" y="4114800"/>
            <a:ext cx="2927253" cy="1828800"/>
          </a:xfrm>
          <a:prstGeom prst="rect">
            <a:avLst/>
          </a:prstGeom>
          <a:effectLst>
            <a:softEdge rad="31750"/>
          </a:effectLst>
        </p:spPr>
      </p:pic>
      <p:sp>
        <p:nvSpPr>
          <p:cNvPr id="23" name="TextBox 22">
            <a:extLst>
              <a:ext uri="{FF2B5EF4-FFF2-40B4-BE49-F238E27FC236}">
                <a16:creationId xmlns:a16="http://schemas.microsoft.com/office/drawing/2014/main" id="{145FCD28-71F1-406D-A000-2AFD79F849CD}"/>
              </a:ext>
            </a:extLst>
          </p:cNvPr>
          <p:cNvSpPr txBox="1"/>
          <p:nvPr/>
        </p:nvSpPr>
        <p:spPr>
          <a:xfrm>
            <a:off x="4550001" y="4114800"/>
            <a:ext cx="1422184" cy="307777"/>
          </a:xfrm>
          <a:prstGeom prst="rect">
            <a:avLst/>
          </a:prstGeom>
          <a:noFill/>
        </p:spPr>
        <p:txBody>
          <a:bodyPr wrap="none" rtlCol="0">
            <a:spAutoFit/>
          </a:bodyPr>
          <a:lstStyle/>
          <a:p>
            <a:r>
              <a:rPr lang="en-US" sz="1400" dirty="0">
                <a:solidFill>
                  <a:schemeClr val="bg1">
                    <a:lumMod val="85000"/>
                  </a:schemeClr>
                </a:solidFill>
                <a:latin typeface="+mj-lt"/>
                <a:cs typeface="Calibri" panose="020F0502020204030204" pitchFamily="34" charset="0"/>
              </a:rPr>
              <a:t>20 MW/10 MWh</a:t>
            </a:r>
          </a:p>
        </p:txBody>
      </p:sp>
      <p:sp>
        <p:nvSpPr>
          <p:cNvPr id="29" name="Rectangle 28">
            <a:extLst>
              <a:ext uri="{FF2B5EF4-FFF2-40B4-BE49-F238E27FC236}">
                <a16:creationId xmlns:a16="http://schemas.microsoft.com/office/drawing/2014/main" id="{9DA26EAE-C751-4246-91AB-D697786B5FDB}"/>
              </a:ext>
            </a:extLst>
          </p:cNvPr>
          <p:cNvSpPr/>
          <p:nvPr/>
        </p:nvSpPr>
        <p:spPr>
          <a:xfrm>
            <a:off x="6929175" y="15604432"/>
            <a:ext cx="3020313" cy="400110"/>
          </a:xfrm>
          <a:prstGeom prst="rect">
            <a:avLst/>
          </a:prstGeom>
        </p:spPr>
        <p:txBody>
          <a:bodyPr wrap="none">
            <a:spAutoFit/>
          </a:bodyPr>
          <a:lstStyle/>
          <a:p>
            <a:r>
              <a:rPr lang="sv-SE" sz="2000" dirty="0">
                <a:solidFill>
                  <a:schemeClr val="bg1">
                    <a:lumMod val="95000"/>
                  </a:schemeClr>
                </a:solidFill>
                <a:latin typeface="+mj-lt"/>
                <a:cs typeface="Calibri" panose="020F0502020204030204" pitchFamily="34" charset="0"/>
              </a:rPr>
              <a:t>Meyersdale Energy Storage</a:t>
            </a:r>
            <a:endParaRPr lang="en-US" sz="2000" dirty="0">
              <a:solidFill>
                <a:schemeClr val="bg1">
                  <a:lumMod val="95000"/>
                </a:schemeClr>
              </a:solidFill>
              <a:latin typeface="+mj-lt"/>
              <a:cs typeface="Calibri" panose="020F0502020204030204" pitchFamily="34" charset="0"/>
            </a:endParaRPr>
          </a:p>
        </p:txBody>
      </p:sp>
      <p:sp>
        <p:nvSpPr>
          <p:cNvPr id="33" name="Rectangle 32">
            <a:extLst>
              <a:ext uri="{FF2B5EF4-FFF2-40B4-BE49-F238E27FC236}">
                <a16:creationId xmlns:a16="http://schemas.microsoft.com/office/drawing/2014/main" id="{8982A628-5E75-4A2D-9F2B-BC059FBC2BE7}"/>
              </a:ext>
            </a:extLst>
          </p:cNvPr>
          <p:cNvSpPr/>
          <p:nvPr/>
        </p:nvSpPr>
        <p:spPr>
          <a:xfrm>
            <a:off x="7081575" y="15756832"/>
            <a:ext cx="3020313" cy="400110"/>
          </a:xfrm>
          <a:prstGeom prst="rect">
            <a:avLst/>
          </a:prstGeom>
        </p:spPr>
        <p:txBody>
          <a:bodyPr wrap="none">
            <a:spAutoFit/>
          </a:bodyPr>
          <a:lstStyle/>
          <a:p>
            <a:r>
              <a:rPr lang="sv-SE" sz="2000" dirty="0">
                <a:solidFill>
                  <a:schemeClr val="bg1">
                    <a:lumMod val="95000"/>
                  </a:schemeClr>
                </a:solidFill>
                <a:latin typeface="+mj-lt"/>
                <a:cs typeface="Calibri" panose="020F0502020204030204" pitchFamily="34" charset="0"/>
              </a:rPr>
              <a:t>Meyersdale Energy Storage</a:t>
            </a:r>
            <a:endParaRPr lang="en-US" sz="2000" dirty="0">
              <a:solidFill>
                <a:schemeClr val="bg1">
                  <a:lumMod val="95000"/>
                </a:schemeClr>
              </a:solidFill>
              <a:latin typeface="+mj-lt"/>
              <a:cs typeface="Calibri" panose="020F0502020204030204" pitchFamily="34" charset="0"/>
            </a:endParaRPr>
          </a:p>
        </p:txBody>
      </p:sp>
      <p:pic>
        <p:nvPicPr>
          <p:cNvPr id="37" name="Picture 36">
            <a:extLst>
              <a:ext uri="{FF2B5EF4-FFF2-40B4-BE49-F238E27FC236}">
                <a16:creationId xmlns:a16="http://schemas.microsoft.com/office/drawing/2014/main" id="{4901B459-C58D-492D-96CF-1A86295955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9572" y="4114800"/>
            <a:ext cx="2740426" cy="1828800"/>
          </a:xfrm>
          <a:prstGeom prst="rect">
            <a:avLst/>
          </a:prstGeom>
          <a:effectLst>
            <a:softEdge rad="31750"/>
          </a:effectLst>
        </p:spPr>
      </p:pic>
      <p:sp>
        <p:nvSpPr>
          <p:cNvPr id="38" name="TextBox 37">
            <a:extLst>
              <a:ext uri="{FF2B5EF4-FFF2-40B4-BE49-F238E27FC236}">
                <a16:creationId xmlns:a16="http://schemas.microsoft.com/office/drawing/2014/main" id="{ACCCBC5B-4B35-4520-A7DF-608E21E78AD7}"/>
              </a:ext>
            </a:extLst>
          </p:cNvPr>
          <p:cNvSpPr txBox="1"/>
          <p:nvPr/>
        </p:nvSpPr>
        <p:spPr>
          <a:xfrm>
            <a:off x="7362930" y="4114800"/>
            <a:ext cx="1467068" cy="307777"/>
          </a:xfrm>
          <a:prstGeom prst="rect">
            <a:avLst/>
          </a:prstGeom>
          <a:noFill/>
        </p:spPr>
        <p:txBody>
          <a:bodyPr wrap="none" rtlCol="0">
            <a:spAutoFit/>
          </a:bodyPr>
          <a:lstStyle/>
          <a:p>
            <a:r>
              <a:rPr lang="en-US" sz="1400" dirty="0">
                <a:solidFill>
                  <a:schemeClr val="bg1"/>
                </a:solidFill>
                <a:latin typeface="+mj-lt"/>
                <a:cs typeface="Calibri" panose="020F0502020204030204" pitchFamily="34" charset="0"/>
              </a:rPr>
              <a:t>10 MW/4.3 MWh</a:t>
            </a:r>
          </a:p>
        </p:txBody>
      </p:sp>
      <p:sp>
        <p:nvSpPr>
          <p:cNvPr id="40" name="TextBox 39">
            <a:extLst>
              <a:ext uri="{FF2B5EF4-FFF2-40B4-BE49-F238E27FC236}">
                <a16:creationId xmlns:a16="http://schemas.microsoft.com/office/drawing/2014/main" id="{2B526DE1-F02B-47E8-A007-CFE8D77AE4C1}"/>
              </a:ext>
            </a:extLst>
          </p:cNvPr>
          <p:cNvSpPr txBox="1"/>
          <p:nvPr/>
        </p:nvSpPr>
        <p:spPr>
          <a:xfrm>
            <a:off x="1606615" y="4114800"/>
            <a:ext cx="1380506" cy="307777"/>
          </a:xfrm>
          <a:prstGeom prst="rect">
            <a:avLst/>
          </a:prstGeom>
          <a:noFill/>
        </p:spPr>
        <p:txBody>
          <a:bodyPr wrap="none" rtlCol="0">
            <a:spAutoFit/>
          </a:bodyPr>
          <a:lstStyle/>
          <a:p>
            <a:r>
              <a:rPr lang="en-US" sz="1400" dirty="0">
                <a:solidFill>
                  <a:schemeClr val="accent2"/>
                </a:solidFill>
                <a:latin typeface="+mj-lt"/>
                <a:cs typeface="Calibri" panose="020F0502020204030204" pitchFamily="34" charset="0"/>
              </a:rPr>
              <a:t>212kW/424kWh</a:t>
            </a:r>
          </a:p>
        </p:txBody>
      </p:sp>
      <p:sp>
        <p:nvSpPr>
          <p:cNvPr id="17" name="Title 1">
            <a:extLst>
              <a:ext uri="{FF2B5EF4-FFF2-40B4-BE49-F238E27FC236}">
                <a16:creationId xmlns:a16="http://schemas.microsoft.com/office/drawing/2014/main" id="{CA03FC01-0EB6-48A1-A7D0-27093817E0F8}"/>
              </a:ext>
            </a:extLst>
          </p:cNvPr>
          <p:cNvSpPr>
            <a:spLocks noGrp="1"/>
          </p:cNvSpPr>
          <p:nvPr>
            <p:ph type="title"/>
          </p:nvPr>
        </p:nvSpPr>
        <p:spPr>
          <a:xfrm>
            <a:off x="0" y="76200"/>
            <a:ext cx="9144000" cy="704478"/>
          </a:xfrm>
        </p:spPr>
        <p:txBody>
          <a:bodyPr/>
          <a:lstStyle/>
          <a:p>
            <a:pPr algn="ctr"/>
            <a:r>
              <a:rPr lang="en-US" dirty="0"/>
              <a:t>Lithium-ion Battery ESS</a:t>
            </a:r>
          </a:p>
        </p:txBody>
      </p:sp>
    </p:spTree>
    <p:extLst>
      <p:ext uri="{BB962C8B-B14F-4D97-AF65-F5344CB8AC3E}">
        <p14:creationId xmlns:p14="http://schemas.microsoft.com/office/powerpoint/2010/main" val="3601091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51FE60A-554C-4C8F-9A61-5E410335D659}"/>
              </a:ext>
            </a:extLst>
          </p:cNvPr>
          <p:cNvGrpSpPr/>
          <p:nvPr/>
        </p:nvGrpSpPr>
        <p:grpSpPr>
          <a:xfrm>
            <a:off x="1983712" y="2327597"/>
            <a:ext cx="5328975" cy="3658669"/>
            <a:chOff x="1752600" y="2378841"/>
            <a:chExt cx="5328975" cy="3658669"/>
          </a:xfrm>
        </p:grpSpPr>
        <p:pic>
          <p:nvPicPr>
            <p:cNvPr id="1030" name="Picture 6">
              <a:extLst>
                <a:ext uri="{FF2B5EF4-FFF2-40B4-BE49-F238E27FC236}">
                  <a16:creationId xmlns:a16="http://schemas.microsoft.com/office/drawing/2014/main" id="{AFE9B55C-2138-4D27-ACE1-25A3D2C7E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520" y="2378841"/>
              <a:ext cx="5276398" cy="36586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D33BF31-96EB-443A-BFDD-06B64CB6974B}"/>
                </a:ext>
              </a:extLst>
            </p:cNvPr>
            <p:cNvSpPr/>
            <p:nvPr/>
          </p:nvSpPr>
          <p:spPr bwMode="auto">
            <a:xfrm>
              <a:off x="1752600" y="2386280"/>
              <a:ext cx="5328975" cy="5722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1" name="TextBox 30">
            <a:extLst>
              <a:ext uri="{FF2B5EF4-FFF2-40B4-BE49-F238E27FC236}">
                <a16:creationId xmlns:a16="http://schemas.microsoft.com/office/drawing/2014/main" id="{EB724D53-CB9D-4116-AF40-1E033A9D6DD1}"/>
              </a:ext>
            </a:extLst>
          </p:cNvPr>
          <p:cNvSpPr txBox="1"/>
          <p:nvPr/>
        </p:nvSpPr>
        <p:spPr>
          <a:xfrm>
            <a:off x="600251" y="814296"/>
            <a:ext cx="7934149" cy="2123658"/>
          </a:xfrm>
          <a:prstGeom prst="rect">
            <a:avLst/>
          </a:prstGeom>
          <a:noFill/>
        </p:spPr>
        <p:txBody>
          <a:bodyPr wrap="square" rtlCol="0">
            <a:spAutoFit/>
          </a:bodyPr>
          <a:lstStyle/>
          <a:p>
            <a:pPr marL="342900" indent="-342900" algn="just">
              <a:buFont typeface="Arial" panose="020B0604020202020204" pitchFamily="34" charset="0"/>
              <a:buChar char="•"/>
            </a:pPr>
            <a:r>
              <a:rPr lang="en-US" dirty="0">
                <a:latin typeface="Calibri" panose="020F0502020204030204" pitchFamily="34" charset="0"/>
                <a:cs typeface="Calibri" panose="020F0502020204030204" pitchFamily="34" charset="0"/>
                <a:sym typeface="Wingdings" panose="05000000000000000000" pitchFamily="2" charset="2"/>
              </a:rPr>
              <a:t>Li-ions batteries are an ideal choice for ESS</a:t>
            </a:r>
          </a:p>
          <a:p>
            <a:pPr marL="342900" indent="-342900" algn="just">
              <a:buFont typeface="Arial" panose="020B0604020202020204" pitchFamily="34" charset="0"/>
              <a:buChar char="•"/>
            </a:pPr>
            <a:endParaRPr lang="en-US" sz="2000" dirty="0">
              <a:latin typeface="Calibri" panose="020F0502020204030204" pitchFamily="34" charset="0"/>
              <a:cs typeface="Calibri" panose="020F0502020204030204" pitchFamily="34" charset="0"/>
              <a:sym typeface="Wingdings" panose="05000000000000000000" pitchFamily="2" charset="2"/>
            </a:endParaRPr>
          </a:p>
          <a:p>
            <a:pPr marL="342900" indent="-342900" algn="just">
              <a:buFont typeface="Arial" panose="020B0604020202020204" pitchFamily="34" charset="0"/>
              <a:buChar char="•"/>
            </a:pPr>
            <a:endParaRPr lang="en-US" sz="2000" dirty="0">
              <a:latin typeface="Calibri" panose="020F0502020204030204" pitchFamily="34" charset="0"/>
              <a:cs typeface="Calibri" panose="020F0502020204030204" pitchFamily="34" charset="0"/>
              <a:sym typeface="Wingdings" panose="05000000000000000000" pitchFamily="2" charset="2"/>
            </a:endParaRPr>
          </a:p>
          <a:p>
            <a:pPr algn="just"/>
            <a:endParaRPr lang="en-US" sz="2000" dirty="0">
              <a:latin typeface="Calibri" panose="020F0502020204030204" pitchFamily="34" charset="0"/>
              <a:cs typeface="Calibri" panose="020F0502020204030204" pitchFamily="34" charset="0"/>
              <a:sym typeface="Wingdings" panose="05000000000000000000" pitchFamily="2" charset="2"/>
            </a:endParaRPr>
          </a:p>
          <a:p>
            <a:pPr marL="342900" indent="-342900" algn="just">
              <a:buFont typeface="Arial" panose="020B0604020202020204" pitchFamily="34" charset="0"/>
              <a:buChar char="•"/>
            </a:pPr>
            <a:r>
              <a:rPr lang="en-US" dirty="0">
                <a:latin typeface="Calibri" panose="020F0502020204030204" pitchFamily="34" charset="0"/>
                <a:cs typeface="Calibri" panose="020F0502020204030204" pitchFamily="34" charset="0"/>
                <a:sym typeface="Wingdings" panose="05000000000000000000" pitchFamily="2" charset="2"/>
              </a:rPr>
              <a:t>The costs of Li-ion batteries are expected to continuously decrease</a:t>
            </a:r>
          </a:p>
        </p:txBody>
      </p:sp>
      <p:sp>
        <p:nvSpPr>
          <p:cNvPr id="29" name="Rectangle 28">
            <a:extLst>
              <a:ext uri="{FF2B5EF4-FFF2-40B4-BE49-F238E27FC236}">
                <a16:creationId xmlns:a16="http://schemas.microsoft.com/office/drawing/2014/main" id="{9DA26EAE-C751-4246-91AB-D697786B5FDB}"/>
              </a:ext>
            </a:extLst>
          </p:cNvPr>
          <p:cNvSpPr/>
          <p:nvPr/>
        </p:nvSpPr>
        <p:spPr>
          <a:xfrm>
            <a:off x="6929175" y="15604432"/>
            <a:ext cx="3020313" cy="400110"/>
          </a:xfrm>
          <a:prstGeom prst="rect">
            <a:avLst/>
          </a:prstGeom>
        </p:spPr>
        <p:txBody>
          <a:bodyPr wrap="none">
            <a:spAutoFit/>
          </a:bodyPr>
          <a:lstStyle/>
          <a:p>
            <a:r>
              <a:rPr lang="sv-SE" sz="2000" dirty="0">
                <a:solidFill>
                  <a:schemeClr val="bg1">
                    <a:lumMod val="95000"/>
                  </a:schemeClr>
                </a:solidFill>
                <a:latin typeface="+mj-lt"/>
                <a:cs typeface="Calibri" panose="020F0502020204030204" pitchFamily="34" charset="0"/>
              </a:rPr>
              <a:t>Meyersdale Energy Storage</a:t>
            </a:r>
            <a:endParaRPr lang="en-US" sz="2000" dirty="0">
              <a:solidFill>
                <a:schemeClr val="bg1">
                  <a:lumMod val="95000"/>
                </a:schemeClr>
              </a:solidFill>
              <a:latin typeface="+mj-lt"/>
              <a:cs typeface="Calibri" panose="020F0502020204030204" pitchFamily="34" charset="0"/>
            </a:endParaRPr>
          </a:p>
        </p:txBody>
      </p:sp>
      <p:sp>
        <p:nvSpPr>
          <p:cNvPr id="33" name="Rectangle 32">
            <a:extLst>
              <a:ext uri="{FF2B5EF4-FFF2-40B4-BE49-F238E27FC236}">
                <a16:creationId xmlns:a16="http://schemas.microsoft.com/office/drawing/2014/main" id="{8982A628-5E75-4A2D-9F2B-BC059FBC2BE7}"/>
              </a:ext>
            </a:extLst>
          </p:cNvPr>
          <p:cNvSpPr/>
          <p:nvPr/>
        </p:nvSpPr>
        <p:spPr>
          <a:xfrm>
            <a:off x="7081575" y="15756832"/>
            <a:ext cx="3020313" cy="400110"/>
          </a:xfrm>
          <a:prstGeom prst="rect">
            <a:avLst/>
          </a:prstGeom>
        </p:spPr>
        <p:txBody>
          <a:bodyPr wrap="none">
            <a:spAutoFit/>
          </a:bodyPr>
          <a:lstStyle/>
          <a:p>
            <a:r>
              <a:rPr lang="sv-SE" sz="2000" dirty="0">
                <a:solidFill>
                  <a:schemeClr val="bg1">
                    <a:lumMod val="95000"/>
                  </a:schemeClr>
                </a:solidFill>
                <a:latin typeface="+mj-lt"/>
                <a:cs typeface="Calibri" panose="020F0502020204030204" pitchFamily="34" charset="0"/>
              </a:rPr>
              <a:t>Meyersdale Energy Storage</a:t>
            </a:r>
            <a:endParaRPr lang="en-US" sz="2000" dirty="0">
              <a:solidFill>
                <a:schemeClr val="bg1">
                  <a:lumMod val="95000"/>
                </a:schemeClr>
              </a:solidFill>
              <a:latin typeface="+mj-lt"/>
              <a:cs typeface="Calibri" panose="020F0502020204030204" pitchFamily="34" charset="0"/>
            </a:endParaRPr>
          </a:p>
        </p:txBody>
      </p:sp>
      <p:grpSp>
        <p:nvGrpSpPr>
          <p:cNvPr id="25" name="Group 24">
            <a:extLst>
              <a:ext uri="{FF2B5EF4-FFF2-40B4-BE49-F238E27FC236}">
                <a16:creationId xmlns:a16="http://schemas.microsoft.com/office/drawing/2014/main" id="{9B3B8254-6A7C-4A99-9ED8-DC1B6F0CC8CC}"/>
              </a:ext>
            </a:extLst>
          </p:cNvPr>
          <p:cNvGrpSpPr/>
          <p:nvPr/>
        </p:nvGrpSpPr>
        <p:grpSpPr>
          <a:xfrm>
            <a:off x="624840" y="1334300"/>
            <a:ext cx="824502" cy="699418"/>
            <a:chOff x="762000" y="2286000"/>
            <a:chExt cx="824502" cy="699418"/>
          </a:xfrm>
        </p:grpSpPr>
        <p:grpSp>
          <p:nvGrpSpPr>
            <p:cNvPr id="26" name="Group 25">
              <a:extLst>
                <a:ext uri="{FF2B5EF4-FFF2-40B4-BE49-F238E27FC236}">
                  <a16:creationId xmlns:a16="http://schemas.microsoft.com/office/drawing/2014/main" id="{16BA6C3A-FE2E-4E34-982E-420939A14029}"/>
                </a:ext>
              </a:extLst>
            </p:cNvPr>
            <p:cNvGrpSpPr/>
            <p:nvPr/>
          </p:nvGrpSpPr>
          <p:grpSpPr>
            <a:xfrm flipH="1">
              <a:off x="1012509" y="2601370"/>
              <a:ext cx="573993" cy="384048"/>
              <a:chOff x="6822392" y="4675691"/>
              <a:chExt cx="573993" cy="384048"/>
            </a:xfrm>
          </p:grpSpPr>
          <p:pic>
            <p:nvPicPr>
              <p:cNvPr id="32" name="Picture 31">
                <a:extLst>
                  <a:ext uri="{FF2B5EF4-FFF2-40B4-BE49-F238E27FC236}">
                    <a16:creationId xmlns:a16="http://schemas.microsoft.com/office/drawing/2014/main" id="{DD44866F-BA8E-43B7-8D32-3BA861EC35D8}"/>
                  </a:ext>
                </a:extLst>
              </p:cNvPr>
              <p:cNvPicPr>
                <a:picLocks noChangeAspect="1"/>
              </p:cNvPicPr>
              <p:nvPr/>
            </p:nvPicPr>
            <p:blipFill>
              <a:blip r:embed="rId4"/>
              <a:stretch>
                <a:fillRect/>
              </a:stretch>
            </p:blipFill>
            <p:spPr>
              <a:xfrm>
                <a:off x="6858000" y="4675691"/>
                <a:ext cx="538385" cy="384048"/>
              </a:xfrm>
              <a:prstGeom prst="rect">
                <a:avLst/>
              </a:prstGeom>
            </p:spPr>
          </p:pic>
          <p:sp>
            <p:nvSpPr>
              <p:cNvPr id="34" name="Rectangle 33">
                <a:extLst>
                  <a:ext uri="{FF2B5EF4-FFF2-40B4-BE49-F238E27FC236}">
                    <a16:creationId xmlns:a16="http://schemas.microsoft.com/office/drawing/2014/main" id="{F6BC1914-6A3B-4783-8BA7-19E9E7228655}"/>
                  </a:ext>
                </a:extLst>
              </p:cNvPr>
              <p:cNvSpPr/>
              <p:nvPr/>
            </p:nvSpPr>
            <p:spPr bwMode="auto">
              <a:xfrm>
                <a:off x="6822392" y="4726135"/>
                <a:ext cx="304800" cy="2831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grpSp>
          <p:nvGrpSpPr>
            <p:cNvPr id="27" name="Group 26">
              <a:extLst>
                <a:ext uri="{FF2B5EF4-FFF2-40B4-BE49-F238E27FC236}">
                  <a16:creationId xmlns:a16="http://schemas.microsoft.com/office/drawing/2014/main" id="{34CF390B-AD91-496F-96A0-01872E02BD95}"/>
                </a:ext>
              </a:extLst>
            </p:cNvPr>
            <p:cNvGrpSpPr/>
            <p:nvPr/>
          </p:nvGrpSpPr>
          <p:grpSpPr>
            <a:xfrm flipH="1">
              <a:off x="762000" y="2286000"/>
              <a:ext cx="537506" cy="383421"/>
              <a:chOff x="3303829" y="4724399"/>
              <a:chExt cx="766106" cy="546489"/>
            </a:xfrm>
          </p:grpSpPr>
          <p:pic>
            <p:nvPicPr>
              <p:cNvPr id="28" name="Picture 27">
                <a:extLst>
                  <a:ext uri="{FF2B5EF4-FFF2-40B4-BE49-F238E27FC236}">
                    <a16:creationId xmlns:a16="http://schemas.microsoft.com/office/drawing/2014/main" id="{4CB709E5-F0AE-4930-B74C-564B81B549C4}"/>
                  </a:ext>
                </a:extLst>
              </p:cNvPr>
              <p:cNvPicPr>
                <a:picLocks noChangeAspect="1"/>
              </p:cNvPicPr>
              <p:nvPr/>
            </p:nvPicPr>
            <p:blipFill>
              <a:blip r:embed="rId4"/>
              <a:stretch>
                <a:fillRect/>
              </a:stretch>
            </p:blipFill>
            <p:spPr>
              <a:xfrm>
                <a:off x="3303829" y="4724399"/>
                <a:ext cx="766106" cy="546489"/>
              </a:xfrm>
              <a:prstGeom prst="rect">
                <a:avLst/>
              </a:prstGeom>
            </p:spPr>
          </p:pic>
          <p:sp>
            <p:nvSpPr>
              <p:cNvPr id="30" name="Rectangle 29">
                <a:extLst>
                  <a:ext uri="{FF2B5EF4-FFF2-40B4-BE49-F238E27FC236}">
                    <a16:creationId xmlns:a16="http://schemas.microsoft.com/office/drawing/2014/main" id="{B27D842B-B45E-40C3-B6F1-09D10535D7AB}"/>
                  </a:ext>
                </a:extLst>
              </p:cNvPr>
              <p:cNvSpPr/>
              <p:nvPr/>
            </p:nvSpPr>
            <p:spPr bwMode="auto">
              <a:xfrm>
                <a:off x="3690568" y="4794239"/>
                <a:ext cx="379367" cy="40680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grpSp>
      <p:sp>
        <p:nvSpPr>
          <p:cNvPr id="35" name="TextBox 34">
            <a:extLst>
              <a:ext uri="{FF2B5EF4-FFF2-40B4-BE49-F238E27FC236}">
                <a16:creationId xmlns:a16="http://schemas.microsoft.com/office/drawing/2014/main" id="{FE2A2532-23FA-4480-A6B5-E87ADA63A821}"/>
              </a:ext>
            </a:extLst>
          </p:cNvPr>
          <p:cNvSpPr txBox="1"/>
          <p:nvPr/>
        </p:nvSpPr>
        <p:spPr>
          <a:xfrm>
            <a:off x="533400" y="1322372"/>
            <a:ext cx="8229600" cy="723275"/>
          </a:xfrm>
          <a:prstGeom prst="rect">
            <a:avLst/>
          </a:prstGeom>
          <a:noFill/>
        </p:spPr>
        <p:txBody>
          <a:bodyPr wrap="square" rtlCol="0">
            <a:spAutoFit/>
          </a:bodyPr>
          <a:lstStyle/>
          <a:p>
            <a:pPr algn="just">
              <a:spcBef>
                <a:spcPts val="700"/>
              </a:spcBef>
            </a:pPr>
            <a:r>
              <a:rPr lang="en-US" sz="1800" dirty="0">
                <a:latin typeface="Times New Roman" panose="02020603050405020304" pitchFamily="18" charset="0"/>
                <a:cs typeface="Times New Roman" panose="02020603050405020304" pitchFamily="18" charset="0"/>
                <a:sym typeface="Wingdings" panose="05000000000000000000" pitchFamily="2" charset="2"/>
              </a:rPr>
              <a:t>           Highest energy density among all electrochemical ESS and long cycle life</a:t>
            </a:r>
          </a:p>
          <a:p>
            <a:pPr indent="-457200">
              <a:spcBef>
                <a:spcPts val="600"/>
              </a:spcBef>
            </a:pPr>
            <a:r>
              <a:rPr lang="en-US" sz="1800" dirty="0">
                <a:latin typeface="Times New Roman" panose="02020603050405020304" pitchFamily="18" charset="0"/>
                <a:cs typeface="Times New Roman" panose="02020603050405020304" pitchFamily="18" charset="0"/>
                <a:sym typeface="Wingdings" panose="05000000000000000000" pitchFamily="2" charset="2"/>
              </a:rPr>
              <a:t>           High cost and fast aging resulting from deep charge and discharge cycling</a:t>
            </a:r>
          </a:p>
        </p:txBody>
      </p:sp>
      <p:sp>
        <p:nvSpPr>
          <p:cNvPr id="21" name="Title 1">
            <a:extLst>
              <a:ext uri="{FF2B5EF4-FFF2-40B4-BE49-F238E27FC236}">
                <a16:creationId xmlns:a16="http://schemas.microsoft.com/office/drawing/2014/main" id="{0372CBFC-4AB4-4973-A76F-0F2FD5E5F6AA}"/>
              </a:ext>
            </a:extLst>
          </p:cNvPr>
          <p:cNvSpPr txBox="1">
            <a:spLocks/>
          </p:cNvSpPr>
          <p:nvPr/>
        </p:nvSpPr>
        <p:spPr bwMode="auto">
          <a:xfrm>
            <a:off x="0" y="76200"/>
            <a:ext cx="9144000" cy="7044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algn="ctr" eaLnBrk="1" hangingPunct="1"/>
            <a:r>
              <a:rPr lang="en-US" kern="0" dirty="0"/>
              <a:t>Lithium-ion Battery ESS</a:t>
            </a:r>
          </a:p>
        </p:txBody>
      </p:sp>
    </p:spTree>
    <p:extLst>
      <p:ext uri="{BB962C8B-B14F-4D97-AF65-F5344CB8AC3E}">
        <p14:creationId xmlns:p14="http://schemas.microsoft.com/office/powerpoint/2010/main" val="4141373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68" name="TextBox 367">
            <a:extLst>
              <a:ext uri="{FF2B5EF4-FFF2-40B4-BE49-F238E27FC236}">
                <a16:creationId xmlns:a16="http://schemas.microsoft.com/office/drawing/2014/main" id="{DFF84F68-80F2-4694-AB80-2A2C5DB13134}"/>
              </a:ext>
            </a:extLst>
          </p:cNvPr>
          <p:cNvSpPr txBox="1"/>
          <p:nvPr/>
        </p:nvSpPr>
        <p:spPr>
          <a:xfrm>
            <a:off x="488092" y="796678"/>
            <a:ext cx="6293708" cy="461665"/>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Panasonic 18650 cells aging test</a:t>
            </a:r>
            <a:endParaRPr kumimoji="0" lang="en-US" sz="105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8" name="Rectangle 37">
            <a:extLst>
              <a:ext uri="{FF2B5EF4-FFF2-40B4-BE49-F238E27FC236}">
                <a16:creationId xmlns:a16="http://schemas.microsoft.com/office/drawing/2014/main" id="{FA3A27F0-29F1-4BEA-B6B2-AF7CE9ADA340}"/>
              </a:ext>
            </a:extLst>
          </p:cNvPr>
          <p:cNvSpPr/>
          <p:nvPr/>
        </p:nvSpPr>
        <p:spPr>
          <a:xfrm>
            <a:off x="64130" y="-1678960"/>
            <a:ext cx="4414210" cy="400110"/>
          </a:xfrm>
          <a:prstGeom prst="rect">
            <a:avLst/>
          </a:prstGeom>
        </p:spPr>
        <p:txBody>
          <a:bodyPr wrap="square">
            <a:spAutoFit/>
          </a:bodyPr>
          <a:lstStyle>
            <a:defPPr>
              <a:defRPr lang="en-US"/>
            </a:defPPr>
            <a:lvl1pPr marL="0" algn="l" defTabSz="1996044" rtl="0" eaLnBrk="1" latinLnBrk="0" hangingPunct="1">
              <a:defRPr sz="3929" kern="1200">
                <a:solidFill>
                  <a:schemeClr val="tx1"/>
                </a:solidFill>
                <a:latin typeface="+mn-lt"/>
                <a:ea typeface="+mn-ea"/>
                <a:cs typeface="+mn-cs"/>
              </a:defRPr>
            </a:lvl1pPr>
            <a:lvl2pPr marL="998022" algn="l" defTabSz="1996044" rtl="0" eaLnBrk="1" latinLnBrk="0" hangingPunct="1">
              <a:defRPr sz="3929" kern="1200">
                <a:solidFill>
                  <a:schemeClr val="tx1"/>
                </a:solidFill>
                <a:latin typeface="+mn-lt"/>
                <a:ea typeface="+mn-ea"/>
                <a:cs typeface="+mn-cs"/>
              </a:defRPr>
            </a:lvl2pPr>
            <a:lvl3pPr marL="1996044" algn="l" defTabSz="1996044" rtl="0" eaLnBrk="1" latinLnBrk="0" hangingPunct="1">
              <a:defRPr sz="3929" kern="1200">
                <a:solidFill>
                  <a:schemeClr val="tx1"/>
                </a:solidFill>
                <a:latin typeface="+mn-lt"/>
                <a:ea typeface="+mn-ea"/>
                <a:cs typeface="+mn-cs"/>
              </a:defRPr>
            </a:lvl3pPr>
            <a:lvl4pPr marL="2994066" algn="l" defTabSz="1996044" rtl="0" eaLnBrk="1" latinLnBrk="0" hangingPunct="1">
              <a:defRPr sz="3929" kern="1200">
                <a:solidFill>
                  <a:schemeClr val="tx1"/>
                </a:solidFill>
                <a:latin typeface="+mn-lt"/>
                <a:ea typeface="+mn-ea"/>
                <a:cs typeface="+mn-cs"/>
              </a:defRPr>
            </a:lvl4pPr>
            <a:lvl5pPr marL="3992088" algn="l" defTabSz="1996044" rtl="0" eaLnBrk="1" latinLnBrk="0" hangingPunct="1">
              <a:defRPr sz="3929" kern="1200">
                <a:solidFill>
                  <a:schemeClr val="tx1"/>
                </a:solidFill>
                <a:latin typeface="+mn-lt"/>
                <a:ea typeface="+mn-ea"/>
                <a:cs typeface="+mn-cs"/>
              </a:defRPr>
            </a:lvl5pPr>
            <a:lvl6pPr marL="4990109" algn="l" defTabSz="1996044" rtl="0" eaLnBrk="1" latinLnBrk="0" hangingPunct="1">
              <a:defRPr sz="3929" kern="1200">
                <a:solidFill>
                  <a:schemeClr val="tx1"/>
                </a:solidFill>
                <a:latin typeface="+mn-lt"/>
                <a:ea typeface="+mn-ea"/>
                <a:cs typeface="+mn-cs"/>
              </a:defRPr>
            </a:lvl6pPr>
            <a:lvl7pPr marL="5988131" algn="l" defTabSz="1996044" rtl="0" eaLnBrk="1" latinLnBrk="0" hangingPunct="1">
              <a:defRPr sz="3929" kern="1200">
                <a:solidFill>
                  <a:schemeClr val="tx1"/>
                </a:solidFill>
                <a:latin typeface="+mn-lt"/>
                <a:ea typeface="+mn-ea"/>
                <a:cs typeface="+mn-cs"/>
              </a:defRPr>
            </a:lvl7pPr>
            <a:lvl8pPr marL="6986153" algn="l" defTabSz="1996044" rtl="0" eaLnBrk="1" latinLnBrk="0" hangingPunct="1">
              <a:defRPr sz="3929" kern="1200">
                <a:solidFill>
                  <a:schemeClr val="tx1"/>
                </a:solidFill>
                <a:latin typeface="+mn-lt"/>
                <a:ea typeface="+mn-ea"/>
                <a:cs typeface="+mn-cs"/>
              </a:defRPr>
            </a:lvl8pPr>
            <a:lvl9pPr marL="7984175" algn="l" defTabSz="1996044" rtl="0" eaLnBrk="1" latinLnBrk="0" hangingPunct="1">
              <a:defRPr sz="3929" kern="1200">
                <a:solidFill>
                  <a:schemeClr val="tx1"/>
                </a:solidFill>
                <a:latin typeface="+mn-lt"/>
                <a:ea typeface="+mn-ea"/>
                <a:cs typeface="+mn-cs"/>
              </a:defRPr>
            </a:lvl9pPr>
          </a:lstStyle>
          <a:p>
            <a:pPr algn="ctr"/>
            <a:r>
              <a:rPr lang="en-US" sz="2000" dirty="0">
                <a:solidFill>
                  <a:srgbClr val="000000"/>
                </a:solidFill>
                <a:latin typeface="+mj-lt"/>
                <a:ea typeface="SimSun" panose="02010600030101010101" pitchFamily="2" charset="-122"/>
                <a:cs typeface="Calibri" panose="020F0502020204030204" pitchFamily="34" charset="0"/>
              </a:rPr>
              <a:t>Chamber 1 (30</a:t>
            </a:r>
            <a:r>
              <a:rPr lang="en-US" sz="2000" dirty="0">
                <a:solidFill>
                  <a:srgbClr val="000000"/>
                </a:solidFill>
                <a:latin typeface="+mj-lt"/>
                <a:ea typeface="DengXian" panose="02010600030101010101" pitchFamily="2" charset="-122"/>
                <a:cs typeface="Calibri" panose="020F0502020204030204" pitchFamily="34" charset="0"/>
              </a:rPr>
              <a:t>°C</a:t>
            </a:r>
            <a:r>
              <a:rPr lang="en-US" sz="2000" dirty="0">
                <a:solidFill>
                  <a:srgbClr val="000000"/>
                </a:solidFill>
                <a:latin typeface="+mj-lt"/>
                <a:ea typeface="SimSun" panose="02010600030101010101" pitchFamily="2" charset="-122"/>
                <a:cs typeface="Calibri" panose="020F0502020204030204" pitchFamily="34" charset="0"/>
              </a:rPr>
              <a:t>)</a:t>
            </a:r>
            <a:endParaRPr lang="en-US" sz="2000" dirty="0">
              <a:latin typeface="+mj-lt"/>
              <a:cs typeface="Calibri" panose="020F0502020204030204" pitchFamily="34" charset="0"/>
            </a:endParaRPr>
          </a:p>
        </p:txBody>
      </p:sp>
      <p:sp>
        <p:nvSpPr>
          <p:cNvPr id="39" name="Rectangle 38">
            <a:extLst>
              <a:ext uri="{FF2B5EF4-FFF2-40B4-BE49-F238E27FC236}">
                <a16:creationId xmlns:a16="http://schemas.microsoft.com/office/drawing/2014/main" id="{C4497193-4194-4C7E-A10F-C2BEFF865415}"/>
              </a:ext>
            </a:extLst>
          </p:cNvPr>
          <p:cNvSpPr/>
          <p:nvPr/>
        </p:nvSpPr>
        <p:spPr>
          <a:xfrm>
            <a:off x="4628529" y="-1664580"/>
            <a:ext cx="4451342" cy="400110"/>
          </a:xfrm>
          <a:prstGeom prst="rect">
            <a:avLst/>
          </a:prstGeom>
        </p:spPr>
        <p:txBody>
          <a:bodyPr wrap="square">
            <a:spAutoFit/>
          </a:bodyPr>
          <a:lstStyle>
            <a:defPPr>
              <a:defRPr lang="en-US"/>
            </a:defPPr>
            <a:lvl1pPr marL="0" algn="l" defTabSz="1996044" rtl="0" eaLnBrk="1" latinLnBrk="0" hangingPunct="1">
              <a:defRPr sz="3929" kern="1200">
                <a:solidFill>
                  <a:schemeClr val="tx1"/>
                </a:solidFill>
                <a:latin typeface="+mn-lt"/>
                <a:ea typeface="+mn-ea"/>
                <a:cs typeface="+mn-cs"/>
              </a:defRPr>
            </a:lvl1pPr>
            <a:lvl2pPr marL="998022" algn="l" defTabSz="1996044" rtl="0" eaLnBrk="1" latinLnBrk="0" hangingPunct="1">
              <a:defRPr sz="3929" kern="1200">
                <a:solidFill>
                  <a:schemeClr val="tx1"/>
                </a:solidFill>
                <a:latin typeface="+mn-lt"/>
                <a:ea typeface="+mn-ea"/>
                <a:cs typeface="+mn-cs"/>
              </a:defRPr>
            </a:lvl2pPr>
            <a:lvl3pPr marL="1996044" algn="l" defTabSz="1996044" rtl="0" eaLnBrk="1" latinLnBrk="0" hangingPunct="1">
              <a:defRPr sz="3929" kern="1200">
                <a:solidFill>
                  <a:schemeClr val="tx1"/>
                </a:solidFill>
                <a:latin typeface="+mn-lt"/>
                <a:ea typeface="+mn-ea"/>
                <a:cs typeface="+mn-cs"/>
              </a:defRPr>
            </a:lvl3pPr>
            <a:lvl4pPr marL="2994066" algn="l" defTabSz="1996044" rtl="0" eaLnBrk="1" latinLnBrk="0" hangingPunct="1">
              <a:defRPr sz="3929" kern="1200">
                <a:solidFill>
                  <a:schemeClr val="tx1"/>
                </a:solidFill>
                <a:latin typeface="+mn-lt"/>
                <a:ea typeface="+mn-ea"/>
                <a:cs typeface="+mn-cs"/>
              </a:defRPr>
            </a:lvl4pPr>
            <a:lvl5pPr marL="3992088" algn="l" defTabSz="1996044" rtl="0" eaLnBrk="1" latinLnBrk="0" hangingPunct="1">
              <a:defRPr sz="3929" kern="1200">
                <a:solidFill>
                  <a:schemeClr val="tx1"/>
                </a:solidFill>
                <a:latin typeface="+mn-lt"/>
                <a:ea typeface="+mn-ea"/>
                <a:cs typeface="+mn-cs"/>
              </a:defRPr>
            </a:lvl5pPr>
            <a:lvl6pPr marL="4990109" algn="l" defTabSz="1996044" rtl="0" eaLnBrk="1" latinLnBrk="0" hangingPunct="1">
              <a:defRPr sz="3929" kern="1200">
                <a:solidFill>
                  <a:schemeClr val="tx1"/>
                </a:solidFill>
                <a:latin typeface="+mn-lt"/>
                <a:ea typeface="+mn-ea"/>
                <a:cs typeface="+mn-cs"/>
              </a:defRPr>
            </a:lvl6pPr>
            <a:lvl7pPr marL="5988131" algn="l" defTabSz="1996044" rtl="0" eaLnBrk="1" latinLnBrk="0" hangingPunct="1">
              <a:defRPr sz="3929" kern="1200">
                <a:solidFill>
                  <a:schemeClr val="tx1"/>
                </a:solidFill>
                <a:latin typeface="+mn-lt"/>
                <a:ea typeface="+mn-ea"/>
                <a:cs typeface="+mn-cs"/>
              </a:defRPr>
            </a:lvl7pPr>
            <a:lvl8pPr marL="6986153" algn="l" defTabSz="1996044" rtl="0" eaLnBrk="1" latinLnBrk="0" hangingPunct="1">
              <a:defRPr sz="3929" kern="1200">
                <a:solidFill>
                  <a:schemeClr val="tx1"/>
                </a:solidFill>
                <a:latin typeface="+mn-lt"/>
                <a:ea typeface="+mn-ea"/>
                <a:cs typeface="+mn-cs"/>
              </a:defRPr>
            </a:lvl8pPr>
            <a:lvl9pPr marL="7984175" algn="l" defTabSz="1996044" rtl="0" eaLnBrk="1" latinLnBrk="0" hangingPunct="1">
              <a:defRPr sz="3929" kern="1200">
                <a:solidFill>
                  <a:schemeClr val="tx1"/>
                </a:solidFill>
                <a:latin typeface="+mn-lt"/>
                <a:ea typeface="+mn-ea"/>
                <a:cs typeface="+mn-cs"/>
              </a:defRPr>
            </a:lvl9pPr>
          </a:lstStyle>
          <a:p>
            <a:pPr marL="0" marR="0" lvl="0" indent="0" algn="ctr" defTabSz="199604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SimSun" panose="02010600030101010101" pitchFamily="2" charset="-122"/>
                <a:cs typeface="Calibri" panose="020F0502020204030204" pitchFamily="34" charset="0"/>
              </a:rPr>
              <a:t>Chamber</a:t>
            </a:r>
            <a:r>
              <a:rPr kumimoji="0" lang="en-US" sz="2000" b="0" i="0" u="none" strike="noStrike" kern="1200" cap="none" spc="0" normalizeH="0" baseline="0" noProof="0" dirty="0">
                <a:ln>
                  <a:noFill/>
                </a:ln>
                <a:solidFill>
                  <a:srgbClr val="000000"/>
                </a:solidFill>
                <a:effectLst/>
                <a:uLnTx/>
                <a:uFillTx/>
                <a:latin typeface="Calibri"/>
                <a:ea typeface="SimSun" panose="02010600030101010101" pitchFamily="2" charset="-122"/>
                <a:cs typeface="+mn-cs"/>
              </a:rPr>
              <a:t> 2 (55</a:t>
            </a:r>
            <a:r>
              <a:rPr kumimoji="0" lang="en-US" sz="2000" b="0" i="0" u="none" strike="noStrike" kern="1200" cap="none" spc="0" normalizeH="0" baseline="0" noProof="0" dirty="0">
                <a:ln>
                  <a:noFill/>
                </a:ln>
                <a:solidFill>
                  <a:srgbClr val="000000"/>
                </a:solidFill>
                <a:effectLst/>
                <a:uLnTx/>
                <a:uFillTx/>
                <a:latin typeface="Calibri"/>
                <a:ea typeface="DengXian" panose="02010600030101010101" pitchFamily="2" charset="-122"/>
                <a:cs typeface="+mn-cs"/>
              </a:rPr>
              <a:t>°C</a:t>
            </a:r>
            <a:r>
              <a:rPr kumimoji="0" lang="en-US" sz="2000" b="0" i="0" u="none" strike="noStrike" kern="1200" cap="none" spc="0" normalizeH="0" baseline="0" noProof="0" dirty="0">
                <a:ln>
                  <a:noFill/>
                </a:ln>
                <a:solidFill>
                  <a:srgbClr val="000000"/>
                </a:solidFill>
                <a:effectLst/>
                <a:uLnTx/>
                <a:uFillTx/>
                <a:latin typeface="Calibri"/>
                <a:ea typeface="SimSun" panose="02010600030101010101" pitchFamily="2" charset="-122"/>
                <a:cs typeface="+mn-cs"/>
              </a:rPr>
              <a:t>)</a:t>
            </a: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40" name="Rectangle 39">
            <a:extLst>
              <a:ext uri="{FF2B5EF4-FFF2-40B4-BE49-F238E27FC236}">
                <a16:creationId xmlns:a16="http://schemas.microsoft.com/office/drawing/2014/main" id="{7D0EAE6F-5B7B-4FA4-865D-540C24F60624}"/>
              </a:ext>
            </a:extLst>
          </p:cNvPr>
          <p:cNvSpPr>
            <a:spLocks noChangeArrowheads="1"/>
          </p:cNvSpPr>
          <p:nvPr/>
        </p:nvSpPr>
        <p:spPr bwMode="auto">
          <a:xfrm>
            <a:off x="1881219" y="-1118871"/>
            <a:ext cx="2257202" cy="221599"/>
          </a:xfrm>
          <a:prstGeom prst="rect">
            <a:avLst/>
          </a:prstGeom>
          <a:noFill/>
          <a:ln>
            <a:noFill/>
          </a:ln>
        </p:spPr>
        <p:txBody>
          <a:bodyPr wrap="square" lIns="0" tIns="0" rIns="0" bIns="0">
            <a:spAutoFit/>
          </a:bodyPr>
          <a:lstStyle>
            <a:defPPr>
              <a:defRPr lang="en-US"/>
            </a:defPPr>
            <a:lvl1pPr marL="0" algn="l" defTabSz="1996044" rtl="0" eaLnBrk="1" latinLnBrk="0" hangingPunct="1">
              <a:defRPr sz="3929" kern="1200">
                <a:solidFill>
                  <a:schemeClr val="tx1"/>
                </a:solidFill>
                <a:latin typeface="+mn-lt"/>
                <a:ea typeface="+mn-ea"/>
                <a:cs typeface="+mn-cs"/>
              </a:defRPr>
            </a:lvl1pPr>
            <a:lvl2pPr marL="998022" algn="l" defTabSz="1996044" rtl="0" eaLnBrk="1" latinLnBrk="0" hangingPunct="1">
              <a:defRPr sz="3929" kern="1200">
                <a:solidFill>
                  <a:schemeClr val="tx1"/>
                </a:solidFill>
                <a:latin typeface="+mn-lt"/>
                <a:ea typeface="+mn-ea"/>
                <a:cs typeface="+mn-cs"/>
              </a:defRPr>
            </a:lvl2pPr>
            <a:lvl3pPr marL="1996044" algn="l" defTabSz="1996044" rtl="0" eaLnBrk="1" latinLnBrk="0" hangingPunct="1">
              <a:defRPr sz="3929" kern="1200">
                <a:solidFill>
                  <a:schemeClr val="tx1"/>
                </a:solidFill>
                <a:latin typeface="+mn-lt"/>
                <a:ea typeface="+mn-ea"/>
                <a:cs typeface="+mn-cs"/>
              </a:defRPr>
            </a:lvl3pPr>
            <a:lvl4pPr marL="2994066" algn="l" defTabSz="1996044" rtl="0" eaLnBrk="1" latinLnBrk="0" hangingPunct="1">
              <a:defRPr sz="3929" kern="1200">
                <a:solidFill>
                  <a:schemeClr val="tx1"/>
                </a:solidFill>
                <a:latin typeface="+mn-lt"/>
                <a:ea typeface="+mn-ea"/>
                <a:cs typeface="+mn-cs"/>
              </a:defRPr>
            </a:lvl4pPr>
            <a:lvl5pPr marL="3992088" algn="l" defTabSz="1996044" rtl="0" eaLnBrk="1" latinLnBrk="0" hangingPunct="1">
              <a:defRPr sz="3929" kern="1200">
                <a:solidFill>
                  <a:schemeClr val="tx1"/>
                </a:solidFill>
                <a:latin typeface="+mn-lt"/>
                <a:ea typeface="+mn-ea"/>
                <a:cs typeface="+mn-cs"/>
              </a:defRPr>
            </a:lvl5pPr>
            <a:lvl6pPr marL="4990109" algn="l" defTabSz="1996044" rtl="0" eaLnBrk="1" latinLnBrk="0" hangingPunct="1">
              <a:defRPr sz="3929" kern="1200">
                <a:solidFill>
                  <a:schemeClr val="tx1"/>
                </a:solidFill>
                <a:latin typeface="+mn-lt"/>
                <a:ea typeface="+mn-ea"/>
                <a:cs typeface="+mn-cs"/>
              </a:defRPr>
            </a:lvl6pPr>
            <a:lvl7pPr marL="5988131" algn="l" defTabSz="1996044" rtl="0" eaLnBrk="1" latinLnBrk="0" hangingPunct="1">
              <a:defRPr sz="3929" kern="1200">
                <a:solidFill>
                  <a:schemeClr val="tx1"/>
                </a:solidFill>
                <a:latin typeface="+mn-lt"/>
                <a:ea typeface="+mn-ea"/>
                <a:cs typeface="+mn-cs"/>
              </a:defRPr>
            </a:lvl7pPr>
            <a:lvl8pPr marL="6986153" algn="l" defTabSz="1996044" rtl="0" eaLnBrk="1" latinLnBrk="0" hangingPunct="1">
              <a:defRPr sz="3929" kern="1200">
                <a:solidFill>
                  <a:schemeClr val="tx1"/>
                </a:solidFill>
                <a:latin typeface="+mn-lt"/>
                <a:ea typeface="+mn-ea"/>
                <a:cs typeface="+mn-cs"/>
              </a:defRPr>
            </a:lvl8pPr>
            <a:lvl9pPr marL="7984175" algn="l" defTabSz="1996044" rtl="0" eaLnBrk="1" latinLnBrk="0" hangingPunct="1">
              <a:defRPr sz="3929" kern="1200">
                <a:solidFill>
                  <a:schemeClr val="tx1"/>
                </a:solidFill>
                <a:latin typeface="+mn-lt"/>
                <a:ea typeface="+mn-ea"/>
                <a:cs typeface="+mn-cs"/>
              </a:defRPr>
            </a:lvl9pPr>
          </a:lstStyle>
          <a:p>
            <a:pPr marL="0" marR="0" lvl="0" indent="0" algn="l" defTabSz="1996044" rtl="0" eaLnBrk="1" fontAlgn="auto" latinLnBrk="0" hangingPunct="1">
              <a:lnSpc>
                <a:spcPts val="1600"/>
              </a:lnSpc>
              <a:spcBef>
                <a:spcPts val="0"/>
              </a:spcBef>
              <a:spcAft>
                <a:spcPts val="0"/>
              </a:spcAft>
              <a:buClrTx/>
              <a:buSzTx/>
              <a:buFontTx/>
              <a:buNone/>
              <a:tabLst/>
              <a:defRPr/>
            </a:pPr>
            <a:r>
              <a:rPr kumimoji="0" lang="en-US" altLang="ko-KR" sz="2000" b="0" i="0" u="none" strike="noStrike" kern="1200" cap="none" spc="0" normalizeH="0" baseline="0" noProof="0" dirty="0">
                <a:ln>
                  <a:noFill/>
                </a:ln>
                <a:solidFill>
                  <a:sysClr val="window" lastClr="FFFFFF">
                    <a:lumMod val="95000"/>
                  </a:sysClr>
                </a:solidFill>
                <a:effectLst/>
                <a:uLnTx/>
                <a:uFillTx/>
                <a:latin typeface="Calibri"/>
                <a:ea typeface="맑은 고딕" panose="020B0503020000020004" pitchFamily="34" charset="-127"/>
                <a:cs typeface="+mn-cs"/>
              </a:rPr>
              <a:t>Panasonic 18650 cells</a:t>
            </a:r>
          </a:p>
        </p:txBody>
      </p:sp>
      <p:pic>
        <p:nvPicPr>
          <p:cNvPr id="41" name="Picture 40">
            <a:extLst>
              <a:ext uri="{FF2B5EF4-FFF2-40B4-BE49-F238E27FC236}">
                <a16:creationId xmlns:a16="http://schemas.microsoft.com/office/drawing/2014/main" id="{69BD0643-840A-475C-81FD-6E6C2CA54324}"/>
              </a:ext>
            </a:extLst>
          </p:cNvPr>
          <p:cNvPicPr>
            <a:picLocks noChangeAspect="1"/>
          </p:cNvPicPr>
          <p:nvPr/>
        </p:nvPicPr>
        <p:blipFill>
          <a:blip r:embed="rId3"/>
          <a:stretch>
            <a:fillRect/>
          </a:stretch>
        </p:blipFill>
        <p:spPr>
          <a:xfrm>
            <a:off x="1656771" y="1314827"/>
            <a:ext cx="5943515" cy="3973921"/>
          </a:xfrm>
          <a:prstGeom prst="rect">
            <a:avLst/>
          </a:prstGeom>
        </p:spPr>
      </p:pic>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38D53B80-C9D6-44B2-84DB-8F2C6C787B4D}"/>
                  </a:ext>
                </a:extLst>
              </p:cNvPr>
              <p:cNvSpPr txBox="1"/>
              <p:nvPr/>
            </p:nvSpPr>
            <p:spPr>
              <a:xfrm>
                <a:off x="386399" y="5307798"/>
                <a:ext cx="9015741" cy="707886"/>
              </a:xfrm>
              <a:prstGeom prst="rect">
                <a:avLst/>
              </a:prstGeom>
              <a:noFill/>
            </p:spPr>
            <p:txBody>
              <a:bodyPr wrap="square" rtlCol="0">
                <a:spAutoFit/>
              </a:bodyPr>
              <a:lstStyle/>
              <a:p>
                <a:pPr marL="457200" indent="-457200" algn="just" defTabSz="1996044" eaLnBrk="1" fontAlgn="auto" hangingPunct="1">
                  <a:spcBef>
                    <a:spcPts val="0"/>
                  </a:spcBef>
                  <a:spcAft>
                    <a:spcPts val="0"/>
                  </a:spcAft>
                  <a:buFont typeface="Arial" panose="020B0604020202020204" pitchFamily="34" charset="0"/>
                  <a:buChar char="•"/>
                </a:pPr>
                <a:r>
                  <a:rPr lang="en-US" sz="2000" dirty="0">
                    <a:solidFill>
                      <a:prstClr val="black"/>
                    </a:solidFill>
                    <a:latin typeface="Calibri" panose="020F0502020204030204" pitchFamily="34" charset="0"/>
                    <a:cs typeface="Calibri" panose="020F0502020204030204" pitchFamily="34" charset="0"/>
                  </a:rPr>
                  <a:t>Higher depth of cycle </a:t>
                </a:r>
                <a14:m>
                  <m:oMath xmlns:m="http://schemas.openxmlformats.org/officeDocument/2006/math">
                    <m:r>
                      <a:rPr lang="en-US" sz="2000" b="0" i="1" smtClean="0">
                        <a:solidFill>
                          <a:prstClr val="black"/>
                        </a:solidFill>
                        <a:latin typeface="Cambria Math" panose="02040503050406030204" pitchFamily="18" charset="0"/>
                        <a:ea typeface="Cambria Math" panose="02040503050406030204" pitchFamily="18" charset="0"/>
                      </a:rPr>
                      <m:t>∆</m:t>
                    </m:r>
                    <m:r>
                      <a:rPr lang="en-US" sz="2000" b="0" i="1" smtClean="0">
                        <a:solidFill>
                          <a:prstClr val="black"/>
                        </a:solidFill>
                        <a:latin typeface="Cambria Math" panose="02040503050406030204" pitchFamily="18" charset="0"/>
                        <a:ea typeface="Cambria Math" panose="02040503050406030204" pitchFamily="18" charset="0"/>
                      </a:rPr>
                      <m:t>𝐷𝑜𝐷</m:t>
                    </m:r>
                  </m:oMath>
                </a14:m>
                <a:r>
                  <a:rPr lang="en-US" sz="2000" dirty="0">
                    <a:solidFill>
                      <a:prstClr val="black"/>
                    </a:solidFill>
                    <a:latin typeface="Calibri" panose="020F0502020204030204" pitchFamily="34" charset="0"/>
                    <a:cs typeface="Calibri" panose="020F0502020204030204" pitchFamily="34" charset="0"/>
                  </a:rPr>
                  <a:t> accelerates the battery capacity degradation</a:t>
                </a:r>
              </a:p>
              <a:p>
                <a:pPr marL="457200" indent="-457200" algn="just" defTabSz="1996044" eaLnBrk="1" fontAlgn="auto" hangingPunct="1">
                  <a:spcBef>
                    <a:spcPts val="0"/>
                  </a:spcBef>
                  <a:spcAft>
                    <a:spcPts val="0"/>
                  </a:spcAft>
                  <a:buFont typeface="Arial" panose="020B0604020202020204" pitchFamily="34" charset="0"/>
                  <a:buChar char="•"/>
                </a:pPr>
                <a:r>
                  <a:rPr lang="en-US" sz="2000" dirty="0">
                    <a:solidFill>
                      <a:prstClr val="black"/>
                    </a:solidFill>
                    <a:latin typeface="Calibri" panose="020F0502020204030204" pitchFamily="34" charset="0"/>
                    <a:cs typeface="Calibri" panose="020F0502020204030204" pitchFamily="34" charset="0"/>
                  </a:rPr>
                  <a:t>Higher temperature </a:t>
                </a:r>
                <a:r>
                  <a:rPr lang="en-US" sz="2000" i="1" dirty="0">
                    <a:solidFill>
                      <a:prstClr val="black"/>
                    </a:solidFill>
                    <a:latin typeface="Calibri" panose="020F0502020204030204" pitchFamily="34" charset="0"/>
                    <a:cs typeface="Calibri" panose="020F0502020204030204" pitchFamily="34" charset="0"/>
                  </a:rPr>
                  <a:t>T</a:t>
                </a:r>
                <a:r>
                  <a:rPr lang="en-US" sz="2000" dirty="0">
                    <a:solidFill>
                      <a:prstClr val="black"/>
                    </a:solidFill>
                    <a:latin typeface="Calibri" panose="020F0502020204030204" pitchFamily="34" charset="0"/>
                    <a:cs typeface="Calibri" panose="020F0502020204030204" pitchFamily="34" charset="0"/>
                  </a:rPr>
                  <a:t> also accelerates the battery capacity degradation </a:t>
                </a:r>
              </a:p>
            </p:txBody>
          </p:sp>
        </mc:Choice>
        <mc:Fallback xmlns="">
          <p:sp>
            <p:nvSpPr>
              <p:cNvPr id="45" name="TextBox 44">
                <a:extLst>
                  <a:ext uri="{FF2B5EF4-FFF2-40B4-BE49-F238E27FC236}">
                    <a16:creationId xmlns:a16="http://schemas.microsoft.com/office/drawing/2014/main" id="{38D53B80-C9D6-44B2-84DB-8F2C6C787B4D}"/>
                  </a:ext>
                </a:extLst>
              </p:cNvPr>
              <p:cNvSpPr txBox="1">
                <a:spLocks noRot="1" noChangeAspect="1" noMove="1" noResize="1" noEditPoints="1" noAdjustHandles="1" noChangeArrowheads="1" noChangeShapeType="1" noTextEdit="1"/>
              </p:cNvSpPr>
              <p:nvPr/>
            </p:nvSpPr>
            <p:spPr>
              <a:xfrm>
                <a:off x="386399" y="5307798"/>
                <a:ext cx="9015741" cy="707886"/>
              </a:xfrm>
              <a:prstGeom prst="rect">
                <a:avLst/>
              </a:prstGeom>
              <a:blipFill>
                <a:blip r:embed="rId4"/>
                <a:stretch>
                  <a:fillRect l="-609" t="-5172" b="-14655"/>
                </a:stretch>
              </a:blipFill>
            </p:spPr>
            <p:txBody>
              <a:bodyPr/>
              <a:lstStyle/>
              <a:p>
                <a:r>
                  <a:rPr lang="en-US">
                    <a:noFill/>
                  </a:rPr>
                  <a:t> </a:t>
                </a:r>
              </a:p>
            </p:txBody>
          </p:sp>
        </mc:Fallback>
      </mc:AlternateContent>
      <p:sp>
        <p:nvSpPr>
          <p:cNvPr id="12" name="Title 1">
            <a:extLst>
              <a:ext uri="{FF2B5EF4-FFF2-40B4-BE49-F238E27FC236}">
                <a16:creationId xmlns:a16="http://schemas.microsoft.com/office/drawing/2014/main" id="{8ECEFA04-0CC0-4CB7-AE33-439E75BED370}"/>
              </a:ext>
            </a:extLst>
          </p:cNvPr>
          <p:cNvSpPr txBox="1">
            <a:spLocks/>
          </p:cNvSpPr>
          <p:nvPr/>
        </p:nvSpPr>
        <p:spPr bwMode="auto">
          <a:xfrm>
            <a:off x="0" y="76200"/>
            <a:ext cx="9144000" cy="7044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algn="ctr" eaLnBrk="1" hangingPunct="1"/>
            <a:r>
              <a:rPr lang="en-US" kern="0" dirty="0"/>
              <a:t>Lithium-ion Battery ESS</a:t>
            </a:r>
          </a:p>
        </p:txBody>
      </p:sp>
    </p:spTree>
    <p:extLst>
      <p:ext uri="{BB962C8B-B14F-4D97-AF65-F5344CB8AC3E}">
        <p14:creationId xmlns:p14="http://schemas.microsoft.com/office/powerpoint/2010/main" val="780840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04478"/>
          </a:xfrm>
        </p:spPr>
        <p:txBody>
          <a:bodyPr/>
          <a:lstStyle/>
          <a:p>
            <a:pPr algn="ctr"/>
            <a:r>
              <a:rPr lang="en-US" dirty="0"/>
              <a:t>Sodium-ion Battery ESS</a:t>
            </a: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1" name="TextBox 30">
            <a:extLst>
              <a:ext uri="{FF2B5EF4-FFF2-40B4-BE49-F238E27FC236}">
                <a16:creationId xmlns:a16="http://schemas.microsoft.com/office/drawing/2014/main" id="{EB724D53-CB9D-4116-AF40-1E033A9D6DD1}"/>
              </a:ext>
            </a:extLst>
          </p:cNvPr>
          <p:cNvSpPr txBox="1"/>
          <p:nvPr/>
        </p:nvSpPr>
        <p:spPr>
          <a:xfrm>
            <a:off x="690524" y="873243"/>
            <a:ext cx="7920076" cy="1107996"/>
          </a:xfrm>
          <a:prstGeom prst="rect">
            <a:avLst/>
          </a:prstGeom>
          <a:noFill/>
        </p:spPr>
        <p:txBody>
          <a:bodyPr wrap="square" rtlCol="0">
            <a:spAutoFit/>
          </a:bodyPr>
          <a:lstStyle/>
          <a:p>
            <a:pPr marL="342900" indent="-342900" algn="just">
              <a:buFont typeface="Arial" panose="020B0604020202020204" pitchFamily="34" charset="0"/>
              <a:buChar char="•"/>
            </a:pPr>
            <a:r>
              <a:rPr lang="en-US" sz="2200" dirty="0">
                <a:latin typeface="Calibri" panose="020F0502020204030204" pitchFamily="34" charset="0"/>
                <a:cs typeface="Calibri" panose="020F0502020204030204" pitchFamily="34" charset="0"/>
                <a:sym typeface="Wingdings" panose="05000000000000000000" pitchFamily="2" charset="2"/>
              </a:rPr>
              <a:t>Sodium-beta batteries use sodium (Na) as the anode material. They are distinguished from other batteries due to their solid electrolyte beta-alumina.</a:t>
            </a:r>
          </a:p>
        </p:txBody>
      </p:sp>
      <p:sp>
        <p:nvSpPr>
          <p:cNvPr id="29" name="Rectangle 28">
            <a:extLst>
              <a:ext uri="{FF2B5EF4-FFF2-40B4-BE49-F238E27FC236}">
                <a16:creationId xmlns:a16="http://schemas.microsoft.com/office/drawing/2014/main" id="{9DA26EAE-C751-4246-91AB-D697786B5FDB}"/>
              </a:ext>
            </a:extLst>
          </p:cNvPr>
          <p:cNvSpPr/>
          <p:nvPr/>
        </p:nvSpPr>
        <p:spPr>
          <a:xfrm>
            <a:off x="6929175" y="15604432"/>
            <a:ext cx="3020313" cy="400110"/>
          </a:xfrm>
          <a:prstGeom prst="rect">
            <a:avLst/>
          </a:prstGeom>
        </p:spPr>
        <p:txBody>
          <a:bodyPr wrap="none">
            <a:spAutoFit/>
          </a:bodyPr>
          <a:lstStyle/>
          <a:p>
            <a:r>
              <a:rPr lang="sv-SE" sz="2000" dirty="0">
                <a:solidFill>
                  <a:schemeClr val="bg1">
                    <a:lumMod val="95000"/>
                  </a:schemeClr>
                </a:solidFill>
                <a:latin typeface="+mj-lt"/>
                <a:cs typeface="Calibri" panose="020F0502020204030204" pitchFamily="34" charset="0"/>
              </a:rPr>
              <a:t>Meyersdale Energy Storage</a:t>
            </a:r>
            <a:endParaRPr lang="en-US" sz="2000" dirty="0">
              <a:solidFill>
                <a:schemeClr val="bg1">
                  <a:lumMod val="95000"/>
                </a:schemeClr>
              </a:solidFill>
              <a:latin typeface="+mj-lt"/>
              <a:cs typeface="Calibri" panose="020F0502020204030204" pitchFamily="34" charset="0"/>
            </a:endParaRPr>
          </a:p>
        </p:txBody>
      </p:sp>
      <p:sp>
        <p:nvSpPr>
          <p:cNvPr id="33" name="Rectangle 32">
            <a:extLst>
              <a:ext uri="{FF2B5EF4-FFF2-40B4-BE49-F238E27FC236}">
                <a16:creationId xmlns:a16="http://schemas.microsoft.com/office/drawing/2014/main" id="{8982A628-5E75-4A2D-9F2B-BC059FBC2BE7}"/>
              </a:ext>
            </a:extLst>
          </p:cNvPr>
          <p:cNvSpPr/>
          <p:nvPr/>
        </p:nvSpPr>
        <p:spPr>
          <a:xfrm>
            <a:off x="7081575" y="15756832"/>
            <a:ext cx="3020313" cy="400110"/>
          </a:xfrm>
          <a:prstGeom prst="rect">
            <a:avLst/>
          </a:prstGeom>
        </p:spPr>
        <p:txBody>
          <a:bodyPr wrap="none">
            <a:spAutoFit/>
          </a:bodyPr>
          <a:lstStyle/>
          <a:p>
            <a:r>
              <a:rPr lang="sv-SE" sz="2000" dirty="0">
                <a:solidFill>
                  <a:schemeClr val="bg1">
                    <a:lumMod val="95000"/>
                  </a:schemeClr>
                </a:solidFill>
                <a:latin typeface="+mj-lt"/>
                <a:cs typeface="Calibri" panose="020F0502020204030204" pitchFamily="34" charset="0"/>
              </a:rPr>
              <a:t>Meyersdale Energy Storage</a:t>
            </a:r>
            <a:endParaRPr lang="en-US" sz="2000" dirty="0">
              <a:solidFill>
                <a:schemeClr val="bg1">
                  <a:lumMod val="95000"/>
                </a:schemeClr>
              </a:solidFill>
              <a:latin typeface="+mj-lt"/>
              <a:cs typeface="Calibri" panose="020F0502020204030204" pitchFamily="34" charset="0"/>
            </a:endParaRPr>
          </a:p>
        </p:txBody>
      </p:sp>
      <p:grpSp>
        <p:nvGrpSpPr>
          <p:cNvPr id="19" name="Group 18">
            <a:extLst>
              <a:ext uri="{FF2B5EF4-FFF2-40B4-BE49-F238E27FC236}">
                <a16:creationId xmlns:a16="http://schemas.microsoft.com/office/drawing/2014/main" id="{51F8E1A4-8128-4EE3-A026-77B343CF69FC}"/>
              </a:ext>
            </a:extLst>
          </p:cNvPr>
          <p:cNvGrpSpPr/>
          <p:nvPr/>
        </p:nvGrpSpPr>
        <p:grpSpPr>
          <a:xfrm>
            <a:off x="685800" y="2053080"/>
            <a:ext cx="824502" cy="699418"/>
            <a:chOff x="762000" y="2286000"/>
            <a:chExt cx="824502" cy="699418"/>
          </a:xfrm>
        </p:grpSpPr>
        <p:grpSp>
          <p:nvGrpSpPr>
            <p:cNvPr id="20" name="Group 19">
              <a:extLst>
                <a:ext uri="{FF2B5EF4-FFF2-40B4-BE49-F238E27FC236}">
                  <a16:creationId xmlns:a16="http://schemas.microsoft.com/office/drawing/2014/main" id="{3315755F-E8D0-44D3-BEE0-179A72B15544}"/>
                </a:ext>
              </a:extLst>
            </p:cNvPr>
            <p:cNvGrpSpPr/>
            <p:nvPr/>
          </p:nvGrpSpPr>
          <p:grpSpPr>
            <a:xfrm flipH="1">
              <a:off x="1012509" y="2601370"/>
              <a:ext cx="573993" cy="384048"/>
              <a:chOff x="6822392" y="4675691"/>
              <a:chExt cx="573993" cy="384048"/>
            </a:xfrm>
          </p:grpSpPr>
          <p:pic>
            <p:nvPicPr>
              <p:cNvPr id="24" name="Picture 23">
                <a:extLst>
                  <a:ext uri="{FF2B5EF4-FFF2-40B4-BE49-F238E27FC236}">
                    <a16:creationId xmlns:a16="http://schemas.microsoft.com/office/drawing/2014/main" id="{13A277B6-5911-49FE-BFFB-439A95001681}"/>
                  </a:ext>
                </a:extLst>
              </p:cNvPr>
              <p:cNvPicPr>
                <a:picLocks noChangeAspect="1"/>
              </p:cNvPicPr>
              <p:nvPr/>
            </p:nvPicPr>
            <p:blipFill>
              <a:blip r:embed="rId3"/>
              <a:stretch>
                <a:fillRect/>
              </a:stretch>
            </p:blipFill>
            <p:spPr>
              <a:xfrm>
                <a:off x="6858000" y="4675691"/>
                <a:ext cx="538385" cy="384048"/>
              </a:xfrm>
              <a:prstGeom prst="rect">
                <a:avLst/>
              </a:prstGeom>
            </p:spPr>
          </p:pic>
          <p:sp>
            <p:nvSpPr>
              <p:cNvPr id="36" name="Rectangle 35">
                <a:extLst>
                  <a:ext uri="{FF2B5EF4-FFF2-40B4-BE49-F238E27FC236}">
                    <a16:creationId xmlns:a16="http://schemas.microsoft.com/office/drawing/2014/main" id="{995EE281-3442-43EC-BFD5-97FA070F814A}"/>
                  </a:ext>
                </a:extLst>
              </p:cNvPr>
              <p:cNvSpPr/>
              <p:nvPr/>
            </p:nvSpPr>
            <p:spPr bwMode="auto">
              <a:xfrm>
                <a:off x="6822392" y="4726135"/>
                <a:ext cx="304800" cy="2831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grpSp>
          <p:nvGrpSpPr>
            <p:cNvPr id="21" name="Group 20">
              <a:extLst>
                <a:ext uri="{FF2B5EF4-FFF2-40B4-BE49-F238E27FC236}">
                  <a16:creationId xmlns:a16="http://schemas.microsoft.com/office/drawing/2014/main" id="{1F1231EB-A0F8-4D42-ADB9-7526919C2DFA}"/>
                </a:ext>
              </a:extLst>
            </p:cNvPr>
            <p:cNvGrpSpPr/>
            <p:nvPr/>
          </p:nvGrpSpPr>
          <p:grpSpPr>
            <a:xfrm flipH="1">
              <a:off x="762000" y="2286000"/>
              <a:ext cx="537506" cy="383421"/>
              <a:chOff x="3303829" y="4724399"/>
              <a:chExt cx="766106" cy="546489"/>
            </a:xfrm>
          </p:grpSpPr>
          <p:pic>
            <p:nvPicPr>
              <p:cNvPr id="22" name="Picture 21">
                <a:extLst>
                  <a:ext uri="{FF2B5EF4-FFF2-40B4-BE49-F238E27FC236}">
                    <a16:creationId xmlns:a16="http://schemas.microsoft.com/office/drawing/2014/main" id="{3281F206-F869-4E84-A836-8920077A4173}"/>
                  </a:ext>
                </a:extLst>
              </p:cNvPr>
              <p:cNvPicPr>
                <a:picLocks noChangeAspect="1"/>
              </p:cNvPicPr>
              <p:nvPr/>
            </p:nvPicPr>
            <p:blipFill>
              <a:blip r:embed="rId3"/>
              <a:stretch>
                <a:fillRect/>
              </a:stretch>
            </p:blipFill>
            <p:spPr>
              <a:xfrm>
                <a:off x="3303829" y="4724399"/>
                <a:ext cx="766106" cy="546489"/>
              </a:xfrm>
              <a:prstGeom prst="rect">
                <a:avLst/>
              </a:prstGeom>
            </p:spPr>
          </p:pic>
          <p:sp>
            <p:nvSpPr>
              <p:cNvPr id="23" name="Rectangle 22">
                <a:extLst>
                  <a:ext uri="{FF2B5EF4-FFF2-40B4-BE49-F238E27FC236}">
                    <a16:creationId xmlns:a16="http://schemas.microsoft.com/office/drawing/2014/main" id="{A057A228-6A7D-40E3-B099-12888E1755E6}"/>
                  </a:ext>
                </a:extLst>
              </p:cNvPr>
              <p:cNvSpPr/>
              <p:nvPr/>
            </p:nvSpPr>
            <p:spPr bwMode="auto">
              <a:xfrm>
                <a:off x="3690568" y="4794239"/>
                <a:ext cx="379367" cy="40680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grpSp>
      <p:sp>
        <p:nvSpPr>
          <p:cNvPr id="37" name="TextBox 36">
            <a:extLst>
              <a:ext uri="{FF2B5EF4-FFF2-40B4-BE49-F238E27FC236}">
                <a16:creationId xmlns:a16="http://schemas.microsoft.com/office/drawing/2014/main" id="{212EC843-0C78-42E2-B3C1-AEFE3A4DA359}"/>
              </a:ext>
            </a:extLst>
          </p:cNvPr>
          <p:cNvSpPr txBox="1"/>
          <p:nvPr/>
        </p:nvSpPr>
        <p:spPr>
          <a:xfrm>
            <a:off x="566057" y="2043799"/>
            <a:ext cx="8229600" cy="1077218"/>
          </a:xfrm>
          <a:prstGeom prst="rect">
            <a:avLst/>
          </a:prstGeom>
          <a:noFill/>
        </p:spPr>
        <p:txBody>
          <a:bodyPr wrap="square" rtlCol="0">
            <a:spAutoFit/>
          </a:bodyPr>
          <a:lstStyle/>
          <a:p>
            <a:pPr algn="just">
              <a:spcBef>
                <a:spcPts val="700"/>
              </a:spcBef>
            </a:pPr>
            <a:r>
              <a:rPr lang="en-US" sz="1800" dirty="0">
                <a:latin typeface="Times New Roman" panose="02020603050405020304" pitchFamily="18" charset="0"/>
                <a:cs typeface="Times New Roman" panose="02020603050405020304" pitchFamily="18" charset="0"/>
                <a:sym typeface="Wingdings" panose="05000000000000000000" pitchFamily="2" charset="2"/>
              </a:rPr>
              <a:t>           High power and energy density and long cycle life</a:t>
            </a:r>
          </a:p>
          <a:p>
            <a:pPr indent="-457200">
              <a:spcBef>
                <a:spcPts val="600"/>
              </a:spcBef>
            </a:pPr>
            <a:r>
              <a:rPr lang="en-US" sz="1800" dirty="0">
                <a:latin typeface="Times New Roman" panose="02020603050405020304" pitchFamily="18" charset="0"/>
                <a:cs typeface="Times New Roman" panose="02020603050405020304" pitchFamily="18" charset="0"/>
                <a:sym typeface="Wingdings" panose="05000000000000000000" pitchFamily="2" charset="2"/>
              </a:rPr>
              <a:t>           High operation temperature at about 350 °C, high internal resistance, and Na</a:t>
            </a:r>
          </a:p>
          <a:p>
            <a:pPr indent="-457200">
              <a:spcBef>
                <a:spcPts val="600"/>
              </a:spcBef>
            </a:pPr>
            <a:r>
              <a:rPr lang="en-US" sz="1800" dirty="0">
                <a:latin typeface="Times New Roman" panose="02020603050405020304" pitchFamily="18" charset="0"/>
                <a:cs typeface="Times New Roman" panose="02020603050405020304" pitchFamily="18" charset="0"/>
                <a:sym typeface="Wingdings" panose="05000000000000000000" pitchFamily="2" charset="2"/>
              </a:rPr>
              <a:t>           erosion</a:t>
            </a:r>
          </a:p>
        </p:txBody>
      </p:sp>
      <p:pic>
        <p:nvPicPr>
          <p:cNvPr id="3" name="Picture 2">
            <a:extLst>
              <a:ext uri="{FF2B5EF4-FFF2-40B4-BE49-F238E27FC236}">
                <a16:creationId xmlns:a16="http://schemas.microsoft.com/office/drawing/2014/main" id="{076BBC03-CC55-4C8B-BC68-B94E507421D8}"/>
              </a:ext>
            </a:extLst>
          </p:cNvPr>
          <p:cNvPicPr>
            <a:picLocks noChangeAspect="1"/>
          </p:cNvPicPr>
          <p:nvPr/>
        </p:nvPicPr>
        <p:blipFill>
          <a:blip r:embed="rId4"/>
          <a:stretch>
            <a:fillRect/>
          </a:stretch>
        </p:blipFill>
        <p:spPr>
          <a:xfrm>
            <a:off x="685444" y="3161881"/>
            <a:ext cx="3960579" cy="2625079"/>
          </a:xfrm>
          <a:prstGeom prst="rect">
            <a:avLst/>
          </a:prstGeom>
        </p:spPr>
      </p:pic>
      <p:sp>
        <p:nvSpPr>
          <p:cNvPr id="8" name="Rectangle 7">
            <a:extLst>
              <a:ext uri="{FF2B5EF4-FFF2-40B4-BE49-F238E27FC236}">
                <a16:creationId xmlns:a16="http://schemas.microsoft.com/office/drawing/2014/main" id="{9AC806E9-937C-49D4-BE3C-517FD150150B}"/>
              </a:ext>
            </a:extLst>
          </p:cNvPr>
          <p:cNvSpPr/>
          <p:nvPr/>
        </p:nvSpPr>
        <p:spPr>
          <a:xfrm>
            <a:off x="642257" y="5788223"/>
            <a:ext cx="4038600" cy="307777"/>
          </a:xfrm>
          <a:prstGeom prst="rect">
            <a:avLst/>
          </a:prstGeom>
        </p:spPr>
        <p:txBody>
          <a:bodyPr wrap="square">
            <a:spAutoFit/>
          </a:bodyPr>
          <a:lstStyle/>
          <a:p>
            <a:r>
              <a:rPr lang="en-US" sz="1400" dirty="0"/>
              <a:t>1 MW NAS Battery System installed in </a:t>
            </a:r>
            <a:r>
              <a:rPr lang="en-US" sz="1400" dirty="0" err="1"/>
              <a:t>Luverne</a:t>
            </a:r>
            <a:r>
              <a:rPr lang="en-US" sz="1400" dirty="0"/>
              <a:t>, MN</a:t>
            </a:r>
          </a:p>
        </p:txBody>
      </p:sp>
      <p:pic>
        <p:nvPicPr>
          <p:cNvPr id="9" name="Picture 8">
            <a:extLst>
              <a:ext uri="{FF2B5EF4-FFF2-40B4-BE49-F238E27FC236}">
                <a16:creationId xmlns:a16="http://schemas.microsoft.com/office/drawing/2014/main" id="{AB26CDFD-2D90-444F-8960-179D28C977F6}"/>
              </a:ext>
            </a:extLst>
          </p:cNvPr>
          <p:cNvPicPr>
            <a:picLocks noChangeAspect="1"/>
          </p:cNvPicPr>
          <p:nvPr/>
        </p:nvPicPr>
        <p:blipFill>
          <a:blip r:embed="rId5"/>
          <a:stretch>
            <a:fillRect/>
          </a:stretch>
        </p:blipFill>
        <p:spPr>
          <a:xfrm>
            <a:off x="4800600" y="3161881"/>
            <a:ext cx="3483483" cy="2625079"/>
          </a:xfrm>
          <a:prstGeom prst="rect">
            <a:avLst/>
          </a:prstGeom>
        </p:spPr>
      </p:pic>
      <p:sp>
        <p:nvSpPr>
          <p:cNvPr id="11" name="Rectangle 10">
            <a:extLst>
              <a:ext uri="{FF2B5EF4-FFF2-40B4-BE49-F238E27FC236}">
                <a16:creationId xmlns:a16="http://schemas.microsoft.com/office/drawing/2014/main" id="{DD09DEBB-4E32-4BBB-9EB4-EB2840722DBB}"/>
              </a:ext>
            </a:extLst>
          </p:cNvPr>
          <p:cNvSpPr/>
          <p:nvPr/>
        </p:nvSpPr>
        <p:spPr>
          <a:xfrm>
            <a:off x="4795575" y="5788223"/>
            <a:ext cx="3586425" cy="307777"/>
          </a:xfrm>
          <a:prstGeom prst="rect">
            <a:avLst/>
          </a:prstGeom>
        </p:spPr>
        <p:txBody>
          <a:bodyPr wrap="square">
            <a:spAutoFit/>
          </a:bodyPr>
          <a:lstStyle/>
          <a:p>
            <a:r>
              <a:rPr lang="en-US" sz="1400" dirty="0"/>
              <a:t>4 MW NAS Battery installation at Presidio, TX</a:t>
            </a:r>
          </a:p>
        </p:txBody>
      </p:sp>
    </p:spTree>
    <p:extLst>
      <p:ext uri="{BB962C8B-B14F-4D97-AF65-F5344CB8AC3E}">
        <p14:creationId xmlns:p14="http://schemas.microsoft.com/office/powerpoint/2010/main" val="2973744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nfographic showing the power to gas process Source:  SoCalGas">
            <a:extLst>
              <a:ext uri="{FF2B5EF4-FFF2-40B4-BE49-F238E27FC236}">
                <a16:creationId xmlns:a16="http://schemas.microsoft.com/office/drawing/2014/main" id="{547B0BF3-C5D4-4572-A03E-07B3583BDA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428" y="3352800"/>
            <a:ext cx="5188972" cy="23666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76200"/>
            <a:ext cx="9144000" cy="704478"/>
          </a:xfrm>
        </p:spPr>
        <p:txBody>
          <a:bodyPr/>
          <a:lstStyle/>
          <a:p>
            <a:pPr algn="ctr"/>
            <a:r>
              <a:rPr lang="en-US" dirty="0"/>
              <a:t>Chemical Energy Storage Systems</a:t>
            </a: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70" name="TextBox 369">
            <a:extLst>
              <a:ext uri="{FF2B5EF4-FFF2-40B4-BE49-F238E27FC236}">
                <a16:creationId xmlns:a16="http://schemas.microsoft.com/office/drawing/2014/main" id="{A625B599-0E89-4772-AF3C-49D27B60DA32}"/>
              </a:ext>
            </a:extLst>
          </p:cNvPr>
          <p:cNvSpPr txBox="1"/>
          <p:nvPr/>
        </p:nvSpPr>
        <p:spPr>
          <a:xfrm>
            <a:off x="609600" y="838200"/>
            <a:ext cx="8001000" cy="2864887"/>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latin typeface="Calibri" panose="020F0502020204030204" pitchFamily="34" charset="0"/>
                <a:cs typeface="Calibri" panose="020F0502020204030204" pitchFamily="34" charset="0"/>
                <a:sym typeface="Wingdings" panose="05000000000000000000" pitchFamily="2" charset="2"/>
              </a:rPr>
              <a:t>Chemical energy storage systems (CESS) generate electricity through some chemical reactions releasing energy.</a:t>
            </a:r>
          </a:p>
          <a:p>
            <a:pPr marL="342900" indent="-342900" algn="just">
              <a:buFont typeface="Arial" panose="020B0604020202020204" pitchFamily="34" charset="0"/>
              <a:buChar char="•"/>
            </a:pPr>
            <a:r>
              <a:rPr lang="en-US" sz="2000" dirty="0">
                <a:latin typeface="Calibri" panose="020F0502020204030204" pitchFamily="34" charset="0"/>
                <a:cs typeface="Calibri" panose="020F0502020204030204" pitchFamily="34" charset="0"/>
                <a:sym typeface="Wingdings" panose="05000000000000000000" pitchFamily="2" charset="2"/>
              </a:rPr>
              <a:t>Unlike electrochemical storage technology, the fuel and oxidant are externally supplied and need to be reﬁlled for recycling in a fuel cell.</a:t>
            </a:r>
          </a:p>
          <a:p>
            <a:pPr marL="342900" lvl="1" indent="-342900" algn="just">
              <a:buFont typeface="Arial" panose="020B0604020202020204" pitchFamily="34" charset="0"/>
              <a:buChar char="•"/>
            </a:pPr>
            <a:r>
              <a:rPr lang="en-US" sz="2000" dirty="0">
                <a:latin typeface="Calibri" panose="020F0502020204030204" pitchFamily="34" charset="0"/>
                <a:cs typeface="Calibri" panose="020F0502020204030204" pitchFamily="34" charset="0"/>
                <a:sym typeface="Wingdings" panose="05000000000000000000" pitchFamily="2" charset="2"/>
              </a:rPr>
              <a:t>CESS have largely been developed using hydrogen due to its excellent characteristics as fuel and its very high energy density </a:t>
            </a:r>
          </a:p>
          <a:p>
            <a:pPr marL="342900" lvl="1" indent="-342900" algn="just">
              <a:buFont typeface="Arial" panose="020B0604020202020204" pitchFamily="34" charset="0"/>
              <a:buChar char="•"/>
            </a:pPr>
            <a:r>
              <a:rPr lang="en-US" sz="2000" dirty="0">
                <a:latin typeface="Calibri" panose="020F0502020204030204" pitchFamily="34" charset="0"/>
                <a:cs typeface="Calibri" panose="020F0502020204030204" pitchFamily="34" charset="0"/>
                <a:sym typeface="Wingdings" panose="05000000000000000000" pitchFamily="2" charset="2"/>
              </a:rPr>
              <a:t>However, the high cost and low efficiency place critical limitations for the broad applications of hydrogen fuel cells.</a:t>
            </a:r>
          </a:p>
          <a:p>
            <a:pPr lvl="1" algn="just">
              <a:spcBef>
                <a:spcPts val="500"/>
              </a:spcBef>
            </a:pPr>
            <a:endParaRPr lang="en-US" sz="1600" dirty="0"/>
          </a:p>
        </p:txBody>
      </p:sp>
      <p:sp>
        <p:nvSpPr>
          <p:cNvPr id="3" name="Rectangle 2">
            <a:extLst>
              <a:ext uri="{FF2B5EF4-FFF2-40B4-BE49-F238E27FC236}">
                <a16:creationId xmlns:a16="http://schemas.microsoft.com/office/drawing/2014/main" id="{463DFCCB-E1AD-471A-876C-F531D24CB864}"/>
              </a:ext>
            </a:extLst>
          </p:cNvPr>
          <p:cNvSpPr/>
          <p:nvPr/>
        </p:nvSpPr>
        <p:spPr>
          <a:xfrm>
            <a:off x="2057400" y="5847830"/>
            <a:ext cx="5791200" cy="230832"/>
          </a:xfrm>
          <a:prstGeom prst="rect">
            <a:avLst/>
          </a:prstGeom>
        </p:spPr>
        <p:txBody>
          <a:bodyPr wrap="square">
            <a:spAutoFit/>
          </a:bodyPr>
          <a:lstStyle/>
          <a:p>
            <a:r>
              <a:rPr lang="en-US" sz="900" dirty="0"/>
              <a:t>http://www.fchea.org/in-transition/2019/7/22/unlocking-the-potential-of-hydrogen-energy-storage</a:t>
            </a:r>
          </a:p>
        </p:txBody>
      </p:sp>
      <p:pic>
        <p:nvPicPr>
          <p:cNvPr id="3076" name="Picture 4">
            <a:extLst>
              <a:ext uri="{FF2B5EF4-FFF2-40B4-BE49-F238E27FC236}">
                <a16:creationId xmlns:a16="http://schemas.microsoft.com/office/drawing/2014/main" id="{C266D329-F4ED-4857-ABE2-4F4748A47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0" y="3468292"/>
            <a:ext cx="28575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933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04478"/>
          </a:xfrm>
        </p:spPr>
        <p:txBody>
          <a:bodyPr/>
          <a:lstStyle/>
          <a:p>
            <a:pPr algn="ctr"/>
            <a:r>
              <a:rPr lang="en-US" dirty="0"/>
              <a:t> Electrical Energy Storage Systems</a:t>
            </a: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70" name="TextBox 369">
            <a:extLst>
              <a:ext uri="{FF2B5EF4-FFF2-40B4-BE49-F238E27FC236}">
                <a16:creationId xmlns:a16="http://schemas.microsoft.com/office/drawing/2014/main" id="{A625B599-0E89-4772-AF3C-49D27B60DA32}"/>
              </a:ext>
            </a:extLst>
          </p:cNvPr>
          <p:cNvSpPr txBox="1"/>
          <p:nvPr/>
        </p:nvSpPr>
        <p:spPr>
          <a:xfrm>
            <a:off x="571500" y="840836"/>
            <a:ext cx="8001000" cy="2862322"/>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latin typeface="Calibri" panose="020F0502020204030204" pitchFamily="34" charset="0"/>
                <a:cs typeface="Calibri" panose="020F0502020204030204" pitchFamily="34" charset="0"/>
                <a:sym typeface="Wingdings" panose="05000000000000000000" pitchFamily="2" charset="2"/>
              </a:rPr>
              <a:t>Ultra-capacitors (UC) have high power density, 95% efﬁciency, and long lifetime, but suffer from high self-discharge rate and high cost.</a:t>
            </a:r>
          </a:p>
          <a:p>
            <a:pPr marL="342900" lvl="1" indent="-342900" algn="just">
              <a:buFont typeface="Arial" panose="020B0604020202020204" pitchFamily="34" charset="0"/>
              <a:buChar char="•"/>
            </a:pPr>
            <a:r>
              <a:rPr lang="en-US" sz="2000" dirty="0">
                <a:latin typeface="Calibri" panose="020F0502020204030204" pitchFamily="34" charset="0"/>
                <a:cs typeface="Calibri" panose="020F0502020204030204" pitchFamily="34" charset="0"/>
                <a:sym typeface="Wingdings" panose="05000000000000000000" pitchFamily="2" charset="2"/>
              </a:rPr>
              <a:t>Many researchers are currently developing nanostructured materials to improve the performance of UC.</a:t>
            </a:r>
          </a:p>
          <a:p>
            <a:pPr marL="342900" lvl="1" indent="-342900" algn="just">
              <a:buFont typeface="Arial" panose="020B0604020202020204" pitchFamily="34" charset="0"/>
              <a:buChar char="•"/>
            </a:pPr>
            <a:r>
              <a:rPr lang="en-US" sz="2000" dirty="0">
                <a:latin typeface="Calibri" panose="020F0502020204030204" pitchFamily="34" charset="0"/>
                <a:cs typeface="Calibri" panose="020F0502020204030204" pitchFamily="34" charset="0"/>
              </a:rPr>
              <a:t>Superconducting magnetic energy storage systems(SMESS) store electricity in the magnetic ﬁeld through a large current circulating in a superconducting coil.</a:t>
            </a:r>
          </a:p>
          <a:p>
            <a:pPr marL="342900" lvl="1" indent="-342900" algn="just">
              <a:buFont typeface="Arial" panose="020B0604020202020204" pitchFamily="34" charset="0"/>
              <a:buChar char="•"/>
            </a:pPr>
            <a:r>
              <a:rPr lang="en-US" sz="2000" dirty="0">
                <a:latin typeface="Calibri" panose="020F0502020204030204" pitchFamily="34" charset="0"/>
                <a:cs typeface="Calibri" panose="020F0502020204030204" pitchFamily="34" charset="0"/>
              </a:rPr>
              <a:t>Current studies focus on reducing the cost of coils and temperature control system.</a:t>
            </a:r>
          </a:p>
        </p:txBody>
      </p:sp>
      <p:pic>
        <p:nvPicPr>
          <p:cNvPr id="4" name="Picture 3">
            <a:extLst>
              <a:ext uri="{FF2B5EF4-FFF2-40B4-BE49-F238E27FC236}">
                <a16:creationId xmlns:a16="http://schemas.microsoft.com/office/drawing/2014/main" id="{5E2618D4-1DF9-4EE7-9A55-E72F8C1E94A0}"/>
              </a:ext>
            </a:extLst>
          </p:cNvPr>
          <p:cNvPicPr>
            <a:picLocks noChangeAspect="1"/>
          </p:cNvPicPr>
          <p:nvPr/>
        </p:nvPicPr>
        <p:blipFill>
          <a:blip r:embed="rId3"/>
          <a:stretch>
            <a:fillRect/>
          </a:stretch>
        </p:blipFill>
        <p:spPr>
          <a:xfrm>
            <a:off x="922503" y="3886200"/>
            <a:ext cx="3962400" cy="1774860"/>
          </a:xfrm>
          <a:prstGeom prst="rect">
            <a:avLst/>
          </a:prstGeom>
        </p:spPr>
      </p:pic>
      <p:pic>
        <p:nvPicPr>
          <p:cNvPr id="5122" name="Picture 2" descr="Image result for Superconducting magnetic energy storage systems">
            <a:extLst>
              <a:ext uri="{FF2B5EF4-FFF2-40B4-BE49-F238E27FC236}">
                <a16:creationId xmlns:a16="http://schemas.microsoft.com/office/drawing/2014/main" id="{7044AF23-1B86-4BC9-83AE-C36EAAC381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7806" y="3763316"/>
            <a:ext cx="3214674" cy="1981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1B4C924-DBD0-4CC5-82C4-6F4A51D2F2D4}"/>
              </a:ext>
            </a:extLst>
          </p:cNvPr>
          <p:cNvSpPr/>
          <p:nvPr/>
        </p:nvSpPr>
        <p:spPr>
          <a:xfrm>
            <a:off x="922504" y="5791200"/>
            <a:ext cx="3962400" cy="230832"/>
          </a:xfrm>
          <a:prstGeom prst="rect">
            <a:avLst/>
          </a:prstGeom>
        </p:spPr>
        <p:txBody>
          <a:bodyPr wrap="square">
            <a:spAutoFit/>
          </a:bodyPr>
          <a:lstStyle/>
          <a:p>
            <a:pPr algn="ctr"/>
            <a:r>
              <a:rPr lang="en-US" sz="900" dirty="0"/>
              <a:t>https://www.maxwell.com/products/ultracapacitors/grid-cell-pack</a:t>
            </a:r>
          </a:p>
        </p:txBody>
      </p:sp>
      <p:sp>
        <p:nvSpPr>
          <p:cNvPr id="8" name="Rectangle 7">
            <a:extLst>
              <a:ext uri="{FF2B5EF4-FFF2-40B4-BE49-F238E27FC236}">
                <a16:creationId xmlns:a16="http://schemas.microsoft.com/office/drawing/2014/main" id="{67360221-C825-498B-9DF7-AD1556EF3962}"/>
              </a:ext>
            </a:extLst>
          </p:cNvPr>
          <p:cNvSpPr/>
          <p:nvPr/>
        </p:nvSpPr>
        <p:spPr>
          <a:xfrm>
            <a:off x="5197806" y="5773579"/>
            <a:ext cx="3214674" cy="246221"/>
          </a:xfrm>
          <a:prstGeom prst="rect">
            <a:avLst/>
          </a:prstGeom>
        </p:spPr>
        <p:txBody>
          <a:bodyPr wrap="square">
            <a:spAutoFit/>
          </a:bodyPr>
          <a:lstStyle/>
          <a:p>
            <a:pPr algn="ctr"/>
            <a:r>
              <a:rPr lang="en-US" sz="1000" dirty="0">
                <a:hlinkClick r:id="rId5">
                  <a:extLst>
                    <a:ext uri="{A12FA001-AC4F-418D-AE19-62706E023703}">
                      <ahyp:hlinkClr xmlns="" xmlns:ahyp="http://schemas.microsoft.com/office/drawing/2018/hyperlinkcolor" val="tx"/>
                    </a:ext>
                  </a:extLst>
                </a:hlinkClick>
              </a:rPr>
              <a:t>http://www.wtec.org/loyola/scpa/02_06.htm</a:t>
            </a:r>
            <a:endParaRPr lang="en-US" sz="1000" dirty="0"/>
          </a:p>
        </p:txBody>
      </p:sp>
    </p:spTree>
    <p:extLst>
      <p:ext uri="{BB962C8B-B14F-4D97-AF65-F5344CB8AC3E}">
        <p14:creationId xmlns:p14="http://schemas.microsoft.com/office/powerpoint/2010/main" val="1666817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04478"/>
          </a:xfrm>
        </p:spPr>
        <p:txBody>
          <a:bodyPr/>
          <a:lstStyle/>
          <a:p>
            <a:pPr algn="ctr"/>
            <a:r>
              <a:rPr lang="en-US" dirty="0"/>
              <a:t> Thermal Energy Storage Systems </a:t>
            </a: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70" name="TextBox 369">
            <a:extLst>
              <a:ext uri="{FF2B5EF4-FFF2-40B4-BE49-F238E27FC236}">
                <a16:creationId xmlns:a16="http://schemas.microsoft.com/office/drawing/2014/main" id="{A625B599-0E89-4772-AF3C-49D27B60DA32}"/>
              </a:ext>
            </a:extLst>
          </p:cNvPr>
          <p:cNvSpPr txBox="1"/>
          <p:nvPr/>
        </p:nvSpPr>
        <p:spPr>
          <a:xfrm>
            <a:off x="609600" y="769808"/>
            <a:ext cx="7924800" cy="2554545"/>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latin typeface="Calibri" panose="020F0502020204030204" pitchFamily="34" charset="0"/>
                <a:cs typeface="Calibri" panose="020F0502020204030204" pitchFamily="34" charset="0"/>
                <a:sym typeface="Wingdings" panose="05000000000000000000" pitchFamily="2" charset="2"/>
              </a:rPr>
              <a:t>Thermal energy storage systems (TESS) store energy in the form of heat for later use in electricity generation or other heating purposes.</a:t>
            </a:r>
          </a:p>
          <a:p>
            <a:pPr marL="342900" indent="-342900" algn="just">
              <a:buFont typeface="Arial" panose="020B0604020202020204" pitchFamily="34" charset="0"/>
              <a:buChar char="•"/>
            </a:pPr>
            <a:r>
              <a:rPr lang="en-US" sz="2000" dirty="0">
                <a:latin typeface="Calibri" panose="020F0502020204030204" pitchFamily="34" charset="0"/>
                <a:cs typeface="Calibri" panose="020F0502020204030204" pitchFamily="34" charset="0"/>
                <a:sym typeface="Wingdings" panose="05000000000000000000" pitchFamily="2" charset="2"/>
              </a:rPr>
              <a:t>Depending on the operating temperature, TESS can be categorized into two groups: low-temperature (&lt;200 °C) TESS and high-temperature TESS.</a:t>
            </a:r>
          </a:p>
          <a:p>
            <a:pPr marL="342900" indent="-342900" algn="just">
              <a:buFont typeface="Arial" panose="020B0604020202020204" pitchFamily="34" charset="0"/>
              <a:buChar char="•"/>
            </a:pPr>
            <a:r>
              <a:rPr lang="en-US" sz="2000" dirty="0">
                <a:latin typeface="Calibri" panose="020F0502020204030204" pitchFamily="34" charset="0"/>
                <a:cs typeface="Calibri" panose="020F0502020204030204" pitchFamily="34" charset="0"/>
              </a:rPr>
              <a:t>High-temperature TESS can be further categorized into three sub-groups: latent heat, sensible heat, and thermal-chemical sorption stor</a:t>
            </a:r>
            <a:r>
              <a:rPr lang="en-US" altLang="zh-CN" sz="2000" dirty="0">
                <a:latin typeface="Calibri" panose="020F0502020204030204" pitchFamily="34" charset="0"/>
                <a:cs typeface="Calibri" panose="020F0502020204030204" pitchFamily="34" charset="0"/>
              </a:rPr>
              <a:t>a</a:t>
            </a:r>
            <a:r>
              <a:rPr lang="en-US" sz="2000" dirty="0">
                <a:latin typeface="Calibri" panose="020F0502020204030204" pitchFamily="34" charset="0"/>
                <a:cs typeface="Calibri" panose="020F0502020204030204" pitchFamily="34" charset="0"/>
              </a:rPr>
              <a:t>ge systems. </a:t>
            </a:r>
          </a:p>
        </p:txBody>
      </p:sp>
      <p:pic>
        <p:nvPicPr>
          <p:cNvPr id="7170" name="Picture 2">
            <a:extLst>
              <a:ext uri="{FF2B5EF4-FFF2-40B4-BE49-F238E27FC236}">
                <a16:creationId xmlns:a16="http://schemas.microsoft.com/office/drawing/2014/main" id="{525D4D02-D1F7-49CD-8239-010DB8FC0D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3324353"/>
            <a:ext cx="5600700" cy="2667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3C810D-0590-406E-AB4E-C0AF6BA64369}"/>
              </a:ext>
            </a:extLst>
          </p:cNvPr>
          <p:cNvSpPr/>
          <p:nvPr/>
        </p:nvSpPr>
        <p:spPr>
          <a:xfrm>
            <a:off x="1606485" y="5883631"/>
            <a:ext cx="5943600" cy="215444"/>
          </a:xfrm>
          <a:prstGeom prst="rect">
            <a:avLst/>
          </a:prstGeom>
        </p:spPr>
        <p:txBody>
          <a:bodyPr wrap="square">
            <a:spAutoFit/>
          </a:bodyPr>
          <a:lstStyle/>
          <a:p>
            <a:pPr algn="ctr"/>
            <a:r>
              <a:rPr lang="en-US" sz="800" dirty="0"/>
              <a:t>http://www.calmac.com/how-energy-storage-works</a:t>
            </a:r>
          </a:p>
        </p:txBody>
      </p:sp>
    </p:spTree>
    <p:extLst>
      <p:ext uri="{BB962C8B-B14F-4D97-AF65-F5344CB8AC3E}">
        <p14:creationId xmlns:p14="http://schemas.microsoft.com/office/powerpoint/2010/main" val="1263581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04478"/>
          </a:xfrm>
        </p:spPr>
        <p:txBody>
          <a:bodyPr/>
          <a:lstStyle/>
          <a:p>
            <a:pPr algn="ctr"/>
            <a:r>
              <a:rPr lang="en-US" dirty="0"/>
              <a:t>Comparison of Energy Storage Technologies</a:t>
            </a: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pic>
        <p:nvPicPr>
          <p:cNvPr id="4" name="Picture 3">
            <a:extLst>
              <a:ext uri="{FF2B5EF4-FFF2-40B4-BE49-F238E27FC236}">
                <a16:creationId xmlns:a16="http://schemas.microsoft.com/office/drawing/2014/main" id="{9D5E7FED-DA64-4488-9EA5-6213332153DB}"/>
              </a:ext>
            </a:extLst>
          </p:cNvPr>
          <p:cNvPicPr>
            <a:picLocks noChangeAspect="1"/>
          </p:cNvPicPr>
          <p:nvPr/>
        </p:nvPicPr>
        <p:blipFill>
          <a:blip r:embed="rId3"/>
          <a:stretch>
            <a:fillRect/>
          </a:stretch>
        </p:blipFill>
        <p:spPr>
          <a:xfrm>
            <a:off x="495300" y="910206"/>
            <a:ext cx="8153400" cy="3007148"/>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A5A7EFD-E6A1-454F-B1E9-5DED82CB62B4}"/>
                  </a:ext>
                </a:extLst>
              </p:cNvPr>
              <p:cNvSpPr/>
              <p:nvPr/>
            </p:nvSpPr>
            <p:spPr>
              <a:xfrm>
                <a:off x="684712" y="4008802"/>
                <a:ext cx="7774576" cy="1938992"/>
              </a:xfrm>
              <a:prstGeom prst="rect">
                <a:avLst/>
              </a:prstGeom>
            </p:spPr>
            <p:txBody>
              <a:bodyPr wrap="square">
                <a:spAutoFit/>
              </a:bodyPr>
              <a:lstStyle/>
              <a:p>
                <a:pPr marL="342900" indent="-342900" algn="jus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Li-ion and flow batteries are currently the most popular electrochemical choices of ESS.</a:t>
                </a:r>
              </a:p>
              <a:p>
                <a:pPr marL="342900" indent="-342900" algn="just">
                  <a:buFont typeface="Arial" panose="020B0604020202020204" pitchFamily="34" charset="0"/>
                  <a:buChar char="•"/>
                </a:pPr>
                <a:r>
                  <a:rPr lang="en-US" sz="2000" dirty="0">
                    <a:latin typeface="Calibri" panose="020F0502020204030204" pitchFamily="34" charset="0"/>
                    <a:cs typeface="Calibri" panose="020F0502020204030204" pitchFamily="34" charset="0"/>
                  </a:rPr>
                  <a:t>PHES still play a dominant role (</a:t>
                </a:r>
                <a14:m>
                  <m:oMath xmlns:m="http://schemas.openxmlformats.org/officeDocument/2006/math">
                    <m:r>
                      <a:rPr lang="en-US" sz="2000" i="1" smtClean="0">
                        <a:latin typeface="Cambria Math" panose="02040503050406030204" pitchFamily="18" charset="0"/>
                        <a:ea typeface="Cambria Math" panose="02040503050406030204" pitchFamily="18" charset="0"/>
                        <a:cs typeface="Calibri" panose="020F0502020204030204" pitchFamily="34" charset="0"/>
                      </a:rPr>
                      <m:t>≈</m:t>
                    </m:r>
                    <m:r>
                      <a:rPr lang="en-US" sz="2000" b="0" i="1" smtClean="0">
                        <a:latin typeface="Cambria Math" panose="02040503050406030204" pitchFamily="18" charset="0"/>
                        <a:ea typeface="Cambria Math" panose="02040503050406030204" pitchFamily="18" charset="0"/>
                        <a:cs typeface="Calibri" panose="020F0502020204030204" pitchFamily="34" charset="0"/>
                      </a:rPr>
                      <m:t>97.45%</m:t>
                    </m:r>
                  </m:oMath>
                </a14:m>
                <a:r>
                  <a:rPr lang="en-US" sz="2000" dirty="0">
                    <a:latin typeface="Calibri" panose="020F0502020204030204" pitchFamily="34" charset="0"/>
                    <a:cs typeface="Calibri" panose="020F0502020204030204" pitchFamily="34" charset="0"/>
                  </a:rPr>
                  <a:t>) in the existing ESS projects.</a:t>
                </a:r>
              </a:p>
              <a:p>
                <a:pPr marL="342900" indent="-342900" algn="just">
                  <a:buFont typeface="Arial" panose="020B0604020202020204" pitchFamily="34" charset="0"/>
                  <a:buChar char="•"/>
                </a:pPr>
                <a:r>
                  <a:rPr lang="en-US" sz="2000" dirty="0">
                    <a:latin typeface="Calibri" panose="020F0502020204030204" pitchFamily="34" charset="0"/>
                    <a:cs typeface="Calibri" panose="020F0502020204030204" pitchFamily="34" charset="0"/>
                  </a:rPr>
                  <a:t>Na-S and HFC have the potential to be increasingly deployed.</a:t>
                </a:r>
              </a:p>
              <a:p>
                <a:pPr marL="342900" indent="-342900" algn="just">
                  <a:buFont typeface="Arial" panose="020B0604020202020204" pitchFamily="34" charset="0"/>
                  <a:buChar char="•"/>
                </a:pPr>
                <a:r>
                  <a:rPr lang="en-US" sz="2000" dirty="0">
                    <a:latin typeface="Calibri" panose="020F0502020204030204" pitchFamily="34" charset="0"/>
                    <a:cs typeface="Calibri" panose="020F0502020204030204" pitchFamily="34" charset="0"/>
                  </a:rPr>
                  <a:t>High power density ESS with high energy density ESS.</a:t>
                </a:r>
              </a:p>
            </p:txBody>
          </p:sp>
        </mc:Choice>
        <mc:Fallback xmlns="">
          <p:sp>
            <p:nvSpPr>
              <p:cNvPr id="6" name="Rectangle 5">
                <a:extLst>
                  <a:ext uri="{FF2B5EF4-FFF2-40B4-BE49-F238E27FC236}">
                    <a16:creationId xmlns:a16="http://schemas.microsoft.com/office/drawing/2014/main" id="{5A5A7EFD-E6A1-454F-B1E9-5DED82CB62B4}"/>
                  </a:ext>
                </a:extLst>
              </p:cNvPr>
              <p:cNvSpPr>
                <a:spLocks noRot="1" noChangeAspect="1" noMove="1" noResize="1" noEditPoints="1" noAdjustHandles="1" noChangeArrowheads="1" noChangeShapeType="1" noTextEdit="1"/>
              </p:cNvSpPr>
              <p:nvPr/>
            </p:nvSpPr>
            <p:spPr>
              <a:xfrm>
                <a:off x="684712" y="4008802"/>
                <a:ext cx="7774576" cy="1938992"/>
              </a:xfrm>
              <a:prstGeom prst="rect">
                <a:avLst/>
              </a:prstGeom>
              <a:blipFill>
                <a:blip r:embed="rId4"/>
                <a:stretch>
                  <a:fillRect l="-705" t="-1887" r="-784" b="-4717"/>
                </a:stretch>
              </a:blipFill>
            </p:spPr>
            <p:txBody>
              <a:bodyPr/>
              <a:lstStyle/>
              <a:p>
                <a:r>
                  <a:rPr lang="en-US">
                    <a:noFill/>
                  </a:rPr>
                  <a:t> </a:t>
                </a:r>
              </a:p>
            </p:txBody>
          </p:sp>
        </mc:Fallback>
      </mc:AlternateContent>
    </p:spTree>
    <p:extLst>
      <p:ext uri="{BB962C8B-B14F-4D97-AF65-F5344CB8AC3E}">
        <p14:creationId xmlns:p14="http://schemas.microsoft.com/office/powerpoint/2010/main" val="3551753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722"/>
            <a:ext cx="9144000" cy="704478"/>
          </a:xfrm>
        </p:spPr>
        <p:txBody>
          <a:bodyPr/>
          <a:lstStyle/>
          <a:p>
            <a:pPr algn="ctr"/>
            <a:r>
              <a:rPr lang="en-US" dirty="0"/>
              <a:t>Formulations of Energy Storage </a:t>
            </a:r>
            <a:r>
              <a:rPr lang="en-US" dirty="0" smtClean="0"/>
              <a:t>Technologies in Power Grids</a:t>
            </a:r>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graphicFrame>
        <p:nvGraphicFramePr>
          <p:cNvPr id="3" name="Table 6">
            <a:extLst>
              <a:ext uri="{FF2B5EF4-FFF2-40B4-BE49-F238E27FC236}">
                <a16:creationId xmlns:a16="http://schemas.microsoft.com/office/drawing/2014/main" id="{984BD260-695F-4BE4-B408-01310C15434E}"/>
              </a:ext>
            </a:extLst>
          </p:cNvPr>
          <p:cNvGraphicFramePr>
            <a:graphicFrameLocks noGrp="1"/>
          </p:cNvGraphicFramePr>
          <p:nvPr>
            <p:extLst>
              <p:ext uri="{D42A27DB-BD31-4B8C-83A1-F6EECF244321}">
                <p14:modId xmlns:p14="http://schemas.microsoft.com/office/powerpoint/2010/main" val="1173496761"/>
              </p:ext>
            </p:extLst>
          </p:nvPr>
        </p:nvGraphicFramePr>
        <p:xfrm>
          <a:off x="711723" y="1063749"/>
          <a:ext cx="7720554" cy="2651760"/>
        </p:xfrm>
        <a:graphic>
          <a:graphicData uri="http://schemas.openxmlformats.org/drawingml/2006/table">
            <a:tbl>
              <a:tblPr firstRow="1" bandRow="1">
                <a:tableStyleId>{D27102A9-8310-4765-A935-A1911B00CA55}</a:tableStyleId>
              </a:tblPr>
              <a:tblGrid>
                <a:gridCol w="1286759">
                  <a:extLst>
                    <a:ext uri="{9D8B030D-6E8A-4147-A177-3AD203B41FA5}">
                      <a16:colId xmlns:a16="http://schemas.microsoft.com/office/drawing/2014/main" val="2500301209"/>
                    </a:ext>
                  </a:extLst>
                </a:gridCol>
                <a:gridCol w="1286759">
                  <a:extLst>
                    <a:ext uri="{9D8B030D-6E8A-4147-A177-3AD203B41FA5}">
                      <a16:colId xmlns:a16="http://schemas.microsoft.com/office/drawing/2014/main" val="148468206"/>
                    </a:ext>
                  </a:extLst>
                </a:gridCol>
                <a:gridCol w="1286759">
                  <a:extLst>
                    <a:ext uri="{9D8B030D-6E8A-4147-A177-3AD203B41FA5}">
                      <a16:colId xmlns:a16="http://schemas.microsoft.com/office/drawing/2014/main" val="1691898415"/>
                    </a:ext>
                  </a:extLst>
                </a:gridCol>
                <a:gridCol w="1286759">
                  <a:extLst>
                    <a:ext uri="{9D8B030D-6E8A-4147-A177-3AD203B41FA5}">
                      <a16:colId xmlns:a16="http://schemas.microsoft.com/office/drawing/2014/main" val="352465901"/>
                    </a:ext>
                  </a:extLst>
                </a:gridCol>
                <a:gridCol w="1286759">
                  <a:extLst>
                    <a:ext uri="{9D8B030D-6E8A-4147-A177-3AD203B41FA5}">
                      <a16:colId xmlns:a16="http://schemas.microsoft.com/office/drawing/2014/main" val="1290454137"/>
                    </a:ext>
                  </a:extLst>
                </a:gridCol>
                <a:gridCol w="1286759">
                  <a:extLst>
                    <a:ext uri="{9D8B030D-6E8A-4147-A177-3AD203B41FA5}">
                      <a16:colId xmlns:a16="http://schemas.microsoft.com/office/drawing/2014/main" val="2519136182"/>
                    </a:ext>
                  </a:extLst>
                </a:gridCol>
              </a:tblGrid>
              <a:tr h="334568">
                <a:tc>
                  <a:txBody>
                    <a:bodyPr/>
                    <a:lstStyle/>
                    <a:p>
                      <a:pPr algn="ctr"/>
                      <a:r>
                        <a:rPr lang="en-US" b="0" dirty="0">
                          <a:latin typeface="Calibri" panose="020F0502020204030204" pitchFamily="34" charset="0"/>
                          <a:cs typeface="Calibri" panose="020F0502020204030204" pitchFamily="34" charset="0"/>
                        </a:rPr>
                        <a:t>Technology</a:t>
                      </a:r>
                    </a:p>
                  </a:txBody>
                  <a:tcPr anchor="ctr"/>
                </a:tc>
                <a:tc>
                  <a:txBody>
                    <a:bodyPr/>
                    <a:lstStyle/>
                    <a:p>
                      <a:pPr algn="ctr"/>
                      <a:r>
                        <a:rPr lang="en-US" b="0" dirty="0">
                          <a:latin typeface="Calibri" panose="020F0502020204030204" pitchFamily="34" charset="0"/>
                          <a:cs typeface="Calibri" panose="020F0502020204030204" pitchFamily="34" charset="0"/>
                        </a:rPr>
                        <a:t>Power limit</a:t>
                      </a:r>
                    </a:p>
                  </a:txBody>
                  <a:tcPr anchor="ctr"/>
                </a:tc>
                <a:tc>
                  <a:txBody>
                    <a:bodyPr/>
                    <a:lstStyle/>
                    <a:p>
                      <a:pPr algn="ctr"/>
                      <a:r>
                        <a:rPr lang="en-US" b="0" dirty="0">
                          <a:latin typeface="Calibri" panose="020F0502020204030204" pitchFamily="34" charset="0"/>
                          <a:cs typeface="Calibri" panose="020F0502020204030204" pitchFamily="34" charset="0"/>
                        </a:rPr>
                        <a:t>Ramp limit</a:t>
                      </a:r>
                    </a:p>
                  </a:txBody>
                  <a:tcPr anchor="ctr"/>
                </a:tc>
                <a:tc>
                  <a:txBody>
                    <a:bodyPr/>
                    <a:lstStyle/>
                    <a:p>
                      <a:pPr algn="ctr"/>
                      <a:r>
                        <a:rPr lang="en-US" b="0" dirty="0">
                          <a:latin typeface="Calibri" panose="020F0502020204030204" pitchFamily="34" charset="0"/>
                          <a:cs typeface="Calibri" panose="020F0502020204030204" pitchFamily="34" charset="0"/>
                        </a:rPr>
                        <a:t>Energy limit</a:t>
                      </a:r>
                    </a:p>
                  </a:txBody>
                  <a:tcPr anchor="ctr"/>
                </a:tc>
                <a:tc>
                  <a:txBody>
                    <a:bodyPr/>
                    <a:lstStyle/>
                    <a:p>
                      <a:pPr algn="ctr"/>
                      <a:r>
                        <a:rPr lang="en-US" b="0" dirty="0">
                          <a:latin typeface="Calibri" panose="020F0502020204030204" pitchFamily="34" charset="0"/>
                          <a:cs typeface="Calibri" panose="020F0502020204030204" pitchFamily="34" charset="0"/>
                        </a:rPr>
                        <a:t>Efficiency</a:t>
                      </a:r>
                    </a:p>
                  </a:txBody>
                  <a:tcPr anchor="ctr"/>
                </a:tc>
                <a:tc>
                  <a:txBody>
                    <a:bodyPr/>
                    <a:lstStyle/>
                    <a:p>
                      <a:pPr algn="ctr"/>
                      <a:r>
                        <a:rPr lang="en-US" b="0" dirty="0">
                          <a:latin typeface="Calibri" panose="020F0502020204030204" pitchFamily="34" charset="0"/>
                          <a:cs typeface="Calibri" panose="020F0502020204030204" pitchFamily="34" charset="0"/>
                        </a:rPr>
                        <a:t>Lifetime</a:t>
                      </a:r>
                    </a:p>
                  </a:txBody>
                  <a:tcPr anchor="ctr"/>
                </a:tc>
                <a:extLst>
                  <a:ext uri="{0D108BD9-81ED-4DB2-BD59-A6C34878D82A}">
                    <a16:rowId xmlns:a16="http://schemas.microsoft.com/office/drawing/2014/main" val="2958196204"/>
                  </a:ext>
                </a:extLst>
              </a:tr>
              <a:tr h="334568">
                <a:tc>
                  <a:txBody>
                    <a:bodyPr/>
                    <a:lstStyle/>
                    <a:p>
                      <a:pPr algn="ctr"/>
                      <a:r>
                        <a:rPr lang="en-US" dirty="0">
                          <a:latin typeface="Calibri" panose="020F0502020204030204" pitchFamily="34" charset="0"/>
                          <a:cs typeface="Calibri" panose="020F0502020204030204" pitchFamily="34" charset="0"/>
                        </a:rPr>
                        <a:t>Pump</a:t>
                      </a:r>
                    </a:p>
                  </a:txBody>
                  <a:tcPr anchor="ctr"/>
                </a:tc>
                <a:tc>
                  <a:txBody>
                    <a:bodyPr/>
                    <a:lstStyle/>
                    <a:p>
                      <a:pPr algn="ctr"/>
                      <a:r>
                        <a:rPr lang="en-US" dirty="0">
                          <a:latin typeface="Calibri" panose="020F0502020204030204" pitchFamily="34" charset="0"/>
                          <a:cs typeface="Calibri" panose="020F0502020204030204" pitchFamily="34" charset="0"/>
                          <a:sym typeface="Wingdings" panose="05000000000000000000" pitchFamily="2" charset="2"/>
                        </a:rPr>
                        <a:t></a:t>
                      </a:r>
                      <a:endParaRPr lang="en-US" dirty="0">
                        <a:latin typeface="Calibri" panose="020F0502020204030204" pitchFamily="34" charset="0"/>
                        <a:cs typeface="Calibri" panose="020F050202020403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sym typeface="Wingdings" panose="05000000000000000000" pitchFamily="2" charset="2"/>
                        </a:rPr>
                        <a:t></a:t>
                      </a:r>
                      <a:endParaRPr lang="en-US" dirty="0">
                        <a:latin typeface="Calibri" panose="020F0502020204030204" pitchFamily="34" charset="0"/>
                        <a:cs typeface="Calibri" panose="020F050202020403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sym typeface="Wingdings" panose="05000000000000000000" pitchFamily="2" charset="2"/>
                        </a:rPr>
                        <a:t></a:t>
                      </a:r>
                      <a:endParaRPr lang="en-US" dirty="0">
                        <a:latin typeface="Calibri" panose="020F0502020204030204" pitchFamily="34" charset="0"/>
                        <a:cs typeface="Calibri" panose="020F050202020403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sym typeface="Wingdings" panose="05000000000000000000" pitchFamily="2" charset="2"/>
                        </a:rPr>
                        <a:t></a:t>
                      </a:r>
                      <a:endParaRPr lang="en-US" dirty="0">
                        <a:latin typeface="Calibri" panose="020F0502020204030204" pitchFamily="34" charset="0"/>
                        <a:cs typeface="Calibri" panose="020F050202020403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sym typeface="Wingdings" panose="05000000000000000000" pitchFamily="2" charset="2"/>
                        </a:rPr>
                        <a:t>fixed</a:t>
                      </a:r>
                      <a:endParaRPr lang="en-US"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790498389"/>
                  </a:ext>
                </a:extLst>
              </a:tr>
              <a:tr h="664644">
                <a:tc>
                  <a:txBody>
                    <a:bodyPr/>
                    <a:lstStyle/>
                    <a:p>
                      <a:pPr algn="ctr"/>
                      <a:r>
                        <a:rPr lang="en-US" dirty="0">
                          <a:latin typeface="Calibri" panose="020F0502020204030204" pitchFamily="34" charset="0"/>
                          <a:cs typeface="Calibri" panose="020F0502020204030204" pitchFamily="34" charset="0"/>
                        </a:rPr>
                        <a:t>Flow battery</a:t>
                      </a:r>
                    </a:p>
                  </a:txBody>
                  <a:tcPr anchor="ctr"/>
                </a:tc>
                <a:tc>
                  <a:txBody>
                    <a:bodyPr/>
                    <a:lstStyle/>
                    <a:p>
                      <a:pPr algn="ctr"/>
                      <a:r>
                        <a:rPr lang="en-US" dirty="0">
                          <a:latin typeface="Calibri" panose="020F0502020204030204" pitchFamily="34" charset="0"/>
                          <a:cs typeface="Calibri" panose="020F0502020204030204" pitchFamily="34" charset="0"/>
                          <a:sym typeface="Wingdings" panose="05000000000000000000" pitchFamily="2" charset="2"/>
                        </a:rPr>
                        <a:t></a:t>
                      </a:r>
                      <a:endParaRPr lang="en-US" dirty="0">
                        <a:latin typeface="Calibri" panose="020F0502020204030204" pitchFamily="34" charset="0"/>
                        <a:cs typeface="Calibri" panose="020F050202020403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sym typeface="Wingdings" panose="05000000000000000000" pitchFamily="2" charset="2"/>
                        </a:rPr>
                        <a:t></a:t>
                      </a:r>
                      <a:endParaRPr lang="en-US" dirty="0">
                        <a:latin typeface="Calibri" panose="020F0502020204030204" pitchFamily="34" charset="0"/>
                        <a:cs typeface="Calibri" panose="020F0502020204030204" pitchFamily="34" charset="0"/>
                      </a:endParaRPr>
                    </a:p>
                  </a:txBody>
                  <a:tcPr anchor="ctr"/>
                </a:tc>
                <a:tc>
                  <a:txBody>
                    <a:bodyPr/>
                    <a:lstStyle/>
                    <a:p>
                      <a:pPr algn="ctr"/>
                      <a:r>
                        <a:rPr lang="en-US" dirty="0">
                          <a:latin typeface="Calibri" panose="020F0502020204030204" pitchFamily="34" charset="0"/>
                          <a:cs typeface="Calibri" panose="020F0502020204030204" pitchFamily="34" charset="0"/>
                          <a:sym typeface="Wingdings" panose="05000000000000000000" pitchFamily="2" charset="2"/>
                        </a:rPr>
                        <a:t></a:t>
                      </a:r>
                      <a:endParaRPr lang="en-US" dirty="0">
                        <a:latin typeface="Calibri" panose="020F0502020204030204" pitchFamily="34" charset="0"/>
                        <a:cs typeface="Calibri" panose="020F050202020403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function of power and energy</a:t>
                      </a:r>
                    </a:p>
                  </a:txBody>
                  <a:tcPr anchor="ctr"/>
                </a:tc>
                <a:tc>
                  <a:txBody>
                    <a:bodyPr/>
                    <a:lstStyle/>
                    <a:p>
                      <a:pPr algn="ctr"/>
                      <a:r>
                        <a:rPr lang="en-US" dirty="0">
                          <a:latin typeface="Calibri" panose="020F0502020204030204" pitchFamily="34" charset="0"/>
                          <a:cs typeface="Calibri" panose="020F0502020204030204" pitchFamily="34" charset="0"/>
                        </a:rPr>
                        <a:t>function of operations</a:t>
                      </a:r>
                    </a:p>
                  </a:txBody>
                  <a:tcPr anchor="ctr"/>
                </a:tc>
                <a:extLst>
                  <a:ext uri="{0D108BD9-81ED-4DB2-BD59-A6C34878D82A}">
                    <a16:rowId xmlns:a16="http://schemas.microsoft.com/office/drawing/2014/main" val="1170491978"/>
                  </a:ext>
                </a:extLst>
              </a:tr>
              <a:tr h="465251">
                <a:tc>
                  <a:txBody>
                    <a:bodyPr/>
                    <a:lstStyle/>
                    <a:p>
                      <a:pPr algn="ctr"/>
                      <a:r>
                        <a:rPr lang="en-US" dirty="0">
                          <a:latin typeface="Calibri" panose="020F0502020204030204" pitchFamily="34" charset="0"/>
                          <a:cs typeface="Calibri" panose="020F0502020204030204" pitchFamily="34" charset="0"/>
                        </a:rPr>
                        <a:t>Li-ion</a:t>
                      </a:r>
                    </a:p>
                  </a:txBody>
                  <a:tcPr anchor="ctr"/>
                </a:tc>
                <a:tc>
                  <a:txBody>
                    <a:bodyPr/>
                    <a:lstStyle/>
                    <a:p>
                      <a:pPr algn="ctr"/>
                      <a:r>
                        <a:rPr lang="en-US" dirty="0">
                          <a:latin typeface="Calibri" panose="020F0502020204030204" pitchFamily="34" charset="0"/>
                          <a:cs typeface="Calibri" panose="020F0502020204030204" pitchFamily="34" charset="0"/>
                          <a:sym typeface="Wingdings" panose="05000000000000000000" pitchFamily="2" charset="2"/>
                        </a:rPr>
                        <a:t></a:t>
                      </a:r>
                      <a:endParaRPr lang="en-US" dirty="0">
                        <a:latin typeface="Calibri" panose="020F0502020204030204" pitchFamily="34" charset="0"/>
                        <a:cs typeface="Calibri" panose="020F050202020403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sym typeface="Wingdings" panose="05000000000000000000" pitchFamily="2" charset="2"/>
                        </a:rPr>
                        <a:t></a:t>
                      </a:r>
                      <a:endParaRPr lang="en-US" dirty="0">
                        <a:latin typeface="Calibri" panose="020F0502020204030204" pitchFamily="34" charset="0"/>
                        <a:cs typeface="Calibri" panose="020F0502020204030204" pitchFamily="34" charset="0"/>
                      </a:endParaRPr>
                    </a:p>
                  </a:txBody>
                  <a:tcPr anchor="ctr"/>
                </a:tc>
                <a:tc>
                  <a:txBody>
                    <a:bodyPr/>
                    <a:lstStyle/>
                    <a:p>
                      <a:pPr algn="ctr"/>
                      <a:r>
                        <a:rPr lang="en-US" dirty="0">
                          <a:latin typeface="Calibri" panose="020F0502020204030204" pitchFamily="34" charset="0"/>
                          <a:cs typeface="Calibri" panose="020F0502020204030204" pitchFamily="34" charset="0"/>
                          <a:sym typeface="Wingdings" panose="05000000000000000000" pitchFamily="2" charset="2"/>
                        </a:rPr>
                        <a:t></a:t>
                      </a:r>
                      <a:endParaRPr lang="en-US" dirty="0">
                        <a:latin typeface="Calibri" panose="020F0502020204030204" pitchFamily="34" charset="0"/>
                        <a:cs typeface="Calibri" panose="020F0502020204030204" pitchFamily="34" charset="0"/>
                      </a:endParaRPr>
                    </a:p>
                  </a:txBody>
                  <a:tcPr anchor="ctr"/>
                </a:tc>
                <a:tc>
                  <a:txBody>
                    <a:bodyPr/>
                    <a:lstStyle/>
                    <a:p>
                      <a:pPr algn="ctr"/>
                      <a:r>
                        <a:rPr lang="en-US" dirty="0">
                          <a:latin typeface="Calibri" panose="020F0502020204030204" pitchFamily="34" charset="0"/>
                          <a:cs typeface="Calibri" panose="020F0502020204030204" pitchFamily="34" charset="0"/>
                          <a:sym typeface="Wingdings" panose="05000000000000000000" pitchFamily="2" charset="2"/>
                        </a:rPr>
                        <a:t></a:t>
                      </a:r>
                      <a:endParaRPr lang="en-US" dirty="0">
                        <a:latin typeface="Calibri" panose="020F0502020204030204" pitchFamily="34" charset="0"/>
                        <a:cs typeface="Calibri" panose="020F0502020204030204" pitchFamily="34" charset="0"/>
                      </a:endParaRPr>
                    </a:p>
                  </a:txBody>
                  <a:tcPr anchor="ctr"/>
                </a:tc>
                <a:tc>
                  <a:txBody>
                    <a:bodyPr/>
                    <a:lstStyle/>
                    <a:p>
                      <a:pPr algn="ctr"/>
                      <a:r>
                        <a:rPr lang="en-US" dirty="0">
                          <a:latin typeface="Calibri" panose="020F0502020204030204" pitchFamily="34" charset="0"/>
                          <a:cs typeface="Calibri" panose="020F0502020204030204" pitchFamily="34" charset="0"/>
                        </a:rPr>
                        <a:t>function of operations</a:t>
                      </a:r>
                    </a:p>
                  </a:txBody>
                  <a:tcPr anchor="ctr"/>
                </a:tc>
                <a:extLst>
                  <a:ext uri="{0D108BD9-81ED-4DB2-BD59-A6C34878D82A}">
                    <a16:rowId xmlns:a16="http://schemas.microsoft.com/office/drawing/2014/main" val="304620181"/>
                  </a:ext>
                </a:extLst>
              </a:tr>
              <a:tr h="334568">
                <a:tc>
                  <a:txBody>
                    <a:bodyPr/>
                    <a:lstStyle/>
                    <a:p>
                      <a:pPr algn="ctr"/>
                      <a:r>
                        <a:rPr lang="en-US" dirty="0">
                          <a:latin typeface="Calibri" panose="020F0502020204030204" pitchFamily="34" charset="0"/>
                          <a:cs typeface="Calibri" panose="020F0502020204030204" pitchFamily="34" charset="0"/>
                        </a:rPr>
                        <a:t>Thermal</a:t>
                      </a:r>
                    </a:p>
                  </a:txBody>
                  <a:tcPr anchor="ctr"/>
                </a:tc>
                <a:tc>
                  <a:txBody>
                    <a:bodyPr/>
                    <a:lstStyle/>
                    <a:p>
                      <a:pPr algn="ctr"/>
                      <a:r>
                        <a:rPr lang="en-US" dirty="0">
                          <a:latin typeface="Calibri" panose="020F0502020204030204" pitchFamily="34" charset="0"/>
                          <a:cs typeface="Calibri" panose="020F0502020204030204" pitchFamily="34" charset="0"/>
                          <a:sym typeface="Wingdings" panose="05000000000000000000" pitchFamily="2" charset="2"/>
                        </a:rPr>
                        <a:t></a:t>
                      </a:r>
                      <a:endParaRPr lang="en-US" dirty="0">
                        <a:latin typeface="Calibri" panose="020F0502020204030204" pitchFamily="34" charset="0"/>
                        <a:cs typeface="Calibri" panose="020F0502020204030204" pitchFamily="34" charset="0"/>
                      </a:endParaRPr>
                    </a:p>
                  </a:txBody>
                  <a:tcPr anchor="ctr"/>
                </a:tc>
                <a:tc>
                  <a:txBody>
                    <a:bodyPr/>
                    <a:lstStyle/>
                    <a:p>
                      <a:pPr algn="ctr"/>
                      <a:r>
                        <a:rPr lang="en-US" dirty="0">
                          <a:latin typeface="Calibri" panose="020F0502020204030204" pitchFamily="34" charset="0"/>
                          <a:cs typeface="Calibri" panose="020F0502020204030204" pitchFamily="34" charset="0"/>
                          <a:sym typeface="Wingdings" panose="05000000000000000000" pitchFamily="2" charset="2"/>
                        </a:rPr>
                        <a:t></a:t>
                      </a:r>
                      <a:endParaRPr lang="en-US" dirty="0">
                        <a:latin typeface="Calibri" panose="020F0502020204030204" pitchFamily="34" charset="0"/>
                        <a:cs typeface="Calibri" panose="020F0502020204030204" pitchFamily="34" charset="0"/>
                      </a:endParaRPr>
                    </a:p>
                  </a:txBody>
                  <a:tcPr anchor="ctr"/>
                </a:tc>
                <a:tc>
                  <a:txBody>
                    <a:bodyPr/>
                    <a:lstStyle/>
                    <a:p>
                      <a:pPr algn="ctr"/>
                      <a:r>
                        <a:rPr lang="en-US" dirty="0">
                          <a:latin typeface="Calibri" panose="020F0502020204030204" pitchFamily="34" charset="0"/>
                          <a:cs typeface="Calibri" panose="020F0502020204030204" pitchFamily="34" charset="0"/>
                          <a:sym typeface="Wingdings" panose="05000000000000000000" pitchFamily="2" charset="2"/>
                        </a:rPr>
                        <a:t></a:t>
                      </a:r>
                      <a:endParaRPr lang="en-US" dirty="0">
                        <a:latin typeface="Calibri" panose="020F0502020204030204" pitchFamily="34" charset="0"/>
                        <a:cs typeface="Calibri" panose="020F050202020403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sym typeface="Wingdings" panose="05000000000000000000" pitchFamily="2" charset="2"/>
                        </a:rPr>
                        <a:t></a:t>
                      </a:r>
                      <a:endParaRPr lang="en-US" dirty="0">
                        <a:latin typeface="Calibri" panose="020F0502020204030204" pitchFamily="34" charset="0"/>
                        <a:cs typeface="Calibri" panose="020F0502020204030204" pitchFamily="34" charset="0"/>
                      </a:endParaRPr>
                    </a:p>
                  </a:txBody>
                  <a:tcPr anchor="ctr"/>
                </a:tc>
                <a:tc>
                  <a:txBody>
                    <a:bodyPr/>
                    <a:lstStyle/>
                    <a:p>
                      <a:pPr algn="ctr"/>
                      <a:r>
                        <a:rPr lang="en-US" dirty="0">
                          <a:latin typeface="Calibri" panose="020F0502020204030204" pitchFamily="34" charset="0"/>
                          <a:cs typeface="Calibri" panose="020F0502020204030204" pitchFamily="34" charset="0"/>
                        </a:rPr>
                        <a:t>fixed</a:t>
                      </a:r>
                    </a:p>
                  </a:txBody>
                  <a:tcPr anchor="ctr"/>
                </a:tc>
                <a:extLst>
                  <a:ext uri="{0D108BD9-81ED-4DB2-BD59-A6C34878D82A}">
                    <a16:rowId xmlns:a16="http://schemas.microsoft.com/office/drawing/2014/main" val="3169609294"/>
                  </a:ext>
                </a:extLst>
              </a:tr>
            </a:tbl>
          </a:graphicData>
        </a:graphic>
      </p:graphicFrame>
      <p:sp>
        <p:nvSpPr>
          <p:cNvPr id="8" name="Rectangle 7">
            <a:extLst>
              <a:ext uri="{FF2B5EF4-FFF2-40B4-BE49-F238E27FC236}">
                <a16:creationId xmlns:a16="http://schemas.microsoft.com/office/drawing/2014/main" id="{F869A1A1-A7BB-4511-9A02-220B1821D140}"/>
              </a:ext>
            </a:extLst>
          </p:cNvPr>
          <p:cNvSpPr/>
          <p:nvPr/>
        </p:nvSpPr>
        <p:spPr>
          <a:xfrm>
            <a:off x="711722" y="3849231"/>
            <a:ext cx="7720554" cy="2246769"/>
          </a:xfrm>
          <a:prstGeom prst="rect">
            <a:avLst/>
          </a:prstGeom>
        </p:spPr>
        <p:txBody>
          <a:bodyPr wrap="square">
            <a:spAutoFit/>
          </a:bodyPr>
          <a:lstStyle/>
          <a:p>
            <a:pPr marL="342900" indent="-342900" algn="jus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Traditional pump </a:t>
            </a:r>
            <a:r>
              <a:rPr lang="en-US" altLang="zh-CN" sz="2000" dirty="0" smtClean="0">
                <a:latin typeface="Calibri" panose="020F0502020204030204" pitchFamily="34" charset="0"/>
                <a:cs typeface="Calibri" panose="020F0502020204030204" pitchFamily="34" charset="0"/>
              </a:rPr>
              <a:t>hydro </a:t>
            </a:r>
            <a:r>
              <a:rPr lang="en-US" altLang="zh-CN" sz="2000" dirty="0">
                <a:latin typeface="Calibri" panose="020F0502020204030204" pitchFamily="34" charset="0"/>
                <a:cs typeface="Calibri" panose="020F0502020204030204" pitchFamily="34" charset="0"/>
              </a:rPr>
              <a:t>and thermal storage technologies take relatively longer time to increase or decrease, which necessitate the ramp limits.</a:t>
            </a:r>
          </a:p>
          <a:p>
            <a:pPr marL="342900" indent="-342900" algn="just">
              <a:buFont typeface="Arial" panose="020B0604020202020204" pitchFamily="34" charset="0"/>
              <a:buChar char="•"/>
            </a:pPr>
            <a:r>
              <a:rPr lang="en-US" sz="2000" dirty="0">
                <a:latin typeface="Calibri" panose="020F0502020204030204" pitchFamily="34" charset="0"/>
                <a:cs typeface="Calibri" panose="020F0502020204030204" pitchFamily="34" charset="0"/>
              </a:rPr>
              <a:t>Flow battery’s formulation will introduce dynamic efficiency constraints.</a:t>
            </a:r>
          </a:p>
          <a:p>
            <a:pPr marL="342900" indent="-342900" algn="just">
              <a:buFont typeface="Arial" panose="020B0604020202020204" pitchFamily="34" charset="0"/>
              <a:buChar char="•"/>
            </a:pPr>
            <a:r>
              <a:rPr lang="en-US" sz="2000" dirty="0">
                <a:latin typeface="Calibri" panose="020F0502020204030204" pitchFamily="34" charset="0"/>
                <a:cs typeface="Calibri" panose="020F0502020204030204" pitchFamily="34" charset="0"/>
              </a:rPr>
              <a:t>For electrochemical battery, especially Li-ion, lifetime is dependent on the operation.</a:t>
            </a:r>
          </a:p>
        </p:txBody>
      </p:sp>
    </p:spTree>
    <p:extLst>
      <p:ext uri="{BB962C8B-B14F-4D97-AF65-F5344CB8AC3E}">
        <p14:creationId xmlns:p14="http://schemas.microsoft.com/office/powerpoint/2010/main" val="1721374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1143000"/>
          </a:xfrm>
        </p:spPr>
        <p:txBody>
          <a:bodyPr/>
          <a:lstStyle/>
          <a:p>
            <a:r>
              <a:rPr lang="en-US" dirty="0"/>
              <a:t>Outline</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074509"/>
            <a:ext cx="8229600" cy="4708981"/>
          </a:xfrm>
          <a:prstGeom prst="rect">
            <a:avLst/>
          </a:prstGeom>
          <a:noFill/>
        </p:spPr>
        <p:txBody>
          <a:bodyPr wrap="square" rtlCol="0">
            <a:spAutoFit/>
          </a:body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Classification of Energy Storage Technologies</a:t>
            </a:r>
          </a:p>
          <a:p>
            <a:pPr marL="800100" lvl="1" indent="-342900" algn="just">
              <a:buFont typeface="Wingdings" panose="05000000000000000000" pitchFamily="2" charset="2"/>
              <a:buChar char="§"/>
              <a:defRPr/>
            </a:pPr>
            <a:r>
              <a:rPr lang="en-US" dirty="0">
                <a:solidFill>
                  <a:srgbClr val="000000"/>
                </a:solidFill>
                <a:latin typeface="Calibri" panose="020F0502020204030204" pitchFamily="34" charset="0"/>
                <a:cs typeface="Calibri" panose="020F0502020204030204" pitchFamily="34" charset="0"/>
              </a:rPr>
              <a:t>Mechanical Energy Storage Systems</a:t>
            </a:r>
            <a:endParaRPr kumimoji="0" lang="en-US"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800100" lvl="1" indent="-342900" algn="just">
              <a:buFont typeface="Wingdings" panose="05000000000000000000" pitchFamily="2" charset="2"/>
              <a:buChar char="§"/>
              <a:defRPr/>
            </a:pPr>
            <a:r>
              <a:rPr lang="en-US" dirty="0">
                <a:solidFill>
                  <a:srgbClr val="000000"/>
                </a:solidFill>
                <a:latin typeface="Calibri" panose="020F0502020204030204" pitchFamily="34" charset="0"/>
                <a:cs typeface="Calibri" panose="020F0502020204030204" pitchFamily="34" charset="0"/>
              </a:rPr>
              <a:t>Electrochemical Energy Storage Systems</a:t>
            </a:r>
          </a:p>
          <a:p>
            <a:pPr marL="800100" lvl="1" indent="-342900" algn="just">
              <a:buFont typeface="Wingdings" panose="05000000000000000000" pitchFamily="2" charset="2"/>
              <a:buChar char="§"/>
              <a:defRPr/>
            </a:pPr>
            <a:r>
              <a:rPr lang="en-US" dirty="0">
                <a:solidFill>
                  <a:srgbClr val="000000"/>
                </a:solidFill>
                <a:latin typeface="Calibri" panose="020F0502020204030204" pitchFamily="34" charset="0"/>
                <a:cs typeface="Calibri" panose="020F0502020204030204" pitchFamily="34" charset="0"/>
              </a:rPr>
              <a:t>Chemical Energy Storage Systems</a:t>
            </a:r>
          </a:p>
          <a:p>
            <a:pPr marL="800100" lvl="1" indent="-342900" algn="just">
              <a:buFont typeface="Wingdings" panose="05000000000000000000" pitchFamily="2" charset="2"/>
              <a:buChar char="§"/>
              <a:defRPr/>
            </a:pPr>
            <a:r>
              <a:rPr lang="en-US" dirty="0">
                <a:solidFill>
                  <a:srgbClr val="000000"/>
                </a:solidFill>
                <a:latin typeface="Calibri" panose="020F0502020204030204" pitchFamily="34" charset="0"/>
                <a:cs typeface="Calibri" panose="020F0502020204030204" pitchFamily="34" charset="0"/>
              </a:rPr>
              <a:t>Electrical Energy Storage Systems</a:t>
            </a:r>
          </a:p>
          <a:p>
            <a:pPr marL="800100" lvl="1" indent="-342900" algn="just">
              <a:buFont typeface="Wingdings" panose="05000000000000000000" pitchFamily="2" charset="2"/>
              <a:buChar char="§"/>
              <a:defRPr/>
            </a:pPr>
            <a:r>
              <a:rPr lang="en-US" dirty="0">
                <a:solidFill>
                  <a:srgbClr val="000000"/>
                </a:solidFill>
                <a:latin typeface="Calibri" panose="020F0502020204030204" pitchFamily="34" charset="0"/>
                <a:cs typeface="Calibri" panose="020F0502020204030204" pitchFamily="34" charset="0"/>
              </a:rPr>
              <a:t>Thermal Energy Storage Systems </a:t>
            </a:r>
          </a:p>
          <a:p>
            <a:pPr marL="342900" indent="-342900" algn="just">
              <a:buFont typeface="Arial" panose="020B0604020202020204" pitchFamily="34" charset="0"/>
              <a:buChar char="•"/>
              <a:defRPr/>
            </a:pPr>
            <a:r>
              <a:rPr lang="en-US" sz="2800" dirty="0">
                <a:solidFill>
                  <a:srgbClr val="000000"/>
                </a:solidFill>
                <a:latin typeface="Calibri" panose="020F0502020204030204" pitchFamily="34" charset="0"/>
                <a:cs typeface="Calibri" panose="020F0502020204030204" pitchFamily="34" charset="0"/>
              </a:rPr>
              <a:t>Applications of Energy Storage Systems in Power Grid</a:t>
            </a:r>
          </a:p>
          <a:p>
            <a:pPr marL="800100" lvl="1" indent="-342900" algn="just">
              <a:buFont typeface="Wingdings" panose="05000000000000000000" pitchFamily="2" charset="2"/>
              <a:buChar char="§"/>
              <a:defRPr/>
            </a:pPr>
            <a:r>
              <a:rPr lang="en-US" dirty="0">
                <a:solidFill>
                  <a:srgbClr val="000000"/>
                </a:solidFill>
                <a:latin typeface="Calibri" panose="020F0502020204030204" pitchFamily="34" charset="0"/>
                <a:cs typeface="Calibri" panose="020F0502020204030204" pitchFamily="34" charset="0"/>
              </a:rPr>
              <a:t>Energy Arbitrage</a:t>
            </a:r>
          </a:p>
          <a:p>
            <a:pPr marL="800100" lvl="1" indent="-342900" algn="just">
              <a:buFont typeface="Wingdings" panose="05000000000000000000" pitchFamily="2" charset="2"/>
              <a:buChar char="§"/>
              <a:defRPr/>
            </a:pPr>
            <a:r>
              <a:rPr lang="en-US" dirty="0">
                <a:solidFill>
                  <a:srgbClr val="000000"/>
                </a:solidFill>
                <a:latin typeface="Calibri" panose="020F0502020204030204" pitchFamily="34" charset="0"/>
                <a:cs typeface="Calibri" panose="020F0502020204030204" pitchFamily="34" charset="0"/>
              </a:rPr>
              <a:t>Capacity Credit </a:t>
            </a:r>
          </a:p>
          <a:p>
            <a:pPr marL="800100" lvl="1" indent="-342900" algn="just">
              <a:buFont typeface="Wingdings" panose="05000000000000000000" pitchFamily="2" charset="2"/>
              <a:buChar char="§"/>
              <a:defRPr/>
            </a:pPr>
            <a:r>
              <a:rPr lang="en-US" dirty="0">
                <a:solidFill>
                  <a:srgbClr val="000000"/>
                </a:solidFill>
                <a:latin typeface="Calibri" panose="020F0502020204030204" pitchFamily="34" charset="0"/>
                <a:cs typeface="Calibri" panose="020F0502020204030204" pitchFamily="34" charset="0"/>
              </a:rPr>
              <a:t>Ancillary Services</a:t>
            </a:r>
          </a:p>
          <a:p>
            <a:pPr marL="800100" lvl="1" indent="-342900" algn="just">
              <a:buFont typeface="Wingdings" panose="05000000000000000000" pitchFamily="2" charset="2"/>
              <a:buChar char="§"/>
              <a:defRPr/>
            </a:pPr>
            <a:r>
              <a:rPr lang="en-US" dirty="0">
                <a:solidFill>
                  <a:srgbClr val="000000"/>
                </a:solidFill>
                <a:latin typeface="Calibri" panose="020F0502020204030204" pitchFamily="34" charset="0"/>
                <a:cs typeface="Calibri" panose="020F0502020204030204" pitchFamily="34" charset="0"/>
              </a:rPr>
              <a:t>Customer Side Beneﬁts</a:t>
            </a:r>
            <a:endParaRPr kumimoji="0" lang="en-US"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Optimization formulations for battery dispatch</a:t>
            </a:r>
          </a:p>
        </p:txBody>
      </p:sp>
    </p:spTree>
    <p:extLst>
      <p:ext uri="{BB962C8B-B14F-4D97-AF65-F5344CB8AC3E}">
        <p14:creationId xmlns:p14="http://schemas.microsoft.com/office/powerpoint/2010/main" val="1895717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1143000"/>
          </a:xfrm>
        </p:spPr>
        <p:txBody>
          <a:bodyPr/>
          <a:lstStyle/>
          <a:p>
            <a:r>
              <a:rPr lang="en-US" dirty="0"/>
              <a:t>Outline</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074509"/>
            <a:ext cx="8229600" cy="4708981"/>
          </a:xfrm>
          <a:prstGeom prst="rect">
            <a:avLst/>
          </a:prstGeom>
          <a:noFill/>
        </p:spPr>
        <p:txBody>
          <a:bodyPr wrap="square" rtlCol="0">
            <a:spAutoFit/>
          </a:body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bg1">
                    <a:lumMod val="75000"/>
                  </a:schemeClr>
                </a:solidFill>
                <a:effectLst/>
                <a:uLnTx/>
                <a:uFillTx/>
                <a:latin typeface="Calibri" panose="020F0502020204030204" pitchFamily="34" charset="0"/>
                <a:cs typeface="Calibri" panose="020F0502020204030204" pitchFamily="34" charset="0"/>
              </a:rPr>
              <a:t>Classification of Energy Storage Technologies</a:t>
            </a:r>
          </a:p>
          <a:p>
            <a:pPr marL="800100" lvl="1" indent="-342900" algn="just">
              <a:buFont typeface="Wingdings" panose="05000000000000000000" pitchFamily="2" charset="2"/>
              <a:buChar char="§"/>
              <a:defRPr/>
            </a:pPr>
            <a:r>
              <a:rPr lang="en-US" dirty="0">
                <a:solidFill>
                  <a:schemeClr val="bg1">
                    <a:lumMod val="75000"/>
                  </a:schemeClr>
                </a:solidFill>
                <a:latin typeface="Calibri" panose="020F0502020204030204" pitchFamily="34" charset="0"/>
                <a:cs typeface="Calibri" panose="020F0502020204030204" pitchFamily="34" charset="0"/>
              </a:rPr>
              <a:t>Mechanical Energy Storage Systems</a:t>
            </a:r>
            <a:endParaRPr kumimoji="0" lang="en-US" b="0" i="0" u="none" strike="noStrike" kern="1200" cap="none" spc="0" normalizeH="0" baseline="0" noProof="0" dirty="0">
              <a:ln>
                <a:noFill/>
              </a:ln>
              <a:solidFill>
                <a:schemeClr val="bg1">
                  <a:lumMod val="75000"/>
                </a:schemeClr>
              </a:solidFill>
              <a:effectLst/>
              <a:uLnTx/>
              <a:uFillTx/>
              <a:latin typeface="Calibri" panose="020F0502020204030204" pitchFamily="34" charset="0"/>
              <a:cs typeface="Calibri" panose="020F0502020204030204" pitchFamily="34" charset="0"/>
            </a:endParaRPr>
          </a:p>
          <a:p>
            <a:pPr marL="800100" lvl="1" indent="-342900" algn="just">
              <a:buFont typeface="Wingdings" panose="05000000000000000000" pitchFamily="2" charset="2"/>
              <a:buChar char="§"/>
              <a:defRPr/>
            </a:pPr>
            <a:r>
              <a:rPr lang="en-US" dirty="0">
                <a:solidFill>
                  <a:schemeClr val="bg1">
                    <a:lumMod val="75000"/>
                  </a:schemeClr>
                </a:solidFill>
                <a:latin typeface="Calibri" panose="020F0502020204030204" pitchFamily="34" charset="0"/>
                <a:cs typeface="Calibri" panose="020F0502020204030204" pitchFamily="34" charset="0"/>
              </a:rPr>
              <a:t>Electrochemical Energy Storage Systems</a:t>
            </a:r>
          </a:p>
          <a:p>
            <a:pPr marL="800100" lvl="1" indent="-342900" algn="just">
              <a:buFont typeface="Wingdings" panose="05000000000000000000" pitchFamily="2" charset="2"/>
              <a:buChar char="§"/>
              <a:defRPr/>
            </a:pPr>
            <a:r>
              <a:rPr lang="en-US" dirty="0">
                <a:solidFill>
                  <a:schemeClr val="bg1">
                    <a:lumMod val="75000"/>
                  </a:schemeClr>
                </a:solidFill>
                <a:latin typeface="Calibri" panose="020F0502020204030204" pitchFamily="34" charset="0"/>
                <a:cs typeface="Calibri" panose="020F0502020204030204" pitchFamily="34" charset="0"/>
              </a:rPr>
              <a:t>Chemical Energy Storage Systems</a:t>
            </a:r>
          </a:p>
          <a:p>
            <a:pPr marL="800100" lvl="1" indent="-342900" algn="just">
              <a:buFont typeface="Wingdings" panose="05000000000000000000" pitchFamily="2" charset="2"/>
              <a:buChar char="§"/>
              <a:defRPr/>
            </a:pPr>
            <a:r>
              <a:rPr lang="en-US" dirty="0">
                <a:solidFill>
                  <a:schemeClr val="bg1">
                    <a:lumMod val="75000"/>
                  </a:schemeClr>
                </a:solidFill>
                <a:latin typeface="Calibri" panose="020F0502020204030204" pitchFamily="34" charset="0"/>
                <a:cs typeface="Calibri" panose="020F0502020204030204" pitchFamily="34" charset="0"/>
              </a:rPr>
              <a:t>Electrical Energy Storage Systems</a:t>
            </a:r>
          </a:p>
          <a:p>
            <a:pPr marL="800100" lvl="1" indent="-342900" algn="just">
              <a:buFont typeface="Wingdings" panose="05000000000000000000" pitchFamily="2" charset="2"/>
              <a:buChar char="§"/>
              <a:defRPr/>
            </a:pPr>
            <a:r>
              <a:rPr lang="en-US" dirty="0">
                <a:solidFill>
                  <a:schemeClr val="bg1">
                    <a:lumMod val="75000"/>
                  </a:schemeClr>
                </a:solidFill>
                <a:latin typeface="Calibri" panose="020F0502020204030204" pitchFamily="34" charset="0"/>
                <a:cs typeface="Calibri" panose="020F0502020204030204" pitchFamily="34" charset="0"/>
              </a:rPr>
              <a:t>Thermal Energy Storage Systems </a:t>
            </a:r>
          </a:p>
          <a:p>
            <a:pPr marL="342900" indent="-342900" algn="just">
              <a:buFont typeface="Arial" panose="020B0604020202020204" pitchFamily="34" charset="0"/>
              <a:buChar char="•"/>
              <a:defRPr/>
            </a:pPr>
            <a:r>
              <a:rPr lang="en-US" sz="2800" dirty="0">
                <a:latin typeface="Calibri" panose="020F0502020204030204" pitchFamily="34" charset="0"/>
                <a:cs typeface="Calibri" panose="020F0502020204030204" pitchFamily="34" charset="0"/>
              </a:rPr>
              <a:t>Applications of Energy Storage Systems in Power Grid</a:t>
            </a:r>
          </a:p>
          <a:p>
            <a:pPr marL="800100" lvl="1" indent="-342900" algn="just">
              <a:buFont typeface="Wingdings" panose="05000000000000000000" pitchFamily="2" charset="2"/>
              <a:buChar char="§"/>
              <a:defRPr/>
            </a:pPr>
            <a:r>
              <a:rPr lang="en-US" dirty="0">
                <a:latin typeface="Calibri" panose="020F0502020204030204" pitchFamily="34" charset="0"/>
                <a:cs typeface="Calibri" panose="020F0502020204030204" pitchFamily="34" charset="0"/>
              </a:rPr>
              <a:t>Energy Arbitrage</a:t>
            </a:r>
          </a:p>
          <a:p>
            <a:pPr marL="800100" lvl="1" indent="-342900" algn="just">
              <a:buFont typeface="Wingdings" panose="05000000000000000000" pitchFamily="2" charset="2"/>
              <a:buChar char="§"/>
              <a:defRPr/>
            </a:pPr>
            <a:r>
              <a:rPr lang="en-US" dirty="0">
                <a:latin typeface="Calibri" panose="020F0502020204030204" pitchFamily="34" charset="0"/>
                <a:cs typeface="Calibri" panose="020F0502020204030204" pitchFamily="34" charset="0"/>
              </a:rPr>
              <a:t>Capacity Credit </a:t>
            </a:r>
          </a:p>
          <a:p>
            <a:pPr marL="800100" lvl="1" indent="-342900" algn="just">
              <a:buFont typeface="Wingdings" panose="05000000000000000000" pitchFamily="2" charset="2"/>
              <a:buChar char="§"/>
              <a:defRPr/>
            </a:pPr>
            <a:r>
              <a:rPr lang="en-US" dirty="0">
                <a:latin typeface="Calibri" panose="020F0502020204030204" pitchFamily="34" charset="0"/>
                <a:cs typeface="Calibri" panose="020F0502020204030204" pitchFamily="34" charset="0"/>
              </a:rPr>
              <a:t>Ancillary Services</a:t>
            </a:r>
          </a:p>
          <a:p>
            <a:pPr marL="800100" lvl="1" indent="-342900" algn="just">
              <a:buFont typeface="Wingdings" panose="05000000000000000000" pitchFamily="2" charset="2"/>
              <a:buChar char="§"/>
              <a:defRPr/>
            </a:pPr>
            <a:r>
              <a:rPr lang="en-US" dirty="0">
                <a:latin typeface="Calibri" panose="020F0502020204030204" pitchFamily="34" charset="0"/>
                <a:cs typeface="Calibri" panose="020F0502020204030204" pitchFamily="34" charset="0"/>
              </a:rPr>
              <a:t>Customer Side Beneﬁts</a:t>
            </a:r>
            <a:endPar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bg1">
                    <a:lumMod val="85000"/>
                  </a:schemeClr>
                </a:solidFill>
                <a:effectLst/>
                <a:uLnTx/>
                <a:uFillTx/>
                <a:latin typeface="Calibri" panose="020F0502020204030204" pitchFamily="34" charset="0"/>
                <a:cs typeface="Calibri" panose="020F0502020204030204" pitchFamily="34" charset="0"/>
              </a:rPr>
              <a:t>Optimization formulations for battery dispatch</a:t>
            </a:r>
          </a:p>
        </p:txBody>
      </p:sp>
    </p:spTree>
    <p:extLst>
      <p:ext uri="{BB962C8B-B14F-4D97-AF65-F5344CB8AC3E}">
        <p14:creationId xmlns:p14="http://schemas.microsoft.com/office/powerpoint/2010/main" val="2512127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04478"/>
          </a:xfrm>
        </p:spPr>
        <p:txBody>
          <a:bodyPr/>
          <a:lstStyle/>
          <a:p>
            <a:pPr algn="ctr"/>
            <a:r>
              <a:rPr lang="en-US" dirty="0"/>
              <a:t>Classification of ESS Applications</a:t>
            </a: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70" name="TextBox 369">
            <a:extLst>
              <a:ext uri="{FF2B5EF4-FFF2-40B4-BE49-F238E27FC236}">
                <a16:creationId xmlns:a16="http://schemas.microsoft.com/office/drawing/2014/main" id="{A625B599-0E89-4772-AF3C-49D27B60DA32}"/>
              </a:ext>
            </a:extLst>
          </p:cNvPr>
          <p:cNvSpPr txBox="1"/>
          <p:nvPr/>
        </p:nvSpPr>
        <p:spPr>
          <a:xfrm>
            <a:off x="609600" y="1143000"/>
            <a:ext cx="7924800" cy="4093428"/>
          </a:xfrm>
          <a:prstGeom prst="rect">
            <a:avLst/>
          </a:prstGeom>
          <a:noFill/>
        </p:spPr>
        <p:txBody>
          <a:bodyPr wrap="square" rtlCol="0">
            <a:spAutoFit/>
          </a:bodyPr>
          <a:lstStyle/>
          <a:p>
            <a:pPr algn="just"/>
            <a:r>
              <a:rPr lang="en-US" sz="2000" dirty="0">
                <a:latin typeface="Calibri" panose="020F0502020204030204" pitchFamily="34" charset="0"/>
                <a:cs typeface="Calibri" panose="020F0502020204030204" pitchFamily="34" charset="0"/>
                <a:sym typeface="Wingdings" panose="05000000000000000000" pitchFamily="2" charset="2"/>
              </a:rPr>
              <a:t>Based on the </a:t>
            </a:r>
            <a:r>
              <a:rPr lang="en-US" sz="2000" b="1" dirty="0">
                <a:latin typeface="Calibri" panose="020F0502020204030204" pitchFamily="34" charset="0"/>
                <a:cs typeface="Calibri" panose="020F0502020204030204" pitchFamily="34" charset="0"/>
                <a:sym typeface="Wingdings" panose="05000000000000000000" pitchFamily="2" charset="2"/>
              </a:rPr>
              <a:t>physical locations</a:t>
            </a:r>
            <a:r>
              <a:rPr lang="en-US" sz="2000" dirty="0">
                <a:latin typeface="Calibri" panose="020F0502020204030204" pitchFamily="34" charset="0"/>
                <a:cs typeface="Calibri" panose="020F0502020204030204" pitchFamily="34" charset="0"/>
                <a:sym typeface="Wingdings" panose="05000000000000000000" pitchFamily="2" charset="2"/>
              </a:rPr>
              <a:t> in the grid, ESS can be categorized into two groups: </a:t>
            </a:r>
            <a:r>
              <a:rPr lang="en-US" sz="2000" b="1" dirty="0">
                <a:latin typeface="Calibri" panose="020F0502020204030204" pitchFamily="34" charset="0"/>
                <a:cs typeface="Calibri" panose="020F0502020204030204" pitchFamily="34" charset="0"/>
                <a:sym typeface="Wingdings" panose="05000000000000000000" pitchFamily="2" charset="2"/>
              </a:rPr>
              <a:t>in front of the meter</a:t>
            </a:r>
            <a:r>
              <a:rPr lang="en-US" sz="2000" dirty="0">
                <a:latin typeface="Calibri" panose="020F0502020204030204" pitchFamily="34" charset="0"/>
                <a:cs typeface="Calibri" panose="020F0502020204030204" pitchFamily="34" charset="0"/>
                <a:sym typeface="Wingdings" panose="05000000000000000000" pitchFamily="2" charset="2"/>
              </a:rPr>
              <a:t> and </a:t>
            </a:r>
            <a:r>
              <a:rPr lang="en-US" sz="2000" b="1" dirty="0">
                <a:latin typeface="Calibri" panose="020F0502020204030204" pitchFamily="34" charset="0"/>
                <a:cs typeface="Calibri" panose="020F0502020204030204" pitchFamily="34" charset="0"/>
                <a:sym typeface="Wingdings" panose="05000000000000000000" pitchFamily="2" charset="2"/>
              </a:rPr>
              <a:t>behind the meter</a:t>
            </a:r>
            <a:r>
              <a:rPr lang="en-US" sz="2000" dirty="0">
                <a:latin typeface="Calibri" panose="020F0502020204030204" pitchFamily="34" charset="0"/>
                <a:cs typeface="Calibri" panose="020F0502020204030204" pitchFamily="34" charset="0"/>
                <a:sym typeface="Wingdings" panose="05000000000000000000" pitchFamily="2" charset="2"/>
              </a:rPr>
              <a:t>.</a:t>
            </a:r>
          </a:p>
          <a:p>
            <a:pPr marL="342900" indent="-342900" algn="just">
              <a:buFont typeface="Wingdings" panose="05000000000000000000" pitchFamily="2" charset="2"/>
              <a:buChar char="Ø"/>
            </a:pPr>
            <a:r>
              <a:rPr lang="en-US" sz="2000" dirty="0">
                <a:latin typeface="Calibri" panose="020F0502020204030204" pitchFamily="34" charset="0"/>
                <a:cs typeface="Calibri" panose="020F0502020204030204" pitchFamily="34" charset="0"/>
                <a:sym typeface="Wingdings" panose="05000000000000000000" pitchFamily="2" charset="2"/>
              </a:rPr>
              <a:t>ESS in front of the meter can be further divided into transmission and distribution subgroups.</a:t>
            </a:r>
          </a:p>
          <a:p>
            <a:pPr marL="342900" indent="-342900" algn="just">
              <a:buFont typeface="Wingdings" panose="05000000000000000000" pitchFamily="2" charset="2"/>
              <a:buChar char="Ø"/>
            </a:pPr>
            <a:r>
              <a:rPr lang="en-US" sz="2000" dirty="0">
                <a:latin typeface="Calibri" panose="020F0502020204030204" pitchFamily="34" charset="0"/>
                <a:cs typeface="Calibri" panose="020F0502020204030204" pitchFamily="34" charset="0"/>
                <a:sym typeface="Wingdings" panose="05000000000000000000" pitchFamily="2" charset="2"/>
              </a:rPr>
              <a:t>ESS behind the meter can be further divided into non-residential and residential subgroups.</a:t>
            </a:r>
          </a:p>
          <a:p>
            <a:pPr algn="just"/>
            <a:endParaRPr lang="en-US" sz="2000" dirty="0">
              <a:latin typeface="Calibri" panose="020F0502020204030204" pitchFamily="34" charset="0"/>
              <a:cs typeface="Calibri" panose="020F0502020204030204" pitchFamily="34" charset="0"/>
              <a:sym typeface="Wingdings" panose="05000000000000000000" pitchFamily="2" charset="2"/>
            </a:endParaRPr>
          </a:p>
          <a:p>
            <a:pPr algn="just"/>
            <a:r>
              <a:rPr lang="en-US" sz="2000" dirty="0">
                <a:latin typeface="Calibri" panose="020F0502020204030204" pitchFamily="34" charset="0"/>
                <a:cs typeface="Calibri" panose="020F0502020204030204" pitchFamily="34" charset="0"/>
                <a:sym typeface="Wingdings" panose="05000000000000000000" pitchFamily="2" charset="2"/>
              </a:rPr>
              <a:t>ESS </a:t>
            </a:r>
            <a:r>
              <a:rPr lang="en-US" sz="2000" b="1" dirty="0">
                <a:latin typeface="Calibri" panose="020F0502020204030204" pitchFamily="34" charset="0"/>
                <a:cs typeface="Calibri" panose="020F0502020204030204" pitchFamily="34" charset="0"/>
                <a:sym typeface="Wingdings" panose="05000000000000000000" pitchFamily="2" charset="2"/>
              </a:rPr>
              <a:t>service scopes </a:t>
            </a:r>
            <a:r>
              <a:rPr lang="en-US" sz="2000" dirty="0">
                <a:latin typeface="Calibri" panose="020F0502020204030204" pitchFamily="34" charset="0"/>
                <a:cs typeface="Calibri" panose="020F0502020204030204" pitchFamily="34" charset="0"/>
                <a:sym typeface="Wingdings" panose="05000000000000000000" pitchFamily="2" charset="2"/>
              </a:rPr>
              <a:t>can be categorized into four groups: </a:t>
            </a:r>
            <a:r>
              <a:rPr lang="en-US" sz="2000" b="1" dirty="0">
                <a:latin typeface="Calibri" panose="020F0502020204030204" pitchFamily="34" charset="0"/>
                <a:cs typeface="Calibri" panose="020F0502020204030204" pitchFamily="34" charset="0"/>
                <a:sym typeface="Wingdings" panose="05000000000000000000" pitchFamily="2" charset="2"/>
              </a:rPr>
              <a:t>wholesale market</a:t>
            </a:r>
            <a:r>
              <a:rPr lang="en-US" sz="2000" dirty="0">
                <a:latin typeface="Calibri" panose="020F0502020204030204" pitchFamily="34" charset="0"/>
                <a:cs typeface="Calibri" panose="020F0502020204030204" pitchFamily="34" charset="0"/>
                <a:sym typeface="Wingdings" panose="05000000000000000000" pitchFamily="2" charset="2"/>
              </a:rPr>
              <a:t>, </a:t>
            </a:r>
            <a:r>
              <a:rPr lang="en-US" sz="2000" b="1" dirty="0">
                <a:latin typeface="Calibri" panose="020F0502020204030204" pitchFamily="34" charset="0"/>
                <a:cs typeface="Calibri" panose="020F0502020204030204" pitchFamily="34" charset="0"/>
                <a:sym typeface="Wingdings" panose="05000000000000000000" pitchFamily="2" charset="2"/>
              </a:rPr>
              <a:t>transmission</a:t>
            </a:r>
            <a:r>
              <a:rPr lang="en-US" sz="2000" dirty="0">
                <a:latin typeface="Calibri" panose="020F0502020204030204" pitchFamily="34" charset="0"/>
                <a:cs typeface="Calibri" panose="020F0502020204030204" pitchFamily="34" charset="0"/>
                <a:sym typeface="Wingdings" panose="05000000000000000000" pitchFamily="2" charset="2"/>
              </a:rPr>
              <a:t>, </a:t>
            </a:r>
            <a:r>
              <a:rPr lang="en-US" sz="2000" b="1" dirty="0">
                <a:latin typeface="Calibri" panose="020F0502020204030204" pitchFamily="34" charset="0"/>
                <a:cs typeface="Calibri" panose="020F0502020204030204" pitchFamily="34" charset="0"/>
                <a:sym typeface="Wingdings" panose="05000000000000000000" pitchFamily="2" charset="2"/>
              </a:rPr>
              <a:t>distribution</a:t>
            </a:r>
            <a:r>
              <a:rPr lang="en-US" sz="2000" dirty="0">
                <a:latin typeface="Calibri" panose="020F0502020204030204" pitchFamily="34" charset="0"/>
                <a:cs typeface="Calibri" panose="020F0502020204030204" pitchFamily="34" charset="0"/>
                <a:sym typeface="Wingdings" panose="05000000000000000000" pitchFamily="2" charset="2"/>
              </a:rPr>
              <a:t>, and </a:t>
            </a:r>
            <a:r>
              <a:rPr lang="en-US" sz="2000" b="1" dirty="0">
                <a:latin typeface="Calibri" panose="020F0502020204030204" pitchFamily="34" charset="0"/>
                <a:cs typeface="Calibri" panose="020F0502020204030204" pitchFamily="34" charset="0"/>
                <a:sym typeface="Wingdings" panose="05000000000000000000" pitchFamily="2" charset="2"/>
              </a:rPr>
              <a:t>customer</a:t>
            </a:r>
            <a:r>
              <a:rPr lang="en-US" sz="2000" dirty="0">
                <a:latin typeface="Calibri" panose="020F0502020204030204" pitchFamily="34" charset="0"/>
                <a:cs typeface="Calibri" panose="020F0502020204030204" pitchFamily="34" charset="0"/>
                <a:sym typeface="Wingdings" panose="05000000000000000000" pitchFamily="2" charset="2"/>
              </a:rPr>
              <a:t>. </a:t>
            </a:r>
          </a:p>
          <a:p>
            <a:pPr marL="342900" indent="-342900" algn="just">
              <a:buFont typeface="Wingdings" panose="05000000000000000000" pitchFamily="2" charset="2"/>
              <a:buChar char="q"/>
            </a:pPr>
            <a:r>
              <a:rPr lang="en-US" sz="2000" dirty="0">
                <a:latin typeface="Calibri" panose="020F0502020204030204" pitchFamily="34" charset="0"/>
                <a:cs typeface="Calibri" panose="020F0502020204030204" pitchFamily="34" charset="0"/>
                <a:sym typeface="Wingdings" panose="05000000000000000000" pitchFamily="2" charset="2"/>
              </a:rPr>
              <a:t>ESS located at the lower hierarchical levels of the grid could potentially provide services for the higher hierarchical levels of the grid.</a:t>
            </a:r>
          </a:p>
          <a:p>
            <a:pPr marL="342900" indent="-342900" algn="just">
              <a:buFont typeface="Wingdings" panose="05000000000000000000" pitchFamily="2" charset="2"/>
              <a:buChar char="q"/>
            </a:pPr>
            <a:r>
              <a:rPr lang="en-US" sz="2000" dirty="0">
                <a:latin typeface="Calibri" panose="020F0502020204030204" pitchFamily="34" charset="0"/>
                <a:cs typeface="Calibri" panose="020F0502020204030204" pitchFamily="34" charset="0"/>
                <a:sym typeface="Wingdings" panose="05000000000000000000" pitchFamily="2" charset="2"/>
              </a:rPr>
              <a:t>Some services at these higher levels may be unavailable due to specific performance requirements or direct control by the utility.</a:t>
            </a:r>
          </a:p>
        </p:txBody>
      </p:sp>
    </p:spTree>
    <p:extLst>
      <p:ext uri="{BB962C8B-B14F-4D97-AF65-F5344CB8AC3E}">
        <p14:creationId xmlns:p14="http://schemas.microsoft.com/office/powerpoint/2010/main" val="464197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graphicFrame>
        <p:nvGraphicFramePr>
          <p:cNvPr id="6" name="Table 5">
            <a:extLst>
              <a:ext uri="{FF2B5EF4-FFF2-40B4-BE49-F238E27FC236}">
                <a16:creationId xmlns:a16="http://schemas.microsoft.com/office/drawing/2014/main" id="{B0A26F13-45AD-41C2-B39D-0E8A1BD8D5CB}"/>
              </a:ext>
            </a:extLst>
          </p:cNvPr>
          <p:cNvGraphicFramePr>
            <a:graphicFrameLocks noGrp="1"/>
          </p:cNvGraphicFramePr>
          <p:nvPr>
            <p:extLst>
              <p:ext uri="{D42A27DB-BD31-4B8C-83A1-F6EECF244321}">
                <p14:modId xmlns:p14="http://schemas.microsoft.com/office/powerpoint/2010/main" val="1593869634"/>
              </p:ext>
            </p:extLst>
          </p:nvPr>
        </p:nvGraphicFramePr>
        <p:xfrm>
          <a:off x="4606836" y="685800"/>
          <a:ext cx="4038598" cy="5343594"/>
        </p:xfrm>
        <a:graphic>
          <a:graphicData uri="http://schemas.openxmlformats.org/drawingml/2006/table">
            <a:tbl>
              <a:tblPr firstRow="1" firstCol="1" bandRow="1"/>
              <a:tblGrid>
                <a:gridCol w="322406">
                  <a:extLst>
                    <a:ext uri="{9D8B030D-6E8A-4147-A177-3AD203B41FA5}">
                      <a16:colId xmlns:a16="http://schemas.microsoft.com/office/drawing/2014/main" val="1138064752"/>
                    </a:ext>
                  </a:extLst>
                </a:gridCol>
                <a:gridCol w="322406">
                  <a:extLst>
                    <a:ext uri="{9D8B030D-6E8A-4147-A177-3AD203B41FA5}">
                      <a16:colId xmlns:a16="http://schemas.microsoft.com/office/drawing/2014/main" val="289285155"/>
                    </a:ext>
                  </a:extLst>
                </a:gridCol>
                <a:gridCol w="875816">
                  <a:extLst>
                    <a:ext uri="{9D8B030D-6E8A-4147-A177-3AD203B41FA5}">
                      <a16:colId xmlns:a16="http://schemas.microsoft.com/office/drawing/2014/main" val="3928508450"/>
                    </a:ext>
                  </a:extLst>
                </a:gridCol>
                <a:gridCol w="875816">
                  <a:extLst>
                    <a:ext uri="{9D8B030D-6E8A-4147-A177-3AD203B41FA5}">
                      <a16:colId xmlns:a16="http://schemas.microsoft.com/office/drawing/2014/main" val="1112278307"/>
                    </a:ext>
                  </a:extLst>
                </a:gridCol>
                <a:gridCol w="875816">
                  <a:extLst>
                    <a:ext uri="{9D8B030D-6E8A-4147-A177-3AD203B41FA5}">
                      <a16:colId xmlns:a16="http://schemas.microsoft.com/office/drawing/2014/main" val="2211394622"/>
                    </a:ext>
                  </a:extLst>
                </a:gridCol>
                <a:gridCol w="766338">
                  <a:extLst>
                    <a:ext uri="{9D8B030D-6E8A-4147-A177-3AD203B41FA5}">
                      <a16:colId xmlns:a16="http://schemas.microsoft.com/office/drawing/2014/main" val="1324123235"/>
                    </a:ext>
                  </a:extLst>
                </a:gridCol>
              </a:tblGrid>
              <a:tr h="221839">
                <a:tc>
                  <a:txBody>
                    <a:bodyPr/>
                    <a:lstStyle/>
                    <a:p>
                      <a:pPr algn="ctr">
                        <a:lnSpc>
                          <a:spcPct val="100000"/>
                        </a:lnSpc>
                      </a:pPr>
                      <a:endParaRPr lang="en-US" sz="1000" b="0" dirty="0">
                        <a:effectLst/>
                        <a:latin typeface="Times New Roman" panose="02020603050405020304" pitchFamily="18" charset="0"/>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ctr">
                        <a:lnSpc>
                          <a:spcPct val="100000"/>
                        </a:lnSpc>
                      </a:pPr>
                      <a:endParaRPr lang="en-US" sz="1000" b="0" dirty="0">
                        <a:effectLst/>
                        <a:latin typeface="Times New Roman" panose="02020603050405020304" pitchFamily="18" charset="0"/>
                        <a:cs typeface="Times New Roman" panose="02020603050405020304" pitchFamily="18" charset="0"/>
                      </a:endParaRPr>
                    </a:p>
                  </a:txBody>
                  <a:tcPr marL="23984" marR="2398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ctr">
                        <a:lnSpc>
                          <a:spcPct val="100000"/>
                        </a:lnSpc>
                      </a:pPr>
                      <a:endParaRPr lang="en-US" sz="1000" b="0" dirty="0">
                        <a:effectLst/>
                        <a:latin typeface="Times New Roman" panose="02020603050405020304" pitchFamily="18" charset="0"/>
                        <a:cs typeface="Times New Roman" panose="02020603050405020304" pitchFamily="18" charset="0"/>
                      </a:endParaRPr>
                    </a:p>
                  </a:txBody>
                  <a:tcPr marL="23984" marR="23984" marT="0"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gridSpan="3">
                  <a:txBody>
                    <a:bodyPr/>
                    <a:lstStyle/>
                    <a:p>
                      <a:pPr marL="0" marR="0" algn="ctr">
                        <a:lnSpc>
                          <a:spcPct val="100000"/>
                        </a:lnSpc>
                        <a:spcBef>
                          <a:spcPts val="0"/>
                        </a:spcBef>
                        <a:spcAft>
                          <a:spcPts val="0"/>
                        </a:spcAft>
                      </a:pP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Grid domain</a:t>
                      </a:r>
                      <a:endParaRPr lang="en-US" sz="1000" b="1"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99420" marR="99420" marT="49710" marB="4971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8831915"/>
                  </a:ext>
                </a:extLst>
              </a:tr>
              <a:tr h="244706">
                <a:tc>
                  <a:txBody>
                    <a:bodyPr/>
                    <a:lstStyle/>
                    <a:p>
                      <a:pPr algn="ctr">
                        <a:lnSpc>
                          <a:spcPct val="100000"/>
                        </a:lnSpc>
                      </a:pPr>
                      <a:endParaRPr lang="en-US" sz="1000" b="0">
                        <a:effectLst/>
                        <a:latin typeface="Times New Roman" panose="02020603050405020304" pitchFamily="18" charset="0"/>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0000"/>
                        </a:lnSpc>
                      </a:pPr>
                      <a:endParaRPr lang="en-US" sz="1000" b="0" dirty="0">
                        <a:effectLst/>
                        <a:latin typeface="Times New Roman" panose="02020603050405020304" pitchFamily="18" charset="0"/>
                        <a:cs typeface="Times New Roman" panose="02020603050405020304" pitchFamily="18" charset="0"/>
                      </a:endParaRPr>
                    </a:p>
                  </a:txBody>
                  <a:tcPr marL="23984" marR="2398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0000"/>
                        </a:lnSpc>
                      </a:pPr>
                      <a:endParaRPr lang="en-US" sz="1000" b="0" dirty="0">
                        <a:effectLst/>
                        <a:latin typeface="Times New Roman" panose="02020603050405020304" pitchFamily="18" charset="0"/>
                        <a:cs typeface="Times New Roman" panose="02020603050405020304" pitchFamily="18" charset="0"/>
                      </a:endParaRPr>
                    </a:p>
                  </a:txBody>
                  <a:tcPr marL="23984" marR="23984" marT="0"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Transmission</a:t>
                      </a:r>
                      <a:endParaRPr lang="en-US" sz="1000" b="1"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Distribution</a:t>
                      </a:r>
                      <a:endParaRPr lang="en-US" sz="1000" b="1"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Consumer</a:t>
                      </a:r>
                      <a:endParaRPr lang="en-US" sz="1000" b="1"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2035867"/>
                  </a:ext>
                </a:extLst>
              </a:tr>
              <a:tr h="218844">
                <a:tc gridSpan="3">
                  <a:txBody>
                    <a:bodyPr/>
                    <a:lstStyle/>
                    <a:p>
                      <a:pPr marL="0" marR="0" algn="ctr">
                        <a:lnSpc>
                          <a:spcPct val="100000"/>
                        </a:lnSpc>
                        <a:spcBef>
                          <a:spcPts val="0"/>
                        </a:spcBef>
                        <a:spcAft>
                          <a:spcPts val="0"/>
                        </a:spcAft>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Power rat</a:t>
                      </a:r>
                      <a:r>
                        <a:rPr lang="en-US" altLang="zh-CN" sz="1000" b="0" dirty="0">
                          <a:effectLst/>
                          <a:latin typeface="Times New Roman" panose="02020603050405020304" pitchFamily="18" charset="0"/>
                          <a:ea typeface="Times New Roman" panose="02020603050405020304" pitchFamily="18" charset="0"/>
                          <a:cs typeface="Times New Roman" panose="02020603050405020304" pitchFamily="18" charset="0"/>
                        </a:rPr>
                        <a:t>ing</a:t>
                      </a: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 (MW)</a:t>
                      </a:r>
                      <a:endParaRPr lang="en-US" sz="1000" b="0"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99420" marR="99420" marT="49710" marB="4971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marL="0" marR="0" algn="ctr">
                        <a:lnSpc>
                          <a:spcPct val="100000"/>
                        </a:lnSpc>
                        <a:spcBef>
                          <a:spcPts val="0"/>
                        </a:spcBef>
                        <a:spcAft>
                          <a:spcPts val="0"/>
                        </a:spcAft>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10s </a:t>
                      </a:r>
                      <a:r>
                        <a:rPr lang="en-US" sz="1000" b="0" dirty="0">
                          <a:effectLst/>
                          <a:latin typeface="Times New Roman" panose="02020603050405020304" pitchFamily="18" charset="0"/>
                          <a:ea typeface="DengXian" panose="03000509000000000000" pitchFamily="65" charset="-122"/>
                          <a:cs typeface="Times New Roman" panose="02020603050405020304" pitchFamily="18" charset="0"/>
                        </a:rPr>
                        <a:t>~</a:t>
                      </a: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100s</a:t>
                      </a:r>
                      <a:endParaRPr lang="en-US" sz="1000" b="0"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b="0" dirty="0">
                          <a:effectLst/>
                          <a:latin typeface="Times New Roman" panose="02020603050405020304" pitchFamily="18" charset="0"/>
                          <a:ea typeface="DengXian" panose="03000509000000000000" pitchFamily="65" charset="-122"/>
                          <a:cs typeface="Times New Roman" panose="02020603050405020304" pitchFamily="18" charset="0"/>
                        </a:rPr>
                        <a:t>0.0</a:t>
                      </a: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10</a:t>
                      </a:r>
                      <a:r>
                        <a:rPr lang="en-US" sz="1000" b="0" dirty="0">
                          <a:effectLst/>
                          <a:latin typeface="Times New Roman" panose="02020603050405020304" pitchFamily="18" charset="0"/>
                          <a:ea typeface="DengXian" panose="03000509000000000000" pitchFamily="65" charset="-122"/>
                          <a:cs typeface="Times New Roman" panose="02020603050405020304" pitchFamily="18" charset="0"/>
                        </a:rPr>
                        <a:t>~</a:t>
                      </a: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000" b="0"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b="0" dirty="0">
                          <a:effectLst/>
                          <a:latin typeface="Times New Roman" panose="02020603050405020304" pitchFamily="18" charset="0"/>
                          <a:ea typeface="DengXian" panose="03000509000000000000" pitchFamily="65" charset="-122"/>
                          <a:cs typeface="Times New Roman" panose="02020603050405020304" pitchFamily="18" charset="0"/>
                        </a:rPr>
                        <a:t>0.00</a:t>
                      </a: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000" b="0" dirty="0">
                          <a:effectLst/>
                          <a:latin typeface="Times New Roman" panose="02020603050405020304" pitchFamily="18" charset="0"/>
                          <a:ea typeface="DengXian" panose="03000509000000000000" pitchFamily="65" charset="-122"/>
                          <a:cs typeface="Times New Roman" panose="02020603050405020304" pitchFamily="18" charset="0"/>
                        </a:rPr>
                        <a:t>~</a:t>
                      </a: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000" b="0"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7251944"/>
                  </a:ext>
                </a:extLst>
              </a:tr>
              <a:tr h="316914">
                <a:tc rowSpan="17">
                  <a:txBody>
                    <a:bodyPr/>
                    <a:lstStyle/>
                    <a:p>
                      <a:pPr marL="0" marR="0" algn="ctr">
                        <a:lnSpc>
                          <a:spcPct val="100000"/>
                        </a:lnSpc>
                        <a:spcBef>
                          <a:spcPts val="0"/>
                        </a:spcBef>
                        <a:spcAft>
                          <a:spcPts val="0"/>
                        </a:spcAft>
                      </a:pP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Service scope</a:t>
                      </a:r>
                      <a:endParaRPr lang="en-US" sz="1000" b="1"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99420" marR="99420" marT="49710" marB="49710"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5">
                  <a:txBody>
                    <a:bodyPr/>
                    <a:lstStyle/>
                    <a:p>
                      <a:pPr marL="0" marR="0" algn="ctr">
                        <a:lnSpc>
                          <a:spcPct val="100000"/>
                        </a:lnSpc>
                        <a:spcBef>
                          <a:spcPts val="0"/>
                        </a:spcBef>
                        <a:spcAft>
                          <a:spcPts val="0"/>
                        </a:spcAft>
                      </a:pP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Wholesale</a:t>
                      </a:r>
                      <a:endParaRPr lang="en-US" sz="1000" b="1"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99420" marR="99420" marT="49710" marB="49710"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0000"/>
                        </a:lnSpc>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Energy arbitrage</a:t>
                      </a:r>
                      <a:endParaRPr lang="en-US" sz="1000" b="0" dirty="0">
                        <a:latin typeface="Times New Roman" panose="02020603050405020304" pitchFamily="18" charset="0"/>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0000"/>
                        </a:lnSpc>
                      </a:pPr>
                      <a:endParaRPr lang="en-US" sz="1000" b="0" dirty="0">
                        <a:effectLst/>
                        <a:latin typeface="Times New Roman" panose="02020603050405020304" pitchFamily="18" charset="0"/>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DDA4"/>
                    </a:solidFill>
                  </a:tcPr>
                </a:tc>
                <a:tc>
                  <a:txBody>
                    <a:bodyPr/>
                    <a:lstStyle/>
                    <a:p>
                      <a:pPr marL="0" marR="0" algn="ctr">
                        <a:lnSpc>
                          <a:spcPct val="100000"/>
                        </a:lnSpc>
                        <a:spcBef>
                          <a:spcPts val="0"/>
                        </a:spcBef>
                        <a:spcAft>
                          <a:spcPts val="0"/>
                        </a:spcAft>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b="0"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23984" marR="2398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DDA4"/>
                    </a:solidFill>
                  </a:tcPr>
                </a:tc>
                <a:tc>
                  <a:txBody>
                    <a:bodyPr/>
                    <a:lstStyle/>
                    <a:p>
                      <a:pPr algn="ctr">
                        <a:lnSpc>
                          <a:spcPct val="100000"/>
                        </a:lnSpc>
                      </a:pPr>
                      <a:endParaRPr lang="en-US" sz="1000" b="0" dirty="0">
                        <a:effectLst/>
                        <a:latin typeface="Times New Roman" panose="02020603050405020304" pitchFamily="18" charset="0"/>
                        <a:cs typeface="Times New Roman" panose="02020603050405020304" pitchFamily="18" charset="0"/>
                      </a:endParaRPr>
                    </a:p>
                  </a:txBody>
                  <a:tcPr marL="23984" marR="23984" marT="0" marB="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442016062"/>
                  </a:ext>
                </a:extLst>
              </a:tr>
              <a:tr h="316914">
                <a:tc vMerge="1">
                  <a:txBody>
                    <a:bodyPr/>
                    <a:lstStyle/>
                    <a:p>
                      <a:endParaRPr lang="en-US"/>
                    </a:p>
                  </a:txBody>
                  <a:tcPr/>
                </a:tc>
                <a:tc vMerge="1">
                  <a:txBody>
                    <a:bodyPr/>
                    <a:lstStyle/>
                    <a:p>
                      <a:endParaRPr lang="en-US"/>
                    </a:p>
                  </a:txBody>
                  <a:tcPr/>
                </a:tc>
                <a:tc>
                  <a:txBody>
                    <a:bodyPr/>
                    <a:lstStyle/>
                    <a:p>
                      <a:pPr algn="ctr">
                        <a:lnSpc>
                          <a:spcPct val="100000"/>
                        </a:lnSpc>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Frequency regulation</a:t>
                      </a:r>
                      <a:endParaRPr lang="en-US" sz="1000" b="0" dirty="0">
                        <a:latin typeface="Times New Roman" panose="02020603050405020304" pitchFamily="18" charset="0"/>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0000"/>
                        </a:lnSpc>
                      </a:pPr>
                      <a:endParaRPr lang="en-US" sz="1000" b="0" dirty="0">
                        <a:effectLst/>
                        <a:latin typeface="Times New Roman" panose="02020603050405020304" pitchFamily="18" charset="0"/>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DDA4"/>
                    </a:solidFill>
                  </a:tcPr>
                </a:tc>
                <a:tc>
                  <a:txBody>
                    <a:bodyPr/>
                    <a:lstStyle/>
                    <a:p>
                      <a:pPr marL="0" marR="0" algn="ctr">
                        <a:lnSpc>
                          <a:spcPct val="100000"/>
                        </a:lnSpc>
                        <a:spcBef>
                          <a:spcPts val="0"/>
                        </a:spcBef>
                        <a:spcAft>
                          <a:spcPts val="0"/>
                        </a:spcAft>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b="0"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23984" marR="2398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DDA4"/>
                    </a:solidFill>
                  </a:tcPr>
                </a:tc>
                <a:tc>
                  <a:txBody>
                    <a:bodyPr/>
                    <a:lstStyle/>
                    <a:p>
                      <a:pPr marL="0" marR="0" algn="ctr">
                        <a:lnSpc>
                          <a:spcPct val="100000"/>
                        </a:lnSpc>
                        <a:spcBef>
                          <a:spcPts val="0"/>
                        </a:spcBef>
                        <a:spcAft>
                          <a:spcPts val="0"/>
                        </a:spcAft>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b="0"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23984" marR="23984" marT="0" marB="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DDA4"/>
                    </a:solidFill>
                  </a:tcPr>
                </a:tc>
                <a:extLst>
                  <a:ext uri="{0D108BD9-81ED-4DB2-BD59-A6C34878D82A}">
                    <a16:rowId xmlns:a16="http://schemas.microsoft.com/office/drawing/2014/main" val="2853250737"/>
                  </a:ext>
                </a:extLst>
              </a:tr>
              <a:tr h="158456">
                <a:tc vMerge="1">
                  <a:txBody>
                    <a:bodyPr/>
                    <a:lstStyle/>
                    <a:p>
                      <a:endParaRPr lang="en-US"/>
                    </a:p>
                  </a:txBody>
                  <a:tcPr/>
                </a:tc>
                <a:tc vMerge="1">
                  <a:txBody>
                    <a:bodyPr/>
                    <a:lstStyle/>
                    <a:p>
                      <a:endParaRPr lang="en-US"/>
                    </a:p>
                  </a:txBody>
                  <a:tcPr/>
                </a:tc>
                <a:tc>
                  <a:txBody>
                    <a:bodyPr/>
                    <a:lstStyle/>
                    <a:p>
                      <a:pPr algn="ctr">
                        <a:lnSpc>
                          <a:spcPct val="100000"/>
                        </a:lnSpc>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Reserve</a:t>
                      </a:r>
                      <a:endParaRPr lang="en-US" sz="1000" b="0" dirty="0">
                        <a:latin typeface="Times New Roman" panose="02020603050405020304" pitchFamily="18" charset="0"/>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0000"/>
                        </a:lnSpc>
                      </a:pPr>
                      <a:endParaRPr lang="en-US" sz="1000" b="0" dirty="0">
                        <a:effectLst/>
                        <a:latin typeface="Times New Roman" panose="02020603050405020304" pitchFamily="18" charset="0"/>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DDA4"/>
                    </a:solidFill>
                  </a:tcPr>
                </a:tc>
                <a:tc>
                  <a:txBody>
                    <a:bodyPr/>
                    <a:lstStyle/>
                    <a:p>
                      <a:pPr marL="0" marR="0" algn="ctr">
                        <a:lnSpc>
                          <a:spcPct val="100000"/>
                        </a:lnSpc>
                        <a:spcBef>
                          <a:spcPts val="0"/>
                        </a:spcBef>
                        <a:spcAft>
                          <a:spcPts val="0"/>
                        </a:spcAft>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b="0"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23984" marR="2398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DDA4"/>
                    </a:solidFill>
                  </a:tcPr>
                </a:tc>
                <a:tc>
                  <a:txBody>
                    <a:bodyPr/>
                    <a:lstStyle/>
                    <a:p>
                      <a:pPr marL="0" marR="0" algn="ctr">
                        <a:lnSpc>
                          <a:spcPct val="100000"/>
                        </a:lnSpc>
                        <a:spcBef>
                          <a:spcPts val="0"/>
                        </a:spcBef>
                        <a:spcAft>
                          <a:spcPts val="0"/>
                        </a:spcAft>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b="0"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23984" marR="23984" marT="0" marB="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DDA4"/>
                    </a:solidFill>
                  </a:tcPr>
                </a:tc>
                <a:extLst>
                  <a:ext uri="{0D108BD9-81ED-4DB2-BD59-A6C34878D82A}">
                    <a16:rowId xmlns:a16="http://schemas.microsoft.com/office/drawing/2014/main" val="1993781222"/>
                  </a:ext>
                </a:extLst>
              </a:tr>
              <a:tr h="316914">
                <a:tc vMerge="1">
                  <a:txBody>
                    <a:bodyPr/>
                    <a:lstStyle/>
                    <a:p>
                      <a:endParaRPr lang="en-US"/>
                    </a:p>
                  </a:txBody>
                  <a:tcPr/>
                </a:tc>
                <a:tc vMerge="1">
                  <a:txBody>
                    <a:bodyPr/>
                    <a:lstStyle/>
                    <a:p>
                      <a:endParaRPr lang="en-US"/>
                    </a:p>
                  </a:txBody>
                  <a:tcPr/>
                </a:tc>
                <a:tc>
                  <a:txBody>
                    <a:bodyPr/>
                    <a:lstStyle/>
                    <a:p>
                      <a:pPr algn="ctr">
                        <a:lnSpc>
                          <a:spcPct val="100000"/>
                        </a:lnSpc>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Resource adequacy</a:t>
                      </a:r>
                      <a:endParaRPr lang="en-US" sz="1000" b="0" dirty="0">
                        <a:latin typeface="Times New Roman" panose="02020603050405020304" pitchFamily="18" charset="0"/>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0000"/>
                        </a:lnSpc>
                      </a:pPr>
                      <a:endParaRPr lang="en-US" sz="1000" b="0" dirty="0">
                        <a:effectLst/>
                        <a:latin typeface="Times New Roman" panose="02020603050405020304" pitchFamily="18" charset="0"/>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DDA4"/>
                    </a:solidFill>
                  </a:tcPr>
                </a:tc>
                <a:tc>
                  <a:txBody>
                    <a:bodyPr/>
                    <a:lstStyle/>
                    <a:p>
                      <a:pPr marL="0" marR="0" algn="ctr">
                        <a:lnSpc>
                          <a:spcPct val="100000"/>
                        </a:lnSpc>
                        <a:spcBef>
                          <a:spcPts val="0"/>
                        </a:spcBef>
                        <a:spcAft>
                          <a:spcPts val="0"/>
                        </a:spcAft>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b="0"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23984" marR="2398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DDA4"/>
                    </a:solidFill>
                  </a:tcPr>
                </a:tc>
                <a:tc>
                  <a:txBody>
                    <a:bodyPr/>
                    <a:lstStyle/>
                    <a:p>
                      <a:pPr marL="0" marR="0" algn="ctr">
                        <a:lnSpc>
                          <a:spcPct val="100000"/>
                        </a:lnSpc>
                        <a:spcBef>
                          <a:spcPts val="0"/>
                        </a:spcBef>
                        <a:spcAft>
                          <a:spcPts val="0"/>
                        </a:spcAft>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b="0"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23984" marR="23984" marT="0" marB="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DDA4"/>
                    </a:solidFill>
                  </a:tcPr>
                </a:tc>
                <a:extLst>
                  <a:ext uri="{0D108BD9-81ED-4DB2-BD59-A6C34878D82A}">
                    <a16:rowId xmlns:a16="http://schemas.microsoft.com/office/drawing/2014/main" val="9416752"/>
                  </a:ext>
                </a:extLst>
              </a:tr>
              <a:tr h="316914">
                <a:tc vMerge="1">
                  <a:txBody>
                    <a:bodyPr/>
                    <a:lstStyle/>
                    <a:p>
                      <a:endParaRPr lang="en-US"/>
                    </a:p>
                  </a:txBody>
                  <a:tcPr/>
                </a:tc>
                <a:tc vMerge="1">
                  <a:txBody>
                    <a:bodyPr/>
                    <a:lstStyle/>
                    <a:p>
                      <a:endParaRPr lang="en-US"/>
                    </a:p>
                  </a:txBody>
                  <a:tcPr/>
                </a:tc>
                <a:tc>
                  <a:txBody>
                    <a:bodyPr/>
                    <a:lstStyle/>
                    <a:p>
                      <a:pPr algn="ctr">
                        <a:lnSpc>
                          <a:spcPct val="100000"/>
                        </a:lnSpc>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Demand response</a:t>
                      </a:r>
                      <a:endParaRPr lang="en-US" sz="1000" b="0" dirty="0">
                        <a:latin typeface="Times New Roman" panose="02020603050405020304" pitchFamily="18" charset="0"/>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0000"/>
                        </a:lnSpc>
                      </a:pPr>
                      <a:endParaRPr lang="en-US" sz="1000" b="0" dirty="0">
                        <a:effectLst/>
                        <a:latin typeface="Times New Roman" panose="02020603050405020304" pitchFamily="18" charset="0"/>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pPr marL="0" marR="0" algn="ctr">
                        <a:lnSpc>
                          <a:spcPct val="100000"/>
                        </a:lnSpc>
                        <a:spcBef>
                          <a:spcPts val="0"/>
                        </a:spcBef>
                        <a:spcAft>
                          <a:spcPts val="0"/>
                        </a:spcAft>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b="0"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23984" marR="2398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pPr marL="0" marR="0" algn="ctr">
                        <a:lnSpc>
                          <a:spcPct val="100000"/>
                        </a:lnSpc>
                        <a:spcBef>
                          <a:spcPts val="0"/>
                        </a:spcBef>
                        <a:spcAft>
                          <a:spcPts val="0"/>
                        </a:spcAft>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b="0"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23984" marR="23984" marT="0" marB="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DDA4"/>
                    </a:solidFill>
                  </a:tcPr>
                </a:tc>
                <a:extLst>
                  <a:ext uri="{0D108BD9-81ED-4DB2-BD59-A6C34878D82A}">
                    <a16:rowId xmlns:a16="http://schemas.microsoft.com/office/drawing/2014/main" val="3332316682"/>
                  </a:ext>
                </a:extLst>
              </a:tr>
              <a:tr h="316914">
                <a:tc vMerge="1">
                  <a:txBody>
                    <a:bodyPr/>
                    <a:lstStyle/>
                    <a:p>
                      <a:endParaRPr lang="en-US"/>
                    </a:p>
                  </a:txBody>
                  <a:tcPr/>
                </a:tc>
                <a:tc rowSpan="5">
                  <a:txBody>
                    <a:bodyPr/>
                    <a:lstStyle/>
                    <a:p>
                      <a:pPr algn="ctr">
                        <a:lnSpc>
                          <a:spcPct val="100000"/>
                        </a:lnSpc>
                      </a:pP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Transmission</a:t>
                      </a:r>
                      <a:endParaRPr lang="en-US" sz="1000" b="1" dirty="0">
                        <a:latin typeface="Times New Roman" panose="02020603050405020304" pitchFamily="18" charset="0"/>
                        <a:cs typeface="Times New Roman" panose="02020603050405020304" pitchFamily="18" charset="0"/>
                      </a:endParaRPr>
                    </a:p>
                  </a:txBody>
                  <a:tcPr marL="99420" marR="99420" marT="49710" marB="49710"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0000"/>
                        </a:lnSpc>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Transmission deferral</a:t>
                      </a:r>
                      <a:endParaRPr lang="en-US" sz="1000" b="0" dirty="0">
                        <a:latin typeface="Times New Roman" panose="02020603050405020304" pitchFamily="18" charset="0"/>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0000"/>
                        </a:lnSpc>
                      </a:pPr>
                      <a:endParaRPr lang="en-US" sz="1000" b="0">
                        <a:effectLst/>
                        <a:latin typeface="Times New Roman" panose="02020603050405020304" pitchFamily="18" charset="0"/>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DDA4"/>
                    </a:solidFill>
                  </a:tcPr>
                </a:tc>
                <a:tc>
                  <a:txBody>
                    <a:bodyPr/>
                    <a:lstStyle/>
                    <a:p>
                      <a:pPr marL="0" marR="0" algn="ctr">
                        <a:lnSpc>
                          <a:spcPct val="100000"/>
                        </a:lnSpc>
                        <a:spcBef>
                          <a:spcPts val="0"/>
                        </a:spcBef>
                        <a:spcAft>
                          <a:spcPts val="0"/>
                        </a:spcAft>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b="0"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23984" marR="2398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DDA4"/>
                    </a:solidFill>
                  </a:tcPr>
                </a:tc>
                <a:tc>
                  <a:txBody>
                    <a:bodyPr/>
                    <a:lstStyle/>
                    <a:p>
                      <a:pPr marL="0" marR="0" algn="ctr">
                        <a:lnSpc>
                          <a:spcPct val="100000"/>
                        </a:lnSpc>
                        <a:spcBef>
                          <a:spcPts val="0"/>
                        </a:spcBef>
                        <a:spcAft>
                          <a:spcPts val="0"/>
                        </a:spcAft>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b="0"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23984" marR="23984" marT="0" marB="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520318670"/>
                  </a:ext>
                </a:extLst>
              </a:tr>
              <a:tr h="316914">
                <a:tc vMerge="1">
                  <a:txBody>
                    <a:bodyPr/>
                    <a:lstStyle/>
                    <a:p>
                      <a:endParaRPr lang="en-US"/>
                    </a:p>
                  </a:txBody>
                  <a:tcPr/>
                </a:tc>
                <a:tc vMerge="1">
                  <a:txBody>
                    <a:bodyPr/>
                    <a:lstStyle/>
                    <a:p>
                      <a:endParaRPr lang="en-US"/>
                    </a:p>
                  </a:txBody>
                  <a:tcPr/>
                </a:tc>
                <a:tc>
                  <a:txBody>
                    <a:bodyPr/>
                    <a:lstStyle/>
                    <a:p>
                      <a:pPr algn="ctr">
                        <a:lnSpc>
                          <a:spcPct val="100000"/>
                        </a:lnSpc>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Voltage support</a:t>
                      </a:r>
                      <a:endParaRPr lang="en-US" sz="1000" b="0" dirty="0">
                        <a:latin typeface="Times New Roman" panose="02020603050405020304" pitchFamily="18" charset="0"/>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0000"/>
                        </a:lnSpc>
                      </a:pPr>
                      <a:endParaRPr lang="en-US" sz="1000" b="0">
                        <a:effectLst/>
                        <a:latin typeface="Times New Roman" panose="02020603050405020304" pitchFamily="18" charset="0"/>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DDA4"/>
                    </a:solidFill>
                  </a:tcPr>
                </a:tc>
                <a:tc>
                  <a:txBody>
                    <a:bodyPr/>
                    <a:lstStyle/>
                    <a:p>
                      <a:pPr marL="0" marR="0" algn="ctr">
                        <a:lnSpc>
                          <a:spcPct val="100000"/>
                        </a:lnSpc>
                        <a:spcBef>
                          <a:spcPts val="0"/>
                        </a:spcBef>
                        <a:spcAft>
                          <a:spcPts val="0"/>
                        </a:spcAft>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b="0"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23984" marR="2398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DDA4"/>
                    </a:solidFill>
                  </a:tcPr>
                </a:tc>
                <a:tc>
                  <a:txBody>
                    <a:bodyPr/>
                    <a:lstStyle/>
                    <a:p>
                      <a:pPr marL="0" marR="0" algn="ctr">
                        <a:lnSpc>
                          <a:spcPct val="100000"/>
                        </a:lnSpc>
                        <a:spcBef>
                          <a:spcPts val="0"/>
                        </a:spcBef>
                        <a:spcAft>
                          <a:spcPts val="0"/>
                        </a:spcAft>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b="0"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23984" marR="23984" marT="0" marB="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DDA4"/>
                    </a:solidFill>
                  </a:tcPr>
                </a:tc>
                <a:extLst>
                  <a:ext uri="{0D108BD9-81ED-4DB2-BD59-A6C34878D82A}">
                    <a16:rowId xmlns:a16="http://schemas.microsoft.com/office/drawing/2014/main" val="1300549067"/>
                  </a:ext>
                </a:extLst>
              </a:tr>
              <a:tr h="158456">
                <a:tc vMerge="1">
                  <a:txBody>
                    <a:bodyPr/>
                    <a:lstStyle/>
                    <a:p>
                      <a:endParaRPr lang="en-US"/>
                    </a:p>
                  </a:txBody>
                  <a:tcPr/>
                </a:tc>
                <a:tc vMerge="1">
                  <a:txBody>
                    <a:bodyPr/>
                    <a:lstStyle/>
                    <a:p>
                      <a:endParaRPr lang="en-US"/>
                    </a:p>
                  </a:txBody>
                  <a:tcPr/>
                </a:tc>
                <a:tc>
                  <a:txBody>
                    <a:bodyPr/>
                    <a:lstStyle/>
                    <a:p>
                      <a:pPr algn="ctr">
                        <a:lnSpc>
                          <a:spcPct val="100000"/>
                        </a:lnSpc>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Inertia</a:t>
                      </a:r>
                      <a:endParaRPr lang="en-US" sz="1000" b="0" dirty="0">
                        <a:latin typeface="Times New Roman" panose="02020603050405020304" pitchFamily="18" charset="0"/>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0000"/>
                        </a:lnSpc>
                      </a:pPr>
                      <a:endParaRPr lang="en-US" sz="1000" b="0" dirty="0">
                        <a:effectLst/>
                        <a:latin typeface="Times New Roman" panose="02020603050405020304" pitchFamily="18" charset="0"/>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DDA4"/>
                    </a:solidFill>
                  </a:tcPr>
                </a:tc>
                <a:tc>
                  <a:txBody>
                    <a:bodyPr/>
                    <a:lstStyle/>
                    <a:p>
                      <a:pPr marL="0" marR="0" algn="ctr">
                        <a:lnSpc>
                          <a:spcPct val="100000"/>
                        </a:lnSpc>
                        <a:spcBef>
                          <a:spcPts val="0"/>
                        </a:spcBef>
                        <a:spcAft>
                          <a:spcPts val="0"/>
                        </a:spcAft>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b="0"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23984" marR="2398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DDA4"/>
                    </a:solidFill>
                  </a:tcPr>
                </a:tc>
                <a:tc>
                  <a:txBody>
                    <a:bodyPr/>
                    <a:lstStyle/>
                    <a:p>
                      <a:pPr marL="0" marR="0" algn="ctr">
                        <a:lnSpc>
                          <a:spcPct val="100000"/>
                        </a:lnSpc>
                        <a:spcBef>
                          <a:spcPts val="0"/>
                        </a:spcBef>
                        <a:spcAft>
                          <a:spcPts val="0"/>
                        </a:spcAft>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b="0"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23984" marR="23984" marT="0" marB="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DDA4"/>
                    </a:solidFill>
                  </a:tcPr>
                </a:tc>
                <a:extLst>
                  <a:ext uri="{0D108BD9-81ED-4DB2-BD59-A6C34878D82A}">
                    <a16:rowId xmlns:a16="http://schemas.microsoft.com/office/drawing/2014/main" val="1247264874"/>
                  </a:ext>
                </a:extLst>
              </a:tr>
              <a:tr h="316914">
                <a:tc vMerge="1">
                  <a:txBody>
                    <a:bodyPr/>
                    <a:lstStyle/>
                    <a:p>
                      <a:endParaRPr lang="en-US"/>
                    </a:p>
                  </a:txBody>
                  <a:tcPr/>
                </a:tc>
                <a:tc vMerge="1">
                  <a:txBody>
                    <a:bodyPr/>
                    <a:lstStyle/>
                    <a:p>
                      <a:endParaRPr lang="en-US"/>
                    </a:p>
                  </a:txBody>
                  <a:tcPr/>
                </a:tc>
                <a:tc>
                  <a:txBody>
                    <a:bodyPr/>
                    <a:lstStyle/>
                    <a:p>
                      <a:pPr algn="ctr">
                        <a:lnSpc>
                          <a:spcPct val="100000"/>
                        </a:lnSpc>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Frequency response</a:t>
                      </a:r>
                      <a:endParaRPr lang="en-US" sz="1000" b="0" dirty="0">
                        <a:latin typeface="Times New Roman" panose="02020603050405020304" pitchFamily="18" charset="0"/>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0000"/>
                        </a:lnSpc>
                      </a:pPr>
                      <a:endParaRPr lang="en-US" sz="1000" b="0">
                        <a:effectLst/>
                        <a:latin typeface="Times New Roman" panose="02020603050405020304" pitchFamily="18" charset="0"/>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DDA4"/>
                    </a:solidFill>
                  </a:tcPr>
                </a:tc>
                <a:tc>
                  <a:txBody>
                    <a:bodyPr/>
                    <a:lstStyle/>
                    <a:p>
                      <a:pPr marL="0" marR="0" algn="ctr">
                        <a:lnSpc>
                          <a:spcPct val="100000"/>
                        </a:lnSpc>
                        <a:spcBef>
                          <a:spcPts val="0"/>
                        </a:spcBef>
                        <a:spcAft>
                          <a:spcPts val="0"/>
                        </a:spcAft>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b="0"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23984" marR="2398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DDA4"/>
                    </a:solidFill>
                  </a:tcPr>
                </a:tc>
                <a:tc>
                  <a:txBody>
                    <a:bodyPr/>
                    <a:lstStyle/>
                    <a:p>
                      <a:pPr marL="0" marR="0" algn="ctr">
                        <a:lnSpc>
                          <a:spcPct val="100000"/>
                        </a:lnSpc>
                        <a:spcBef>
                          <a:spcPts val="0"/>
                        </a:spcBef>
                        <a:spcAft>
                          <a:spcPts val="0"/>
                        </a:spcAft>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b="0"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23984" marR="23984" marT="0" marB="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DDA4"/>
                    </a:solidFill>
                  </a:tcPr>
                </a:tc>
                <a:extLst>
                  <a:ext uri="{0D108BD9-81ED-4DB2-BD59-A6C34878D82A}">
                    <a16:rowId xmlns:a16="http://schemas.microsoft.com/office/drawing/2014/main" val="501097236"/>
                  </a:ext>
                </a:extLst>
              </a:tr>
              <a:tr h="158456">
                <a:tc vMerge="1">
                  <a:txBody>
                    <a:bodyPr/>
                    <a:lstStyle/>
                    <a:p>
                      <a:endParaRPr lang="en-US"/>
                    </a:p>
                  </a:txBody>
                  <a:tcPr/>
                </a:tc>
                <a:tc vMerge="1">
                  <a:txBody>
                    <a:bodyPr/>
                    <a:lstStyle/>
                    <a:p>
                      <a:endParaRPr lang="en-US"/>
                    </a:p>
                  </a:txBody>
                  <a:tcPr/>
                </a:tc>
                <a:tc>
                  <a:txBody>
                    <a:bodyPr/>
                    <a:lstStyle/>
                    <a:p>
                      <a:pPr algn="ctr">
                        <a:lnSpc>
                          <a:spcPct val="100000"/>
                        </a:lnSpc>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Black start</a:t>
                      </a:r>
                      <a:endParaRPr lang="en-US" sz="1000" b="0" dirty="0">
                        <a:latin typeface="Times New Roman" panose="02020603050405020304" pitchFamily="18" charset="0"/>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0000"/>
                        </a:lnSpc>
                      </a:pPr>
                      <a:endParaRPr lang="en-US" sz="1000" b="0" dirty="0">
                        <a:effectLst/>
                        <a:latin typeface="Times New Roman" panose="02020603050405020304" pitchFamily="18" charset="0"/>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DDA4"/>
                    </a:solidFill>
                  </a:tcPr>
                </a:tc>
                <a:tc>
                  <a:txBody>
                    <a:bodyPr/>
                    <a:lstStyle/>
                    <a:p>
                      <a:pPr marL="0" marR="0" algn="ctr">
                        <a:lnSpc>
                          <a:spcPct val="100000"/>
                        </a:lnSpc>
                        <a:spcBef>
                          <a:spcPts val="0"/>
                        </a:spcBef>
                        <a:spcAft>
                          <a:spcPts val="0"/>
                        </a:spcAft>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b="0"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23984" marR="2398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DDA4"/>
                    </a:solidFill>
                  </a:tcPr>
                </a:tc>
                <a:tc>
                  <a:txBody>
                    <a:bodyPr/>
                    <a:lstStyle/>
                    <a:p>
                      <a:pPr marL="0" marR="0" algn="ctr">
                        <a:lnSpc>
                          <a:spcPct val="100000"/>
                        </a:lnSpc>
                        <a:spcBef>
                          <a:spcPts val="0"/>
                        </a:spcBef>
                        <a:spcAft>
                          <a:spcPts val="0"/>
                        </a:spcAft>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b="0"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23984" marR="23984" marT="0" marB="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DDA4"/>
                    </a:solidFill>
                  </a:tcPr>
                </a:tc>
                <a:extLst>
                  <a:ext uri="{0D108BD9-81ED-4DB2-BD59-A6C34878D82A}">
                    <a16:rowId xmlns:a16="http://schemas.microsoft.com/office/drawing/2014/main" val="3612967058"/>
                  </a:ext>
                </a:extLst>
              </a:tr>
              <a:tr h="316914">
                <a:tc vMerge="1">
                  <a:txBody>
                    <a:bodyPr/>
                    <a:lstStyle/>
                    <a:p>
                      <a:endParaRPr lang="en-US"/>
                    </a:p>
                  </a:txBody>
                  <a:tcPr/>
                </a:tc>
                <a:tc rowSpan="4">
                  <a:txBody>
                    <a:bodyPr/>
                    <a:lstStyle/>
                    <a:p>
                      <a:pPr algn="ctr">
                        <a:lnSpc>
                          <a:spcPct val="100000"/>
                        </a:lnSpc>
                      </a:pP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Distribution</a:t>
                      </a:r>
                      <a:endParaRPr lang="en-US" sz="1000" b="1" dirty="0">
                        <a:latin typeface="Times New Roman" panose="02020603050405020304" pitchFamily="18" charset="0"/>
                        <a:cs typeface="Times New Roman" panose="02020603050405020304" pitchFamily="18" charset="0"/>
                      </a:endParaRPr>
                    </a:p>
                  </a:txBody>
                  <a:tcPr marL="99420" marR="99420" marT="49710" marB="49710"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0000"/>
                        </a:lnSpc>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Distribution deferral</a:t>
                      </a:r>
                      <a:endParaRPr lang="en-US" sz="1000" b="0" dirty="0">
                        <a:latin typeface="Times New Roman" panose="02020603050405020304" pitchFamily="18" charset="0"/>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0000"/>
                        </a:lnSpc>
                      </a:pPr>
                      <a:endParaRPr lang="en-US" sz="1000" b="0" dirty="0">
                        <a:effectLst/>
                        <a:latin typeface="Times New Roman" panose="02020603050405020304" pitchFamily="18" charset="0"/>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pPr marL="0" marR="0" algn="ctr">
                        <a:lnSpc>
                          <a:spcPct val="100000"/>
                        </a:lnSpc>
                        <a:spcBef>
                          <a:spcPts val="0"/>
                        </a:spcBef>
                        <a:spcAft>
                          <a:spcPts val="0"/>
                        </a:spcAft>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b="0"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23984" marR="2398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DDA4"/>
                    </a:solidFill>
                  </a:tcPr>
                </a:tc>
                <a:tc>
                  <a:txBody>
                    <a:bodyPr/>
                    <a:lstStyle/>
                    <a:p>
                      <a:pPr marL="0" marR="0" algn="ctr">
                        <a:lnSpc>
                          <a:spcPct val="100000"/>
                        </a:lnSpc>
                        <a:spcBef>
                          <a:spcPts val="0"/>
                        </a:spcBef>
                        <a:spcAft>
                          <a:spcPts val="0"/>
                        </a:spcAft>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b="0"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23984" marR="23984" marT="0" marB="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4204254654"/>
                  </a:ext>
                </a:extLst>
              </a:tr>
              <a:tr h="316914">
                <a:tc vMerge="1">
                  <a:txBody>
                    <a:bodyPr/>
                    <a:lstStyle/>
                    <a:p>
                      <a:endParaRPr lang="en-US"/>
                    </a:p>
                  </a:txBody>
                  <a:tcPr/>
                </a:tc>
                <a:tc vMerge="1">
                  <a:txBody>
                    <a:bodyPr/>
                    <a:lstStyle/>
                    <a:p>
                      <a:endParaRPr lang="en-US"/>
                    </a:p>
                  </a:txBody>
                  <a:tcPr/>
                </a:tc>
                <a:tc>
                  <a:txBody>
                    <a:bodyPr/>
                    <a:lstStyle/>
                    <a:p>
                      <a:pPr algn="ctr">
                        <a:lnSpc>
                          <a:spcPct val="100000"/>
                        </a:lnSpc>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Voltage support</a:t>
                      </a:r>
                      <a:endParaRPr lang="en-US" sz="1000" b="0" dirty="0">
                        <a:latin typeface="Times New Roman" panose="02020603050405020304" pitchFamily="18" charset="0"/>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0000"/>
                        </a:lnSpc>
                      </a:pPr>
                      <a:endParaRPr lang="en-US" sz="1000" b="0" dirty="0">
                        <a:effectLst/>
                        <a:latin typeface="Times New Roman" panose="02020603050405020304" pitchFamily="18" charset="0"/>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pPr marL="0" marR="0" algn="ctr">
                        <a:lnSpc>
                          <a:spcPct val="100000"/>
                        </a:lnSpc>
                        <a:spcBef>
                          <a:spcPts val="0"/>
                        </a:spcBef>
                        <a:spcAft>
                          <a:spcPts val="0"/>
                        </a:spcAft>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b="0"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23984" marR="2398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DDA4"/>
                    </a:solidFill>
                  </a:tcPr>
                </a:tc>
                <a:tc>
                  <a:txBody>
                    <a:bodyPr/>
                    <a:lstStyle/>
                    <a:p>
                      <a:pPr marL="0" marR="0" algn="ctr">
                        <a:lnSpc>
                          <a:spcPct val="100000"/>
                        </a:lnSpc>
                        <a:spcBef>
                          <a:spcPts val="0"/>
                        </a:spcBef>
                        <a:spcAft>
                          <a:spcPts val="0"/>
                        </a:spcAft>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b="0"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23984" marR="23984" marT="0" marB="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DDA4"/>
                    </a:solidFill>
                  </a:tcPr>
                </a:tc>
                <a:extLst>
                  <a:ext uri="{0D108BD9-81ED-4DB2-BD59-A6C34878D82A}">
                    <a16:rowId xmlns:a16="http://schemas.microsoft.com/office/drawing/2014/main" val="1878748524"/>
                  </a:ext>
                </a:extLst>
              </a:tr>
              <a:tr h="316914">
                <a:tc vMerge="1">
                  <a:txBody>
                    <a:bodyPr/>
                    <a:lstStyle/>
                    <a:p>
                      <a:endParaRPr lang="en-US"/>
                    </a:p>
                  </a:txBody>
                  <a:tcPr/>
                </a:tc>
                <a:tc vMerge="1">
                  <a:txBody>
                    <a:bodyPr/>
                    <a:lstStyle/>
                    <a:p>
                      <a:endParaRPr lang="en-US"/>
                    </a:p>
                  </a:txBody>
                  <a:tcPr/>
                </a:tc>
                <a:tc>
                  <a:txBody>
                    <a:bodyPr/>
                    <a:lstStyle/>
                    <a:p>
                      <a:pPr algn="ctr">
                        <a:lnSpc>
                          <a:spcPct val="100000"/>
                        </a:lnSpc>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Reliability service</a:t>
                      </a:r>
                      <a:endParaRPr lang="en-US" sz="1000" b="0" dirty="0">
                        <a:latin typeface="Times New Roman" panose="02020603050405020304" pitchFamily="18" charset="0"/>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0000"/>
                        </a:lnSpc>
                      </a:pPr>
                      <a:endParaRPr lang="en-US" sz="1000" b="0" dirty="0">
                        <a:effectLst/>
                        <a:latin typeface="Times New Roman" panose="02020603050405020304" pitchFamily="18" charset="0"/>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pPr marL="0" marR="0" algn="ctr">
                        <a:lnSpc>
                          <a:spcPct val="100000"/>
                        </a:lnSpc>
                        <a:spcBef>
                          <a:spcPts val="0"/>
                        </a:spcBef>
                        <a:spcAft>
                          <a:spcPts val="0"/>
                        </a:spcAft>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b="0"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23984" marR="2398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DDA4"/>
                    </a:solidFill>
                  </a:tcPr>
                </a:tc>
                <a:tc>
                  <a:txBody>
                    <a:bodyPr/>
                    <a:lstStyle/>
                    <a:p>
                      <a:pPr marL="0" marR="0" algn="ctr">
                        <a:lnSpc>
                          <a:spcPct val="100000"/>
                        </a:lnSpc>
                        <a:spcBef>
                          <a:spcPts val="0"/>
                        </a:spcBef>
                        <a:spcAft>
                          <a:spcPts val="0"/>
                        </a:spcAft>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b="0"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23984" marR="23984" marT="0" marB="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DDA4"/>
                    </a:solidFill>
                  </a:tcPr>
                </a:tc>
                <a:extLst>
                  <a:ext uri="{0D108BD9-81ED-4DB2-BD59-A6C34878D82A}">
                    <a16:rowId xmlns:a16="http://schemas.microsoft.com/office/drawing/2014/main" val="1149642751"/>
                  </a:ext>
                </a:extLst>
              </a:tr>
              <a:tr h="158456">
                <a:tc vMerge="1">
                  <a:txBody>
                    <a:bodyPr/>
                    <a:lstStyle/>
                    <a:p>
                      <a:endParaRPr lang="en-US"/>
                    </a:p>
                  </a:txBody>
                  <a:tcPr/>
                </a:tc>
                <a:tc vMerge="1">
                  <a:txBody>
                    <a:bodyPr/>
                    <a:lstStyle/>
                    <a:p>
                      <a:endParaRPr lang="en-US"/>
                    </a:p>
                  </a:txBody>
                  <a:tcPr/>
                </a:tc>
                <a:tc>
                  <a:txBody>
                    <a:bodyPr/>
                    <a:lstStyle/>
                    <a:p>
                      <a:pPr algn="ctr">
                        <a:lnSpc>
                          <a:spcPct val="100000"/>
                        </a:lnSpc>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Microgrid</a:t>
                      </a:r>
                      <a:endParaRPr lang="en-US" sz="1000" b="0" dirty="0">
                        <a:latin typeface="Times New Roman" panose="02020603050405020304" pitchFamily="18" charset="0"/>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0000"/>
                        </a:lnSpc>
                      </a:pPr>
                      <a:endParaRPr lang="en-US" sz="1000" b="0" dirty="0">
                        <a:effectLst/>
                        <a:latin typeface="Times New Roman" panose="02020603050405020304" pitchFamily="18" charset="0"/>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pPr marL="0" marR="0" algn="ctr">
                        <a:lnSpc>
                          <a:spcPct val="100000"/>
                        </a:lnSpc>
                        <a:spcBef>
                          <a:spcPts val="0"/>
                        </a:spcBef>
                        <a:spcAft>
                          <a:spcPts val="0"/>
                        </a:spcAft>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b="0"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23984" marR="2398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DDA4"/>
                    </a:solidFill>
                  </a:tcPr>
                </a:tc>
                <a:tc>
                  <a:txBody>
                    <a:bodyPr/>
                    <a:lstStyle/>
                    <a:p>
                      <a:pPr marL="0" marR="0" algn="ctr">
                        <a:lnSpc>
                          <a:spcPct val="100000"/>
                        </a:lnSpc>
                        <a:spcBef>
                          <a:spcPts val="0"/>
                        </a:spcBef>
                        <a:spcAft>
                          <a:spcPts val="0"/>
                        </a:spcAft>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b="0"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23984" marR="23984" marT="0" marB="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DDA4"/>
                    </a:solidFill>
                  </a:tcPr>
                </a:tc>
                <a:extLst>
                  <a:ext uri="{0D108BD9-81ED-4DB2-BD59-A6C34878D82A}">
                    <a16:rowId xmlns:a16="http://schemas.microsoft.com/office/drawing/2014/main" val="365825911"/>
                  </a:ext>
                </a:extLst>
              </a:tr>
              <a:tr h="158456">
                <a:tc vMerge="1">
                  <a:txBody>
                    <a:bodyPr/>
                    <a:lstStyle/>
                    <a:p>
                      <a:endParaRPr lang="en-US"/>
                    </a:p>
                  </a:txBody>
                  <a:tcPr/>
                </a:tc>
                <a:tc rowSpan="3">
                  <a:txBody>
                    <a:bodyPr/>
                    <a:lstStyle/>
                    <a:p>
                      <a:pPr algn="ctr">
                        <a:lnSpc>
                          <a:spcPct val="100000"/>
                        </a:lnSpc>
                      </a:pP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Consumer</a:t>
                      </a:r>
                      <a:endParaRPr lang="en-US" sz="1000" b="1" dirty="0">
                        <a:latin typeface="Times New Roman" panose="02020603050405020304" pitchFamily="18" charset="0"/>
                        <a:cs typeface="Times New Roman" panose="02020603050405020304" pitchFamily="18" charset="0"/>
                      </a:endParaRPr>
                    </a:p>
                  </a:txBody>
                  <a:tcPr marL="99420" marR="99420" marT="49710" marB="49710"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0000"/>
                        </a:lnSpc>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Bill reduction</a:t>
                      </a:r>
                      <a:endParaRPr lang="en-US" sz="1000" b="0" dirty="0">
                        <a:latin typeface="Times New Roman" panose="02020603050405020304" pitchFamily="18" charset="0"/>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0000"/>
                        </a:lnSpc>
                      </a:pPr>
                      <a:endParaRPr lang="en-US" sz="1000" b="0" dirty="0">
                        <a:effectLst/>
                        <a:latin typeface="Times New Roman" panose="02020603050405020304" pitchFamily="18" charset="0"/>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a:lnSpc>
                          <a:spcPct val="100000"/>
                        </a:lnSpc>
                      </a:pPr>
                      <a:endParaRPr lang="en-US" sz="1000" b="0" dirty="0">
                        <a:effectLst/>
                        <a:latin typeface="Times New Roman" panose="02020603050405020304" pitchFamily="18" charset="0"/>
                        <a:cs typeface="Times New Roman" panose="02020603050405020304" pitchFamily="18" charset="0"/>
                      </a:endParaRPr>
                    </a:p>
                  </a:txBody>
                  <a:tcPr marL="23984" marR="2398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pPr marL="0" marR="0" algn="ctr">
                        <a:lnSpc>
                          <a:spcPct val="100000"/>
                        </a:lnSpc>
                        <a:spcBef>
                          <a:spcPts val="0"/>
                        </a:spcBef>
                        <a:spcAft>
                          <a:spcPts val="0"/>
                        </a:spcAft>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b="0"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23984" marR="23984" marT="0" marB="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DDA4"/>
                    </a:solidFill>
                  </a:tcPr>
                </a:tc>
                <a:extLst>
                  <a:ext uri="{0D108BD9-81ED-4DB2-BD59-A6C34878D82A}">
                    <a16:rowId xmlns:a16="http://schemas.microsoft.com/office/drawing/2014/main" val="1555402237"/>
                  </a:ext>
                </a:extLst>
              </a:tr>
              <a:tr h="316914">
                <a:tc vMerge="1">
                  <a:txBody>
                    <a:bodyPr/>
                    <a:lstStyle/>
                    <a:p>
                      <a:endParaRPr lang="en-US"/>
                    </a:p>
                  </a:txBody>
                  <a:tcPr/>
                </a:tc>
                <a:tc vMerge="1">
                  <a:txBody>
                    <a:bodyPr/>
                    <a:lstStyle/>
                    <a:p>
                      <a:endParaRPr lang="en-US"/>
                    </a:p>
                  </a:txBody>
                  <a:tcPr/>
                </a:tc>
                <a:tc>
                  <a:txBody>
                    <a:bodyPr/>
                    <a:lstStyle/>
                    <a:p>
                      <a:pPr algn="ctr">
                        <a:lnSpc>
                          <a:spcPct val="100000"/>
                        </a:lnSpc>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Increase PV consumption</a:t>
                      </a:r>
                      <a:endParaRPr lang="en-US" sz="1000" b="0" dirty="0">
                        <a:latin typeface="Times New Roman" panose="02020603050405020304" pitchFamily="18" charset="0"/>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0000"/>
                        </a:lnSpc>
                      </a:pPr>
                      <a:endParaRPr lang="en-US" sz="1000" b="0" dirty="0">
                        <a:effectLst/>
                        <a:latin typeface="Times New Roman" panose="02020603050405020304" pitchFamily="18" charset="0"/>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a:lnSpc>
                          <a:spcPct val="100000"/>
                        </a:lnSpc>
                      </a:pPr>
                      <a:endParaRPr lang="en-US" sz="1000" b="0" dirty="0">
                        <a:effectLst/>
                        <a:latin typeface="Times New Roman" panose="02020603050405020304" pitchFamily="18" charset="0"/>
                        <a:cs typeface="Times New Roman" panose="02020603050405020304" pitchFamily="18" charset="0"/>
                      </a:endParaRPr>
                    </a:p>
                  </a:txBody>
                  <a:tcPr marL="23984" marR="2398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pPr marL="0" marR="0" algn="ctr">
                        <a:lnSpc>
                          <a:spcPct val="100000"/>
                        </a:lnSpc>
                        <a:spcBef>
                          <a:spcPts val="0"/>
                        </a:spcBef>
                        <a:spcAft>
                          <a:spcPts val="0"/>
                        </a:spcAft>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b="0"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23984" marR="23984" marT="0" marB="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BDDA4"/>
                    </a:solidFill>
                  </a:tcPr>
                </a:tc>
                <a:extLst>
                  <a:ext uri="{0D108BD9-81ED-4DB2-BD59-A6C34878D82A}">
                    <a16:rowId xmlns:a16="http://schemas.microsoft.com/office/drawing/2014/main" val="2615093027"/>
                  </a:ext>
                </a:extLst>
              </a:tr>
              <a:tr h="316914">
                <a:tc vMerge="1">
                  <a:txBody>
                    <a:bodyPr/>
                    <a:lstStyle/>
                    <a:p>
                      <a:endParaRPr lang="en-US"/>
                    </a:p>
                  </a:txBody>
                  <a:tcPr/>
                </a:tc>
                <a:tc vMerge="1">
                  <a:txBody>
                    <a:bodyPr/>
                    <a:lstStyle/>
                    <a:p>
                      <a:endParaRPr lang="en-US"/>
                    </a:p>
                  </a:txBody>
                  <a:tcPr/>
                </a:tc>
                <a:tc>
                  <a:txBody>
                    <a:bodyPr/>
                    <a:lstStyle/>
                    <a:p>
                      <a:pPr algn="ctr">
                        <a:lnSpc>
                          <a:spcPct val="100000"/>
                        </a:lnSpc>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Backup power</a:t>
                      </a:r>
                      <a:endParaRPr lang="en-US" sz="1000" b="0" dirty="0">
                        <a:latin typeface="Times New Roman" panose="02020603050405020304" pitchFamily="18" charset="0"/>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00000"/>
                        </a:lnSpc>
                      </a:pPr>
                      <a:endParaRPr lang="en-US" sz="1000" b="0" dirty="0">
                        <a:effectLst/>
                        <a:latin typeface="Times New Roman" panose="02020603050405020304" pitchFamily="18" charset="0"/>
                        <a:cs typeface="Times New Roman" panose="02020603050405020304" pitchFamily="18" charset="0"/>
                      </a:endParaRPr>
                    </a:p>
                  </a:txBody>
                  <a:tcPr marL="23984" marR="23984" marT="0" marB="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ct val="100000"/>
                        </a:lnSpc>
                      </a:pPr>
                      <a:endParaRPr lang="en-US" sz="1000" b="0" dirty="0">
                        <a:effectLst/>
                        <a:latin typeface="Times New Roman" panose="02020603050405020304" pitchFamily="18" charset="0"/>
                        <a:cs typeface="Times New Roman" panose="02020603050405020304" pitchFamily="18" charset="0"/>
                      </a:endParaRPr>
                    </a:p>
                  </a:txBody>
                  <a:tcPr marL="23984" marR="2398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a:lnSpc>
                          <a:spcPct val="100000"/>
                        </a:lnSpc>
                        <a:spcBef>
                          <a:spcPts val="0"/>
                        </a:spcBef>
                        <a:spcAft>
                          <a:spcPts val="0"/>
                        </a:spcAft>
                      </a:pPr>
                      <a:r>
                        <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b="0" dirty="0">
                        <a:effectLst/>
                        <a:latin typeface="Times New Roman" panose="02020603050405020304" pitchFamily="18" charset="0"/>
                        <a:ea typeface="DengXian" panose="03000509000000000000" pitchFamily="65" charset="-122"/>
                        <a:cs typeface="Times New Roman" panose="02020603050405020304" pitchFamily="18" charset="0"/>
                      </a:endParaRPr>
                    </a:p>
                  </a:txBody>
                  <a:tcPr marL="23984" marR="23984" marT="0" marB="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ABDDA4"/>
                    </a:solidFill>
                  </a:tcPr>
                </a:tc>
                <a:extLst>
                  <a:ext uri="{0D108BD9-81ED-4DB2-BD59-A6C34878D82A}">
                    <a16:rowId xmlns:a16="http://schemas.microsoft.com/office/drawing/2014/main" val="2014422564"/>
                  </a:ext>
                </a:extLst>
              </a:tr>
            </a:tbl>
          </a:graphicData>
        </a:graphic>
      </p:graphicFrame>
      <p:sp>
        <p:nvSpPr>
          <p:cNvPr id="3" name="Rectangle 2">
            <a:extLst>
              <a:ext uri="{FF2B5EF4-FFF2-40B4-BE49-F238E27FC236}">
                <a16:creationId xmlns:a16="http://schemas.microsoft.com/office/drawing/2014/main" id="{3D001C22-895E-4485-9BDB-FAD618E5CCC2}"/>
              </a:ext>
            </a:extLst>
          </p:cNvPr>
          <p:cNvSpPr/>
          <p:nvPr/>
        </p:nvSpPr>
        <p:spPr>
          <a:xfrm>
            <a:off x="515983" y="990600"/>
            <a:ext cx="3657600" cy="3785652"/>
          </a:xfrm>
          <a:prstGeom prst="rect">
            <a:avLst/>
          </a:prstGeom>
        </p:spPr>
        <p:txBody>
          <a:bodyPr wrap="square">
            <a:spAutoFit/>
          </a:bodyPr>
          <a:lstStyle/>
          <a:p>
            <a:pPr marL="342900" indent="-342900" algn="just">
              <a:buFont typeface="Arial" panose="020B0604020202020204" pitchFamily="34" charset="0"/>
              <a:buChar char="•"/>
            </a:pPr>
            <a:r>
              <a:rPr lang="en-US" sz="2000" dirty="0">
                <a:latin typeface="Calibri" panose="020F0502020204030204" pitchFamily="34" charset="0"/>
                <a:cs typeface="Calibri" panose="020F0502020204030204" pitchFamily="34" charset="0"/>
                <a:sym typeface="Wingdings" panose="05000000000000000000" pitchFamily="2" charset="2"/>
              </a:rPr>
              <a:t>Various grid applications of ESS that contribute to the increasing integration and consumption of renewable energy. </a:t>
            </a:r>
          </a:p>
          <a:p>
            <a:pPr marL="342900" indent="-342900" algn="just">
              <a:buFont typeface="Arial" panose="020B0604020202020204" pitchFamily="34" charset="0"/>
              <a:buChar char="•"/>
            </a:pPr>
            <a:r>
              <a:rPr lang="en-US" sz="2000" dirty="0">
                <a:latin typeface="Calibri" panose="020F0502020204030204" pitchFamily="34" charset="0"/>
                <a:cs typeface="Calibri" panose="020F0502020204030204" pitchFamily="34" charset="0"/>
                <a:sym typeface="Wingdings" panose="05000000000000000000" pitchFamily="2" charset="2"/>
              </a:rPr>
              <a:t>For example, the voltage support and frequency regulation could alleviate the negative impact resulting from volatile power generated by the renewable energy sources.</a:t>
            </a:r>
          </a:p>
        </p:txBody>
      </p:sp>
      <p:sp>
        <p:nvSpPr>
          <p:cNvPr id="8" name="Title 1">
            <a:extLst>
              <a:ext uri="{FF2B5EF4-FFF2-40B4-BE49-F238E27FC236}">
                <a16:creationId xmlns:a16="http://schemas.microsoft.com/office/drawing/2014/main" id="{56C28E23-F340-4B0E-AAF6-95F27070E5D2}"/>
              </a:ext>
            </a:extLst>
          </p:cNvPr>
          <p:cNvSpPr>
            <a:spLocks noGrp="1"/>
          </p:cNvSpPr>
          <p:nvPr>
            <p:ph type="title"/>
          </p:nvPr>
        </p:nvSpPr>
        <p:spPr>
          <a:xfrm>
            <a:off x="0" y="76200"/>
            <a:ext cx="9144000" cy="704478"/>
          </a:xfrm>
        </p:spPr>
        <p:txBody>
          <a:bodyPr/>
          <a:lstStyle/>
          <a:p>
            <a:pPr algn="ctr"/>
            <a:r>
              <a:rPr lang="en-US" dirty="0"/>
              <a:t>Classification of ESS Applications</a:t>
            </a:r>
          </a:p>
        </p:txBody>
      </p:sp>
    </p:spTree>
    <p:extLst>
      <p:ext uri="{BB962C8B-B14F-4D97-AF65-F5344CB8AC3E}">
        <p14:creationId xmlns:p14="http://schemas.microsoft.com/office/powerpoint/2010/main" val="2229278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2A0AB4B-5FD5-40EE-AB7F-D654EB8E6907}"/>
              </a:ext>
            </a:extLst>
          </p:cNvPr>
          <p:cNvSpPr/>
          <p:nvPr/>
        </p:nvSpPr>
        <p:spPr>
          <a:xfrm>
            <a:off x="685800" y="1066800"/>
            <a:ext cx="4572000" cy="5016758"/>
          </a:xfrm>
          <a:prstGeom prst="rect">
            <a:avLst/>
          </a:prstGeom>
        </p:spPr>
        <p:txBody>
          <a:bodyPr wrap="square">
            <a:spAutoFit/>
          </a:bodyPr>
          <a:lstStyle/>
          <a:p>
            <a:pPr algn="just"/>
            <a:r>
              <a:rPr lang="en-US" sz="2000" dirty="0">
                <a:latin typeface="Calibri" panose="020F0502020204030204" pitchFamily="34" charset="0"/>
                <a:cs typeface="Calibri" panose="020F0502020204030204" pitchFamily="34" charset="0"/>
                <a:sym typeface="Wingdings" panose="05000000000000000000" pitchFamily="2" charset="2"/>
              </a:rPr>
              <a:t>ESS applications are also distinguished with each other from their </a:t>
            </a:r>
            <a:r>
              <a:rPr lang="en-US" sz="2000" b="1" dirty="0">
                <a:latin typeface="Calibri" panose="020F0502020204030204" pitchFamily="34" charset="0"/>
                <a:cs typeface="Calibri" panose="020F0502020204030204" pitchFamily="34" charset="0"/>
                <a:sym typeface="Wingdings" panose="05000000000000000000" pitchFamily="2" charset="2"/>
              </a:rPr>
              <a:t>working principles for gaining benefits</a:t>
            </a:r>
            <a:r>
              <a:rPr lang="en-US" sz="2000" dirty="0">
                <a:latin typeface="Calibri" panose="020F0502020204030204" pitchFamily="34" charset="0"/>
                <a:cs typeface="Calibri" panose="020F0502020204030204" pitchFamily="34" charset="0"/>
                <a:sym typeface="Wingdings" panose="05000000000000000000" pitchFamily="2" charset="2"/>
              </a:rPr>
              <a:t>.</a:t>
            </a:r>
          </a:p>
          <a:p>
            <a:pPr marL="342900" indent="-342900" algn="just">
              <a:buFont typeface="Arial" panose="020B0604020202020204" pitchFamily="34" charset="0"/>
              <a:buChar char="•"/>
            </a:pPr>
            <a:r>
              <a:rPr lang="en-US" sz="2000" b="1" dirty="0">
                <a:latin typeface="Calibri" panose="020F0502020204030204" pitchFamily="34" charset="0"/>
                <a:cs typeface="Calibri" panose="020F0502020204030204" pitchFamily="34" charset="0"/>
                <a:sym typeface="Wingdings" panose="05000000000000000000" pitchFamily="2" charset="2"/>
              </a:rPr>
              <a:t>Energy-market</a:t>
            </a:r>
            <a:r>
              <a:rPr lang="en-US" sz="2000" dirty="0">
                <a:latin typeface="Calibri" panose="020F0502020204030204" pitchFamily="34" charset="0"/>
                <a:cs typeface="Calibri" panose="020F0502020204030204" pitchFamily="34" charset="0"/>
                <a:sym typeface="Wingdings" panose="05000000000000000000" pitchFamily="2" charset="2"/>
              </a:rPr>
              <a:t> based applications focus on the utilization of ESS stored and released energy.</a:t>
            </a:r>
          </a:p>
          <a:p>
            <a:pPr marL="342900" indent="-342900" algn="just">
              <a:buFont typeface="Arial" panose="020B0604020202020204" pitchFamily="34" charset="0"/>
              <a:buChar char="•"/>
            </a:pPr>
            <a:r>
              <a:rPr lang="en-US" sz="2000" b="1" dirty="0">
                <a:latin typeface="Calibri" panose="020F0502020204030204" pitchFamily="34" charset="0"/>
                <a:cs typeface="Calibri" panose="020F0502020204030204" pitchFamily="34" charset="0"/>
                <a:sym typeface="Wingdings" panose="05000000000000000000" pitchFamily="2" charset="2"/>
              </a:rPr>
              <a:t>Capacity-related</a:t>
            </a:r>
            <a:r>
              <a:rPr lang="en-US" sz="2000" dirty="0">
                <a:latin typeface="Calibri" panose="020F0502020204030204" pitchFamily="34" charset="0"/>
                <a:cs typeface="Calibri" panose="020F0502020204030204" pitchFamily="34" charset="0"/>
                <a:sym typeface="Wingdings" panose="05000000000000000000" pitchFamily="2" charset="2"/>
              </a:rPr>
              <a:t> applications include resource adequacy, utility-scale peak shaving, infrastructure deferral, and transmission congestion relief.</a:t>
            </a:r>
          </a:p>
          <a:p>
            <a:pPr marL="342900" indent="-342900" algn="just">
              <a:buFont typeface="Arial" panose="020B0604020202020204" pitchFamily="34" charset="0"/>
              <a:buChar char="•"/>
            </a:pPr>
            <a:r>
              <a:rPr lang="en-US" sz="2000" b="1" dirty="0">
                <a:latin typeface="Calibri" panose="020F0502020204030204" pitchFamily="34" charset="0"/>
                <a:cs typeface="Calibri" panose="020F0502020204030204" pitchFamily="34" charset="0"/>
                <a:sym typeface="Wingdings" panose="05000000000000000000" pitchFamily="2" charset="2"/>
              </a:rPr>
              <a:t>Ancillary services</a:t>
            </a:r>
            <a:r>
              <a:rPr lang="en-US" sz="2000" dirty="0">
                <a:latin typeface="Calibri" panose="020F0502020204030204" pitchFamily="34" charset="0"/>
                <a:cs typeface="Calibri" panose="020F0502020204030204" pitchFamily="34" charset="0"/>
                <a:sym typeface="Wingdings" panose="05000000000000000000" pitchFamily="2" charset="2"/>
              </a:rPr>
              <a:t> mostly make use of the fast, directional, active and reactive power regulation of ESS.</a:t>
            </a:r>
          </a:p>
          <a:p>
            <a:pPr marL="342900" indent="-342900" algn="just">
              <a:buFont typeface="Arial" panose="020B0604020202020204" pitchFamily="34" charset="0"/>
              <a:buChar char="•"/>
            </a:pPr>
            <a:r>
              <a:rPr lang="en-US" sz="2000" b="1" dirty="0">
                <a:latin typeface="Calibri" panose="020F0502020204030204" pitchFamily="34" charset="0"/>
                <a:cs typeface="Calibri" panose="020F0502020204030204" pitchFamily="34" charset="0"/>
                <a:sym typeface="Wingdings" panose="05000000000000000000" pitchFamily="2" charset="2"/>
              </a:rPr>
              <a:t>Customer side benefits</a:t>
            </a:r>
            <a:r>
              <a:rPr lang="en-US" sz="2000" dirty="0">
                <a:latin typeface="Calibri" panose="020F0502020204030204" pitchFamily="34" charset="0"/>
                <a:cs typeface="Calibri" panose="020F0502020204030204" pitchFamily="34" charset="0"/>
                <a:sym typeface="Wingdings" panose="05000000000000000000" pitchFamily="2" charset="2"/>
              </a:rPr>
              <a:t> consist of economic and environmental-friendly components.</a:t>
            </a:r>
          </a:p>
        </p:txBody>
      </p:sp>
      <p:graphicFrame>
        <p:nvGraphicFramePr>
          <p:cNvPr id="16" name="Diagram 15">
            <a:extLst>
              <a:ext uri="{FF2B5EF4-FFF2-40B4-BE49-F238E27FC236}">
                <a16:creationId xmlns:a16="http://schemas.microsoft.com/office/drawing/2014/main" id="{7FDDE7F6-319A-4D55-BB71-3EF7F382226E}"/>
              </a:ext>
            </a:extLst>
          </p:cNvPr>
          <p:cNvGraphicFramePr/>
          <p:nvPr>
            <p:extLst>
              <p:ext uri="{D42A27DB-BD31-4B8C-83A1-F6EECF244321}">
                <p14:modId xmlns:p14="http://schemas.microsoft.com/office/powerpoint/2010/main" val="3044388090"/>
              </p:ext>
            </p:extLst>
          </p:nvPr>
        </p:nvGraphicFramePr>
        <p:xfrm>
          <a:off x="4511040" y="152400"/>
          <a:ext cx="5394960" cy="5880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0EC07B9C-C8E1-476E-9388-9BE4DA81C2BA}"/>
              </a:ext>
            </a:extLst>
          </p:cNvPr>
          <p:cNvSpPr>
            <a:spLocks noGrp="1"/>
          </p:cNvSpPr>
          <p:nvPr>
            <p:ph type="title"/>
          </p:nvPr>
        </p:nvSpPr>
        <p:spPr>
          <a:xfrm>
            <a:off x="0" y="76200"/>
            <a:ext cx="6172200" cy="704478"/>
          </a:xfrm>
        </p:spPr>
        <p:txBody>
          <a:bodyPr/>
          <a:lstStyle/>
          <a:p>
            <a:pPr algn="ctr"/>
            <a:r>
              <a:rPr lang="en-US" dirty="0"/>
              <a:t>Classification of ESS Applications</a:t>
            </a:r>
          </a:p>
        </p:txBody>
      </p:sp>
    </p:spTree>
    <p:extLst>
      <p:ext uri="{BB962C8B-B14F-4D97-AF65-F5344CB8AC3E}">
        <p14:creationId xmlns:p14="http://schemas.microsoft.com/office/powerpoint/2010/main" val="2885666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04478"/>
          </a:xfrm>
        </p:spPr>
        <p:txBody>
          <a:bodyPr/>
          <a:lstStyle/>
          <a:p>
            <a:pPr algn="ctr"/>
            <a:r>
              <a:rPr lang="en-US" dirty="0"/>
              <a:t>Energy Arbitrage </a:t>
            </a: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70" name="TextBox 369">
            <a:extLst>
              <a:ext uri="{FF2B5EF4-FFF2-40B4-BE49-F238E27FC236}">
                <a16:creationId xmlns:a16="http://schemas.microsoft.com/office/drawing/2014/main" id="{A625B599-0E89-4772-AF3C-49D27B60DA32}"/>
              </a:ext>
            </a:extLst>
          </p:cNvPr>
          <p:cNvSpPr txBox="1"/>
          <p:nvPr/>
        </p:nvSpPr>
        <p:spPr>
          <a:xfrm>
            <a:off x="609600" y="894614"/>
            <a:ext cx="7620000" cy="4124206"/>
          </a:xfrm>
          <a:prstGeom prst="rect">
            <a:avLst/>
          </a:prstGeom>
          <a:noFill/>
        </p:spPr>
        <p:txBody>
          <a:bodyPr wrap="square" rtlCol="0">
            <a:spAutoFit/>
          </a:bodyPr>
          <a:lstStyle/>
          <a:p>
            <a:pPr lvl="0" algn="just"/>
            <a:r>
              <a:rPr lang="en-US" dirty="0">
                <a:solidFill>
                  <a:srgbClr val="000000"/>
                </a:solidFill>
                <a:latin typeface="Calibri" panose="020F0502020204030204" pitchFamily="34" charset="0"/>
                <a:cs typeface="Calibri" panose="020F0502020204030204" pitchFamily="34" charset="0"/>
                <a:sym typeface="Wingdings" panose="05000000000000000000" pitchFamily="2" charset="2"/>
              </a:rPr>
              <a:t>Energy arbitrage using ESS generally involves the purchase of cheap energy from the wholesale energy market for charging the ESS.</a:t>
            </a:r>
          </a:p>
          <a:p>
            <a:pPr marL="342900" indent="-342900" algn="just">
              <a:spcBef>
                <a:spcPts val="1200"/>
              </a:spcBef>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Energy arbitrage is readily available for ESS interconnected to the transmission and distribution domain.</a:t>
            </a:r>
          </a:p>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Energy arbitrage can be realized by using many storage technologies without technical difﬁculties.</a:t>
            </a:r>
          </a:p>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The arbitrage algorithms can be divided into two groups by assuming ESS to be either a price taker or a price maker.</a:t>
            </a:r>
          </a:p>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It is difficult for battery storage systems to achieve cost-effective goal by solely implementing the energy arbitrage under the current battery storage costs and energy market conditions.</a:t>
            </a:r>
          </a:p>
        </p:txBody>
      </p:sp>
    </p:spTree>
    <p:extLst>
      <p:ext uri="{BB962C8B-B14F-4D97-AF65-F5344CB8AC3E}">
        <p14:creationId xmlns:p14="http://schemas.microsoft.com/office/powerpoint/2010/main" val="3467009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04478"/>
          </a:xfrm>
        </p:spPr>
        <p:txBody>
          <a:bodyPr/>
          <a:lstStyle/>
          <a:p>
            <a:pPr algn="ctr"/>
            <a:r>
              <a:rPr lang="en-US" dirty="0"/>
              <a:t> Electric Supply Capacity Credit</a:t>
            </a: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70" name="TextBox 369">
            <a:extLst>
              <a:ext uri="{FF2B5EF4-FFF2-40B4-BE49-F238E27FC236}">
                <a16:creationId xmlns:a16="http://schemas.microsoft.com/office/drawing/2014/main" id="{A625B599-0E89-4772-AF3C-49D27B60DA32}"/>
              </a:ext>
            </a:extLst>
          </p:cNvPr>
          <p:cNvSpPr txBox="1"/>
          <p:nvPr/>
        </p:nvSpPr>
        <p:spPr>
          <a:xfrm>
            <a:off x="609600" y="855345"/>
            <a:ext cx="7751499" cy="2954655"/>
          </a:xfrm>
          <a:prstGeom prst="rect">
            <a:avLst/>
          </a:prstGeom>
          <a:noFill/>
        </p:spPr>
        <p:txBody>
          <a:bodyPr wrap="square" rtlCol="0">
            <a:spAutoFit/>
          </a:bodyPr>
          <a:lstStyle/>
          <a:p>
            <a:pPr lvl="0" algn="just"/>
            <a:r>
              <a:rPr lang="en-US" dirty="0">
                <a:solidFill>
                  <a:srgbClr val="000000"/>
                </a:solidFill>
                <a:latin typeface="Calibri" panose="020F0502020204030204" pitchFamily="34" charset="0"/>
                <a:cs typeface="Calibri" panose="020F0502020204030204" pitchFamily="34" charset="0"/>
                <a:sym typeface="Wingdings" panose="05000000000000000000" pitchFamily="2" charset="2"/>
              </a:rPr>
              <a:t>Capacity credit describes the ability of ESS to defer or reduce the need for upgrading existing generation, transmission, and distribution components that are used to supply peak demand and maintain system reliability</a:t>
            </a:r>
          </a:p>
          <a:p>
            <a:pPr marL="342900" lvl="0" indent="-342900" algn="just">
              <a:spcBef>
                <a:spcPts val="1200"/>
              </a:spcBef>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To satisfy the increasing need for peaking capacity, the simple cycle combustion turbine is usually a default choice in the U.S. However, ESS are more efﬁcient for shaving peak load due to its fast response, high energy efﬁciency, and inherent bidirectional power ﬂow.</a:t>
            </a:r>
          </a:p>
        </p:txBody>
      </p:sp>
      <p:grpSp>
        <p:nvGrpSpPr>
          <p:cNvPr id="3" name="Group 2">
            <a:extLst>
              <a:ext uri="{FF2B5EF4-FFF2-40B4-BE49-F238E27FC236}">
                <a16:creationId xmlns:a16="http://schemas.microsoft.com/office/drawing/2014/main" id="{EB88239D-9CC3-4575-8B76-B755696CE0A9}"/>
              </a:ext>
            </a:extLst>
          </p:cNvPr>
          <p:cNvGrpSpPr/>
          <p:nvPr/>
        </p:nvGrpSpPr>
        <p:grpSpPr>
          <a:xfrm>
            <a:off x="978237" y="3986155"/>
            <a:ext cx="3441363" cy="2098922"/>
            <a:chOff x="966380" y="4233435"/>
            <a:chExt cx="2968421" cy="1810470"/>
          </a:xfrm>
        </p:grpSpPr>
        <p:sp>
          <p:nvSpPr>
            <p:cNvPr id="82" name="Line 87">
              <a:extLst>
                <a:ext uri="{FF2B5EF4-FFF2-40B4-BE49-F238E27FC236}">
                  <a16:creationId xmlns:a16="http://schemas.microsoft.com/office/drawing/2014/main" id="{FD0D8B23-415A-41B7-9BDD-A40AD9CD30A4}"/>
                </a:ext>
              </a:extLst>
            </p:cNvPr>
            <p:cNvSpPr>
              <a:spLocks noChangeShapeType="1"/>
            </p:cNvSpPr>
            <p:nvPr/>
          </p:nvSpPr>
          <p:spPr bwMode="auto">
            <a:xfrm rot="5400000" flipH="1">
              <a:off x="2901516" y="4447670"/>
              <a:ext cx="286661" cy="0"/>
            </a:xfrm>
            <a:prstGeom prst="line">
              <a:avLst/>
            </a:prstGeom>
            <a:noFill/>
            <a:ln w="6350" cap="flat">
              <a:solidFill>
                <a:srgbClr val="F9B6A1"/>
              </a:solidFill>
              <a:prstDash val="solid"/>
              <a:round/>
              <a:headEnd type="triangle" w="sm" len="sm"/>
              <a:tailEnd type="none" w="sm" len="sm"/>
            </a:ln>
            <a:extLst>
              <a:ext uri="{909E8E84-426E-40DD-AFC4-6F175D3DCCD1}">
                <a14:hiddenFill xmlns:a14="http://schemas.microsoft.com/office/drawing/2010/main">
                  <a:noFill/>
                </a14:hiddenFill>
              </a:ext>
            </a:extLst>
          </p:spPr>
          <p:txBody>
            <a:bodyPr vert="horz" wrap="square" lIns="86328" tIns="43166" rIns="86328" bIns="43166" numCol="1" anchor="t" anchorCtr="0" compatLnSpc="1">
              <a:prstTxWarp prst="textNoShape">
                <a:avLst/>
              </a:prstTxWarp>
            </a:bodyPr>
            <a:lstStyle/>
            <a:p>
              <a:pPr defTabSz="457200" eaLnBrk="1" fontAlgn="auto" hangingPunct="1">
                <a:spcBef>
                  <a:spcPts val="0"/>
                </a:spcBef>
                <a:spcAft>
                  <a:spcPts val="0"/>
                </a:spcAft>
              </a:pPr>
              <a:endParaRPr lang="en-US" sz="900">
                <a:solidFill>
                  <a:prstClr val="black"/>
                </a:solidFill>
                <a:latin typeface="Times New Roman" panose="02020603050405020304" pitchFamily="18" charset="0"/>
                <a:cs typeface="Times New Roman" panose="02020603050405020304" pitchFamily="18" charset="0"/>
              </a:endParaRPr>
            </a:p>
          </p:txBody>
        </p:sp>
        <p:sp>
          <p:nvSpPr>
            <p:cNvPr id="83" name="Freeform: Shape 82">
              <a:extLst>
                <a:ext uri="{FF2B5EF4-FFF2-40B4-BE49-F238E27FC236}">
                  <a16:creationId xmlns:a16="http://schemas.microsoft.com/office/drawing/2014/main" id="{BB7D393F-4331-4194-A9EE-CF99AF3C6067}"/>
                </a:ext>
              </a:extLst>
            </p:cNvPr>
            <p:cNvSpPr/>
            <p:nvPr/>
          </p:nvSpPr>
          <p:spPr>
            <a:xfrm>
              <a:off x="2671666" y="4261936"/>
              <a:ext cx="600075" cy="164306"/>
            </a:xfrm>
            <a:custGeom>
              <a:avLst/>
              <a:gdLst>
                <a:gd name="connsiteX0" fmla="*/ 600075 w 600075"/>
                <a:gd name="connsiteY0" fmla="*/ 164306 h 164306"/>
                <a:gd name="connsiteX1" fmla="*/ 0 w 600075"/>
                <a:gd name="connsiteY1" fmla="*/ 164306 h 164306"/>
                <a:gd name="connsiteX2" fmla="*/ 59531 w 600075"/>
                <a:gd name="connsiteY2" fmla="*/ 133350 h 164306"/>
                <a:gd name="connsiteX3" fmla="*/ 159544 w 600075"/>
                <a:gd name="connsiteY3" fmla="*/ 76200 h 164306"/>
                <a:gd name="connsiteX4" fmla="*/ 266700 w 600075"/>
                <a:gd name="connsiteY4" fmla="*/ 28575 h 164306"/>
                <a:gd name="connsiteX5" fmla="*/ 373856 w 600075"/>
                <a:gd name="connsiteY5" fmla="*/ 0 h 164306"/>
                <a:gd name="connsiteX6" fmla="*/ 409575 w 600075"/>
                <a:gd name="connsiteY6" fmla="*/ 2381 h 164306"/>
                <a:gd name="connsiteX7" fmla="*/ 471488 w 600075"/>
                <a:gd name="connsiteY7" fmla="*/ 26194 h 164306"/>
                <a:gd name="connsiteX8" fmla="*/ 519113 w 600075"/>
                <a:gd name="connsiteY8" fmla="*/ 61912 h 164306"/>
                <a:gd name="connsiteX9" fmla="*/ 564356 w 600075"/>
                <a:gd name="connsiteY9" fmla="*/ 116681 h 164306"/>
                <a:gd name="connsiteX10" fmla="*/ 600075 w 600075"/>
                <a:gd name="connsiteY10" fmla="*/ 164306 h 16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075" h="164306">
                  <a:moveTo>
                    <a:pt x="600075" y="164306"/>
                  </a:moveTo>
                  <a:lnTo>
                    <a:pt x="0" y="164306"/>
                  </a:lnTo>
                  <a:lnTo>
                    <a:pt x="59531" y="133350"/>
                  </a:lnTo>
                  <a:lnTo>
                    <a:pt x="159544" y="76200"/>
                  </a:lnTo>
                  <a:lnTo>
                    <a:pt x="266700" y="28575"/>
                  </a:lnTo>
                  <a:lnTo>
                    <a:pt x="373856" y="0"/>
                  </a:lnTo>
                  <a:lnTo>
                    <a:pt x="409575" y="2381"/>
                  </a:lnTo>
                  <a:lnTo>
                    <a:pt x="471488" y="26194"/>
                  </a:lnTo>
                  <a:lnTo>
                    <a:pt x="519113" y="61912"/>
                  </a:lnTo>
                  <a:lnTo>
                    <a:pt x="564356" y="116681"/>
                  </a:lnTo>
                  <a:lnTo>
                    <a:pt x="600075" y="164306"/>
                  </a:lnTo>
                  <a:close/>
                </a:path>
              </a:pathLst>
            </a:custGeom>
            <a:solidFill>
              <a:srgbClr val="F9B6A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4" name="Line 87">
              <a:extLst>
                <a:ext uri="{FF2B5EF4-FFF2-40B4-BE49-F238E27FC236}">
                  <a16:creationId xmlns:a16="http://schemas.microsoft.com/office/drawing/2014/main" id="{75CFF956-4AAB-41AA-9A71-40C61FFDA5F9}"/>
                </a:ext>
              </a:extLst>
            </p:cNvPr>
            <p:cNvSpPr>
              <a:spLocks noChangeShapeType="1"/>
            </p:cNvSpPr>
            <p:nvPr/>
          </p:nvSpPr>
          <p:spPr bwMode="auto">
            <a:xfrm>
              <a:off x="2407998" y="4423067"/>
              <a:ext cx="868680" cy="0"/>
            </a:xfrm>
            <a:prstGeom prst="line">
              <a:avLst/>
            </a:prstGeom>
            <a:noFill/>
            <a:ln w="12700" cap="flat">
              <a:solidFill>
                <a:srgbClr val="ED7D31"/>
              </a:solidFill>
              <a:prstDash val="solid"/>
              <a:round/>
              <a:headEnd type="none" w="med" len="med"/>
              <a:tailEnd type="none" w="med" len="med"/>
            </a:ln>
            <a:extLst>
              <a:ext uri="{909E8E84-426E-40DD-AFC4-6F175D3DCCD1}">
                <a14:hiddenFill xmlns:a14="http://schemas.microsoft.com/office/drawing/2010/main">
                  <a:noFill/>
                </a14:hiddenFill>
              </a:ext>
            </a:extLst>
          </p:spPr>
          <p:txBody>
            <a:bodyPr vert="horz" wrap="square" lIns="86326" tIns="43165" rIns="86326" bIns="43165"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5" name="Line 87">
              <a:extLst>
                <a:ext uri="{FF2B5EF4-FFF2-40B4-BE49-F238E27FC236}">
                  <a16:creationId xmlns:a16="http://schemas.microsoft.com/office/drawing/2014/main" id="{FD1FA5E8-D64E-4C59-B727-0C5E6B99712B}"/>
                </a:ext>
              </a:extLst>
            </p:cNvPr>
            <p:cNvSpPr>
              <a:spLocks noChangeShapeType="1"/>
            </p:cNvSpPr>
            <p:nvPr/>
          </p:nvSpPr>
          <p:spPr bwMode="auto">
            <a:xfrm>
              <a:off x="1295157" y="4993772"/>
              <a:ext cx="594360" cy="0"/>
            </a:xfrm>
            <a:prstGeom prst="line">
              <a:avLst/>
            </a:prstGeom>
            <a:noFill/>
            <a:ln w="12700" cap="flat">
              <a:solidFill>
                <a:sysClr val="window" lastClr="FFFFFF">
                  <a:lumMod val="65000"/>
                </a:sysClr>
              </a:solidFill>
              <a:prstDash val="solid"/>
              <a:round/>
              <a:headEnd type="none" w="med" len="med"/>
              <a:tailEnd type="none" w="med" len="med"/>
            </a:ln>
            <a:extLst>
              <a:ext uri="{909E8E84-426E-40DD-AFC4-6F175D3DCCD1}">
                <a14:hiddenFill xmlns:a14="http://schemas.microsoft.com/office/drawing/2010/main">
                  <a:noFill/>
                </a14:hiddenFill>
              </a:ext>
            </a:extLst>
          </p:spPr>
          <p:txBody>
            <a:bodyPr vert="horz" wrap="square" lIns="86326" tIns="43165" rIns="86326" bIns="43165"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6" name="Freeform: Shape 85">
              <a:extLst>
                <a:ext uri="{FF2B5EF4-FFF2-40B4-BE49-F238E27FC236}">
                  <a16:creationId xmlns:a16="http://schemas.microsoft.com/office/drawing/2014/main" id="{378F5477-F25F-4DEA-88CA-F744C2E3BCBF}"/>
                </a:ext>
              </a:extLst>
            </p:cNvPr>
            <p:cNvSpPr/>
            <p:nvPr/>
          </p:nvSpPr>
          <p:spPr>
            <a:xfrm>
              <a:off x="1304828" y="4997742"/>
              <a:ext cx="431006" cy="197644"/>
            </a:xfrm>
            <a:custGeom>
              <a:avLst/>
              <a:gdLst>
                <a:gd name="connsiteX0" fmla="*/ 0 w 431006"/>
                <a:gd name="connsiteY0" fmla="*/ 0 h 197644"/>
                <a:gd name="connsiteX1" fmla="*/ 431006 w 431006"/>
                <a:gd name="connsiteY1" fmla="*/ 0 h 197644"/>
                <a:gd name="connsiteX2" fmla="*/ 352425 w 431006"/>
                <a:gd name="connsiteY2" fmla="*/ 92869 h 197644"/>
                <a:gd name="connsiteX3" fmla="*/ 273843 w 431006"/>
                <a:gd name="connsiteY3" fmla="*/ 169069 h 197644"/>
                <a:gd name="connsiteX4" fmla="*/ 219075 w 431006"/>
                <a:gd name="connsiteY4" fmla="*/ 197644 h 197644"/>
                <a:gd name="connsiteX5" fmla="*/ 178593 w 431006"/>
                <a:gd name="connsiteY5" fmla="*/ 192881 h 197644"/>
                <a:gd name="connsiteX6" fmla="*/ 116681 w 431006"/>
                <a:gd name="connsiteY6" fmla="*/ 154781 h 197644"/>
                <a:gd name="connsiteX7" fmla="*/ 35718 w 431006"/>
                <a:gd name="connsiteY7" fmla="*/ 61913 h 197644"/>
                <a:gd name="connsiteX8" fmla="*/ 0 w 431006"/>
                <a:gd name="connsiteY8"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006" h="197644">
                  <a:moveTo>
                    <a:pt x="0" y="0"/>
                  </a:moveTo>
                  <a:lnTo>
                    <a:pt x="431006" y="0"/>
                  </a:lnTo>
                  <a:lnTo>
                    <a:pt x="352425" y="92869"/>
                  </a:lnTo>
                  <a:lnTo>
                    <a:pt x="273843" y="169069"/>
                  </a:lnTo>
                  <a:lnTo>
                    <a:pt x="219075" y="197644"/>
                  </a:lnTo>
                  <a:lnTo>
                    <a:pt x="178593" y="192881"/>
                  </a:lnTo>
                  <a:lnTo>
                    <a:pt x="116681" y="154781"/>
                  </a:lnTo>
                  <a:lnTo>
                    <a:pt x="35718" y="61913"/>
                  </a:lnTo>
                  <a:lnTo>
                    <a:pt x="0" y="0"/>
                  </a:lnTo>
                  <a:close/>
                </a:path>
              </a:pathLst>
            </a:custGeom>
            <a:solidFill>
              <a:srgbClr val="B2E0D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7" name="Rectangle 103">
              <a:extLst>
                <a:ext uri="{FF2B5EF4-FFF2-40B4-BE49-F238E27FC236}">
                  <a16:creationId xmlns:a16="http://schemas.microsoft.com/office/drawing/2014/main" id="{8ABB223C-17FC-4031-9C1C-D7CFA7D63146}"/>
                </a:ext>
              </a:extLst>
            </p:cNvPr>
            <p:cNvSpPr>
              <a:spLocks noChangeArrowheads="1"/>
            </p:cNvSpPr>
            <p:nvPr/>
          </p:nvSpPr>
          <p:spPr bwMode="auto">
            <a:xfrm>
              <a:off x="1208271" y="5721667"/>
              <a:ext cx="5770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63271"/>
              <a:r>
                <a:rPr lang="en-US" altLang="en-US" sz="900" dirty="0">
                  <a:solidFill>
                    <a:srgbClr val="000000"/>
                  </a:solidFill>
                  <a:latin typeface="Times New Roman" panose="02020603050405020304" pitchFamily="18" charset="0"/>
                  <a:cs typeface="Times New Roman" panose="02020603050405020304" pitchFamily="18" charset="0"/>
                </a:rPr>
                <a:t>0</a:t>
              </a:r>
              <a:endParaRPr lang="en-US" altLang="en-US" sz="900" dirty="0">
                <a:solidFill>
                  <a:prstClr val="black"/>
                </a:solidFill>
                <a:latin typeface="Times New Roman" panose="02020603050405020304" pitchFamily="18" charset="0"/>
                <a:cs typeface="Times New Roman" panose="02020603050405020304" pitchFamily="18" charset="0"/>
              </a:endParaRPr>
            </a:p>
          </p:txBody>
        </p:sp>
        <p:sp>
          <p:nvSpPr>
            <p:cNvPr id="88" name="Rectangle 104">
              <a:extLst>
                <a:ext uri="{FF2B5EF4-FFF2-40B4-BE49-F238E27FC236}">
                  <a16:creationId xmlns:a16="http://schemas.microsoft.com/office/drawing/2014/main" id="{9EEA86A5-A7AB-44BF-A41D-38DEC7D5835B}"/>
                </a:ext>
              </a:extLst>
            </p:cNvPr>
            <p:cNvSpPr>
              <a:spLocks noChangeArrowheads="1"/>
            </p:cNvSpPr>
            <p:nvPr/>
          </p:nvSpPr>
          <p:spPr bwMode="auto">
            <a:xfrm>
              <a:off x="1526743" y="5721667"/>
              <a:ext cx="5770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63271"/>
              <a:r>
                <a:rPr lang="en-US" altLang="en-US" sz="900" dirty="0">
                  <a:solidFill>
                    <a:srgbClr val="000000"/>
                  </a:solidFill>
                  <a:latin typeface="Times New Roman" panose="02020603050405020304" pitchFamily="18" charset="0"/>
                  <a:cs typeface="Times New Roman" panose="02020603050405020304" pitchFamily="18" charset="0"/>
                </a:rPr>
                <a:t>3</a:t>
              </a:r>
              <a:endParaRPr lang="en-US" altLang="en-US" sz="900" dirty="0">
                <a:solidFill>
                  <a:prstClr val="black"/>
                </a:solidFill>
                <a:latin typeface="Times New Roman" panose="02020603050405020304" pitchFamily="18" charset="0"/>
                <a:cs typeface="Times New Roman" panose="02020603050405020304" pitchFamily="18" charset="0"/>
              </a:endParaRPr>
            </a:p>
          </p:txBody>
        </p:sp>
        <p:sp>
          <p:nvSpPr>
            <p:cNvPr id="89" name="Rectangle 105">
              <a:extLst>
                <a:ext uri="{FF2B5EF4-FFF2-40B4-BE49-F238E27FC236}">
                  <a16:creationId xmlns:a16="http://schemas.microsoft.com/office/drawing/2014/main" id="{2F142899-BF5E-4538-AAAE-56696E004D5C}"/>
                </a:ext>
              </a:extLst>
            </p:cNvPr>
            <p:cNvSpPr>
              <a:spLocks noChangeArrowheads="1"/>
            </p:cNvSpPr>
            <p:nvPr/>
          </p:nvSpPr>
          <p:spPr bwMode="auto">
            <a:xfrm>
              <a:off x="1842214" y="5721667"/>
              <a:ext cx="5770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63271"/>
              <a:r>
                <a:rPr lang="en-US" altLang="en-US" sz="900" dirty="0">
                  <a:solidFill>
                    <a:srgbClr val="000000"/>
                  </a:solidFill>
                  <a:latin typeface="Times New Roman" panose="02020603050405020304" pitchFamily="18" charset="0"/>
                  <a:cs typeface="Times New Roman" panose="02020603050405020304" pitchFamily="18" charset="0"/>
                </a:rPr>
                <a:t>6</a:t>
              </a:r>
              <a:endParaRPr lang="en-US" altLang="en-US" sz="900" dirty="0">
                <a:solidFill>
                  <a:prstClr val="black"/>
                </a:solidFill>
                <a:latin typeface="Times New Roman" panose="02020603050405020304" pitchFamily="18" charset="0"/>
                <a:cs typeface="Times New Roman" panose="02020603050405020304" pitchFamily="18" charset="0"/>
              </a:endParaRPr>
            </a:p>
          </p:txBody>
        </p:sp>
        <p:sp>
          <p:nvSpPr>
            <p:cNvPr id="90" name="Rectangle 106">
              <a:extLst>
                <a:ext uri="{FF2B5EF4-FFF2-40B4-BE49-F238E27FC236}">
                  <a16:creationId xmlns:a16="http://schemas.microsoft.com/office/drawing/2014/main" id="{329E5BB8-DC43-464B-8B0E-D0A79EE81B50}"/>
                </a:ext>
              </a:extLst>
            </p:cNvPr>
            <p:cNvSpPr>
              <a:spLocks noChangeArrowheads="1"/>
            </p:cNvSpPr>
            <p:nvPr/>
          </p:nvSpPr>
          <p:spPr bwMode="auto">
            <a:xfrm>
              <a:off x="2166697" y="5721667"/>
              <a:ext cx="5770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63271"/>
              <a:r>
                <a:rPr lang="en-US" altLang="en-US" sz="900" dirty="0">
                  <a:solidFill>
                    <a:srgbClr val="000000"/>
                  </a:solidFill>
                  <a:latin typeface="Times New Roman" panose="02020603050405020304" pitchFamily="18" charset="0"/>
                  <a:cs typeface="Times New Roman" panose="02020603050405020304" pitchFamily="18" charset="0"/>
                </a:rPr>
                <a:t>9</a:t>
              </a:r>
              <a:endParaRPr lang="en-US" altLang="en-US" sz="900" dirty="0">
                <a:solidFill>
                  <a:prstClr val="black"/>
                </a:solidFill>
                <a:latin typeface="Times New Roman" panose="02020603050405020304" pitchFamily="18" charset="0"/>
                <a:cs typeface="Times New Roman" panose="02020603050405020304" pitchFamily="18" charset="0"/>
              </a:endParaRPr>
            </a:p>
          </p:txBody>
        </p:sp>
        <p:sp>
          <p:nvSpPr>
            <p:cNvPr id="91" name="Rectangle 107">
              <a:extLst>
                <a:ext uri="{FF2B5EF4-FFF2-40B4-BE49-F238E27FC236}">
                  <a16:creationId xmlns:a16="http://schemas.microsoft.com/office/drawing/2014/main" id="{0270377A-39DA-4CEE-8D67-8D1E2EE89FA2}"/>
                </a:ext>
              </a:extLst>
            </p:cNvPr>
            <p:cNvSpPr>
              <a:spLocks noChangeArrowheads="1"/>
            </p:cNvSpPr>
            <p:nvPr/>
          </p:nvSpPr>
          <p:spPr bwMode="auto">
            <a:xfrm>
              <a:off x="3409055" y="5721667"/>
              <a:ext cx="11541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63271"/>
              <a:r>
                <a:rPr lang="en-US" altLang="en-US" sz="900" dirty="0">
                  <a:solidFill>
                    <a:srgbClr val="000000"/>
                  </a:solidFill>
                  <a:latin typeface="Times New Roman" panose="02020603050405020304" pitchFamily="18" charset="0"/>
                  <a:cs typeface="Times New Roman" panose="02020603050405020304" pitchFamily="18" charset="0"/>
                </a:rPr>
                <a:t>21</a:t>
              </a:r>
              <a:endParaRPr lang="en-US" altLang="en-US" sz="900" dirty="0">
                <a:solidFill>
                  <a:prstClr val="black"/>
                </a:solidFill>
                <a:latin typeface="Times New Roman" panose="02020603050405020304" pitchFamily="18" charset="0"/>
                <a:cs typeface="Times New Roman" panose="02020603050405020304" pitchFamily="18" charset="0"/>
              </a:endParaRPr>
            </a:p>
          </p:txBody>
        </p:sp>
        <p:sp>
          <p:nvSpPr>
            <p:cNvPr id="92" name="Rectangle 108">
              <a:extLst>
                <a:ext uri="{FF2B5EF4-FFF2-40B4-BE49-F238E27FC236}">
                  <a16:creationId xmlns:a16="http://schemas.microsoft.com/office/drawing/2014/main" id="{A4B9CB3C-2CF1-4EF4-B0AA-DA3128B9F346}"/>
                </a:ext>
              </a:extLst>
            </p:cNvPr>
            <p:cNvSpPr>
              <a:spLocks noChangeArrowheads="1"/>
            </p:cNvSpPr>
            <p:nvPr/>
          </p:nvSpPr>
          <p:spPr bwMode="auto">
            <a:xfrm>
              <a:off x="3084571" y="5721667"/>
              <a:ext cx="11541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63271"/>
              <a:r>
                <a:rPr lang="en-US" altLang="en-US" sz="900" dirty="0">
                  <a:solidFill>
                    <a:srgbClr val="000000"/>
                  </a:solidFill>
                  <a:latin typeface="Times New Roman" panose="02020603050405020304" pitchFamily="18" charset="0"/>
                  <a:cs typeface="Times New Roman" panose="02020603050405020304" pitchFamily="18" charset="0"/>
                </a:rPr>
                <a:t>18</a:t>
              </a:r>
              <a:endParaRPr lang="en-US" altLang="en-US" sz="900" dirty="0">
                <a:solidFill>
                  <a:prstClr val="black"/>
                </a:solidFill>
                <a:latin typeface="Times New Roman" panose="02020603050405020304" pitchFamily="18" charset="0"/>
                <a:cs typeface="Times New Roman" panose="02020603050405020304" pitchFamily="18" charset="0"/>
              </a:endParaRPr>
            </a:p>
          </p:txBody>
        </p:sp>
        <p:sp>
          <p:nvSpPr>
            <p:cNvPr id="93" name="TextBox 92">
              <a:extLst>
                <a:ext uri="{FF2B5EF4-FFF2-40B4-BE49-F238E27FC236}">
                  <a16:creationId xmlns:a16="http://schemas.microsoft.com/office/drawing/2014/main" id="{0798E0AE-7C6E-4A70-988F-D27964E2B697}"/>
                </a:ext>
              </a:extLst>
            </p:cNvPr>
            <p:cNvSpPr txBox="1"/>
            <p:nvPr/>
          </p:nvSpPr>
          <p:spPr>
            <a:xfrm>
              <a:off x="1204588" y="5813073"/>
              <a:ext cx="2730213" cy="230832"/>
            </a:xfrm>
            <a:prstGeom prst="rect">
              <a:avLst/>
            </a:prstGeom>
            <a:noFill/>
          </p:spPr>
          <p:txBody>
            <a:bodyPr wrap="square" rtlCol="0">
              <a:spAutoFit/>
            </a:bodyPr>
            <a:lstStyle/>
            <a:p>
              <a:pPr algn="ctr" defTabSz="457200" eaLnBrk="1" fontAlgn="auto" hangingPunct="1">
                <a:spcBef>
                  <a:spcPts val="0"/>
                </a:spcBef>
                <a:spcAft>
                  <a:spcPts val="0"/>
                </a:spcAft>
              </a:pPr>
              <a:r>
                <a:rPr lang="en-US" sz="900" dirty="0">
                  <a:solidFill>
                    <a:prstClr val="black"/>
                  </a:solidFill>
                  <a:latin typeface="Times New Roman" panose="02020603050405020304" pitchFamily="18" charset="0"/>
                  <a:cs typeface="Times New Roman" panose="02020603050405020304" pitchFamily="18" charset="0"/>
                </a:rPr>
                <a:t>Time (</a:t>
              </a:r>
              <a:r>
                <a:rPr lang="en-US" altLang="zh-CN" sz="900" dirty="0">
                  <a:solidFill>
                    <a:prstClr val="black"/>
                  </a:solidFill>
                  <a:latin typeface="Times New Roman" panose="02020603050405020304" pitchFamily="18" charset="0"/>
                  <a:ea typeface="等线" panose="03000509000000000000" pitchFamily="65" charset="-122"/>
                  <a:cs typeface="Times New Roman" panose="02020603050405020304" pitchFamily="18" charset="0"/>
                </a:rPr>
                <a:t>Hour</a:t>
              </a:r>
              <a:r>
                <a:rPr lang="en-US" sz="900" dirty="0">
                  <a:solidFill>
                    <a:prstClr val="black"/>
                  </a:solidFill>
                  <a:latin typeface="Times New Roman" panose="02020603050405020304" pitchFamily="18" charset="0"/>
                  <a:cs typeface="Times New Roman" panose="02020603050405020304" pitchFamily="18" charset="0"/>
                </a:rPr>
                <a:t>)</a:t>
              </a:r>
            </a:p>
          </p:txBody>
        </p:sp>
        <p:sp>
          <p:nvSpPr>
            <p:cNvPr id="94" name="Freeform: Shape 93">
              <a:extLst>
                <a:ext uri="{FF2B5EF4-FFF2-40B4-BE49-F238E27FC236}">
                  <a16:creationId xmlns:a16="http://schemas.microsoft.com/office/drawing/2014/main" id="{EDB6D2E1-47BC-48E8-BED8-D94F3E99DB59}"/>
                </a:ext>
              </a:extLst>
            </p:cNvPr>
            <p:cNvSpPr/>
            <p:nvPr/>
          </p:nvSpPr>
          <p:spPr>
            <a:xfrm>
              <a:off x="1236990" y="5660520"/>
              <a:ext cx="2433631" cy="9027"/>
            </a:xfrm>
            <a:custGeom>
              <a:avLst/>
              <a:gdLst>
                <a:gd name="connsiteX0" fmla="*/ 0 w 2571750"/>
                <a:gd name="connsiteY0" fmla="*/ 0 h 0"/>
                <a:gd name="connsiteX1" fmla="*/ 2571750 w 2571750"/>
                <a:gd name="connsiteY1" fmla="*/ 0 h 0"/>
              </a:gdLst>
              <a:ahLst/>
              <a:cxnLst>
                <a:cxn ang="0">
                  <a:pos x="connsiteX0" y="connsiteY0"/>
                </a:cxn>
                <a:cxn ang="0">
                  <a:pos x="connsiteX1" y="connsiteY1"/>
                </a:cxn>
              </a:cxnLst>
              <a:rect l="l" t="t" r="r" b="b"/>
              <a:pathLst>
                <a:path w="2571750">
                  <a:moveTo>
                    <a:pt x="0" y="0"/>
                  </a:moveTo>
                  <a:lnTo>
                    <a:pt x="2571750" y="0"/>
                  </a:lnTo>
                </a:path>
              </a:pathLst>
            </a:custGeom>
            <a:ln w="9525" cap="flat">
              <a:solidFill>
                <a:srgbClr val="DDDDDD"/>
              </a:solidFill>
              <a:prstDash val="solid"/>
              <a:miter/>
            </a:ln>
          </p:spPr>
          <p:txBody>
            <a:bodyPr rot="0" spcFirstLastPara="0" vertOverflow="overflow" horzOverflow="overflow" vert="horz" wrap="square" lIns="86328" tIns="43166" rIns="86328" bIns="43166"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lang="en-US" sz="900">
                <a:solidFill>
                  <a:prstClr val="black"/>
                </a:solidFill>
                <a:latin typeface="Times New Roman" panose="02020603050405020304" pitchFamily="18" charset="0"/>
                <a:cs typeface="Times New Roman" panose="02020603050405020304" pitchFamily="18" charset="0"/>
              </a:endParaRPr>
            </a:p>
          </p:txBody>
        </p:sp>
        <p:sp>
          <p:nvSpPr>
            <p:cNvPr id="95" name="Freeform: Shape 94">
              <a:extLst>
                <a:ext uri="{FF2B5EF4-FFF2-40B4-BE49-F238E27FC236}">
                  <a16:creationId xmlns:a16="http://schemas.microsoft.com/office/drawing/2014/main" id="{5C9A4EC9-D6B8-4338-9C7B-C93BAB1D61A3}"/>
                </a:ext>
              </a:extLst>
            </p:cNvPr>
            <p:cNvSpPr/>
            <p:nvPr/>
          </p:nvSpPr>
          <p:spPr>
            <a:xfrm>
              <a:off x="1236990" y="5660519"/>
              <a:ext cx="9013" cy="45137"/>
            </a:xfrm>
            <a:custGeom>
              <a:avLst/>
              <a:gdLst>
                <a:gd name="connsiteX0" fmla="*/ 0 w 0"/>
                <a:gd name="connsiteY0" fmla="*/ 0 h 47625"/>
                <a:gd name="connsiteX1" fmla="*/ 0 w 0"/>
                <a:gd name="connsiteY1" fmla="*/ 47625 h 47625"/>
              </a:gdLst>
              <a:ahLst/>
              <a:cxnLst>
                <a:cxn ang="0">
                  <a:pos x="connsiteX0" y="connsiteY0"/>
                </a:cxn>
                <a:cxn ang="0">
                  <a:pos x="connsiteX1" y="connsiteY1"/>
                </a:cxn>
              </a:cxnLst>
              <a:rect l="l" t="t" r="r" b="b"/>
              <a:pathLst>
                <a:path h="47625">
                  <a:moveTo>
                    <a:pt x="0" y="0"/>
                  </a:moveTo>
                  <a:lnTo>
                    <a:pt x="0" y="47625"/>
                  </a:lnTo>
                </a:path>
              </a:pathLst>
            </a:custGeom>
            <a:ln w="9525" cap="flat">
              <a:solidFill>
                <a:srgbClr val="888888"/>
              </a:solidFill>
              <a:prstDash val="solid"/>
              <a:miter/>
            </a:ln>
          </p:spPr>
          <p:txBody>
            <a:bodyPr rot="0" spcFirstLastPara="0" vertOverflow="overflow" horzOverflow="overflow" vert="horz" wrap="square" lIns="86328" tIns="43166" rIns="86328" bIns="43166"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lang="en-US" sz="900">
                <a:solidFill>
                  <a:prstClr val="black"/>
                </a:solidFill>
                <a:latin typeface="Times New Roman" panose="02020603050405020304" pitchFamily="18" charset="0"/>
                <a:cs typeface="Times New Roman" panose="02020603050405020304" pitchFamily="18" charset="0"/>
              </a:endParaRPr>
            </a:p>
          </p:txBody>
        </p:sp>
        <p:sp>
          <p:nvSpPr>
            <p:cNvPr id="96" name="Freeform: Shape 95">
              <a:extLst>
                <a:ext uri="{FF2B5EF4-FFF2-40B4-BE49-F238E27FC236}">
                  <a16:creationId xmlns:a16="http://schemas.microsoft.com/office/drawing/2014/main" id="{C0AD11C9-AC03-43AC-824C-4A024C40F04D}"/>
                </a:ext>
              </a:extLst>
            </p:cNvPr>
            <p:cNvSpPr/>
            <p:nvPr/>
          </p:nvSpPr>
          <p:spPr>
            <a:xfrm>
              <a:off x="1552460" y="5660519"/>
              <a:ext cx="9013" cy="45137"/>
            </a:xfrm>
            <a:custGeom>
              <a:avLst/>
              <a:gdLst>
                <a:gd name="connsiteX0" fmla="*/ 0 w 0"/>
                <a:gd name="connsiteY0" fmla="*/ 0 h 47625"/>
                <a:gd name="connsiteX1" fmla="*/ 0 w 0"/>
                <a:gd name="connsiteY1" fmla="*/ 47625 h 47625"/>
              </a:gdLst>
              <a:ahLst/>
              <a:cxnLst>
                <a:cxn ang="0">
                  <a:pos x="connsiteX0" y="connsiteY0"/>
                </a:cxn>
                <a:cxn ang="0">
                  <a:pos x="connsiteX1" y="connsiteY1"/>
                </a:cxn>
              </a:cxnLst>
              <a:rect l="l" t="t" r="r" b="b"/>
              <a:pathLst>
                <a:path h="47625">
                  <a:moveTo>
                    <a:pt x="0" y="0"/>
                  </a:moveTo>
                  <a:lnTo>
                    <a:pt x="0" y="47625"/>
                  </a:lnTo>
                </a:path>
              </a:pathLst>
            </a:custGeom>
            <a:ln w="9525" cap="flat">
              <a:solidFill>
                <a:srgbClr val="888888"/>
              </a:solidFill>
              <a:prstDash val="solid"/>
              <a:miter/>
            </a:ln>
          </p:spPr>
          <p:txBody>
            <a:bodyPr rot="0" spcFirstLastPara="0" vertOverflow="overflow" horzOverflow="overflow" vert="horz" wrap="square" lIns="86328" tIns="43166" rIns="86328" bIns="43166"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lang="en-US" sz="900">
                <a:solidFill>
                  <a:prstClr val="black"/>
                </a:solidFill>
                <a:latin typeface="Times New Roman" panose="02020603050405020304" pitchFamily="18" charset="0"/>
                <a:cs typeface="Times New Roman" panose="02020603050405020304" pitchFamily="18" charset="0"/>
              </a:endParaRPr>
            </a:p>
          </p:txBody>
        </p:sp>
        <p:sp>
          <p:nvSpPr>
            <p:cNvPr id="97" name="Freeform: Shape 96">
              <a:extLst>
                <a:ext uri="{FF2B5EF4-FFF2-40B4-BE49-F238E27FC236}">
                  <a16:creationId xmlns:a16="http://schemas.microsoft.com/office/drawing/2014/main" id="{9A7117E8-FA7C-4B2A-9AF0-5ADAFAD4F783}"/>
                </a:ext>
              </a:extLst>
            </p:cNvPr>
            <p:cNvSpPr/>
            <p:nvPr/>
          </p:nvSpPr>
          <p:spPr>
            <a:xfrm>
              <a:off x="1867931" y="5660519"/>
              <a:ext cx="9013" cy="45137"/>
            </a:xfrm>
            <a:custGeom>
              <a:avLst/>
              <a:gdLst>
                <a:gd name="connsiteX0" fmla="*/ 0 w 0"/>
                <a:gd name="connsiteY0" fmla="*/ 0 h 47625"/>
                <a:gd name="connsiteX1" fmla="*/ 0 w 0"/>
                <a:gd name="connsiteY1" fmla="*/ 47625 h 47625"/>
              </a:gdLst>
              <a:ahLst/>
              <a:cxnLst>
                <a:cxn ang="0">
                  <a:pos x="connsiteX0" y="connsiteY0"/>
                </a:cxn>
                <a:cxn ang="0">
                  <a:pos x="connsiteX1" y="connsiteY1"/>
                </a:cxn>
              </a:cxnLst>
              <a:rect l="l" t="t" r="r" b="b"/>
              <a:pathLst>
                <a:path h="47625">
                  <a:moveTo>
                    <a:pt x="0" y="0"/>
                  </a:moveTo>
                  <a:lnTo>
                    <a:pt x="0" y="47625"/>
                  </a:lnTo>
                </a:path>
              </a:pathLst>
            </a:custGeom>
            <a:ln w="9525" cap="flat">
              <a:solidFill>
                <a:srgbClr val="888888"/>
              </a:solidFill>
              <a:prstDash val="solid"/>
              <a:miter/>
            </a:ln>
          </p:spPr>
          <p:txBody>
            <a:bodyPr rot="0" spcFirstLastPara="0" vertOverflow="overflow" horzOverflow="overflow" vert="horz" wrap="square" lIns="86328" tIns="43166" rIns="86328" bIns="43166"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lang="en-US" sz="900">
                <a:solidFill>
                  <a:prstClr val="black"/>
                </a:solidFill>
                <a:latin typeface="Times New Roman" panose="02020603050405020304" pitchFamily="18" charset="0"/>
                <a:cs typeface="Times New Roman" panose="02020603050405020304" pitchFamily="18" charset="0"/>
              </a:endParaRPr>
            </a:p>
          </p:txBody>
        </p:sp>
        <p:sp>
          <p:nvSpPr>
            <p:cNvPr id="98" name="Freeform: Shape 97">
              <a:extLst>
                <a:ext uri="{FF2B5EF4-FFF2-40B4-BE49-F238E27FC236}">
                  <a16:creationId xmlns:a16="http://schemas.microsoft.com/office/drawing/2014/main" id="{0DF539D5-CCD8-4CEA-B771-757E9C9728E7}"/>
                </a:ext>
              </a:extLst>
            </p:cNvPr>
            <p:cNvSpPr/>
            <p:nvPr/>
          </p:nvSpPr>
          <p:spPr>
            <a:xfrm>
              <a:off x="2192415" y="5660519"/>
              <a:ext cx="9013" cy="45137"/>
            </a:xfrm>
            <a:custGeom>
              <a:avLst/>
              <a:gdLst>
                <a:gd name="connsiteX0" fmla="*/ 0 w 0"/>
                <a:gd name="connsiteY0" fmla="*/ 0 h 47625"/>
                <a:gd name="connsiteX1" fmla="*/ 0 w 0"/>
                <a:gd name="connsiteY1" fmla="*/ 47625 h 47625"/>
              </a:gdLst>
              <a:ahLst/>
              <a:cxnLst>
                <a:cxn ang="0">
                  <a:pos x="connsiteX0" y="connsiteY0"/>
                </a:cxn>
                <a:cxn ang="0">
                  <a:pos x="connsiteX1" y="connsiteY1"/>
                </a:cxn>
              </a:cxnLst>
              <a:rect l="l" t="t" r="r" b="b"/>
              <a:pathLst>
                <a:path h="47625">
                  <a:moveTo>
                    <a:pt x="0" y="0"/>
                  </a:moveTo>
                  <a:lnTo>
                    <a:pt x="0" y="47625"/>
                  </a:lnTo>
                </a:path>
              </a:pathLst>
            </a:custGeom>
            <a:ln w="9525" cap="flat">
              <a:solidFill>
                <a:srgbClr val="888888"/>
              </a:solidFill>
              <a:prstDash val="solid"/>
              <a:miter/>
            </a:ln>
          </p:spPr>
          <p:txBody>
            <a:bodyPr rot="0" spcFirstLastPara="0" vertOverflow="overflow" horzOverflow="overflow" vert="horz" wrap="square" lIns="86328" tIns="43166" rIns="86328" bIns="43166"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lang="en-US" sz="900">
                <a:solidFill>
                  <a:prstClr val="black"/>
                </a:solidFill>
                <a:latin typeface="Times New Roman" panose="02020603050405020304" pitchFamily="18" charset="0"/>
                <a:cs typeface="Times New Roman" panose="02020603050405020304" pitchFamily="18" charset="0"/>
              </a:endParaRPr>
            </a:p>
          </p:txBody>
        </p:sp>
        <p:sp>
          <p:nvSpPr>
            <p:cNvPr id="99" name="Freeform: Shape 98">
              <a:extLst>
                <a:ext uri="{FF2B5EF4-FFF2-40B4-BE49-F238E27FC236}">
                  <a16:creationId xmlns:a16="http://schemas.microsoft.com/office/drawing/2014/main" id="{0B7DA08D-5A22-4B54-B6ED-C5F11D9B68A9}"/>
                </a:ext>
              </a:extLst>
            </p:cNvPr>
            <p:cNvSpPr/>
            <p:nvPr/>
          </p:nvSpPr>
          <p:spPr>
            <a:xfrm>
              <a:off x="2507885" y="5660519"/>
              <a:ext cx="9013" cy="45137"/>
            </a:xfrm>
            <a:custGeom>
              <a:avLst/>
              <a:gdLst>
                <a:gd name="connsiteX0" fmla="*/ 0 w 0"/>
                <a:gd name="connsiteY0" fmla="*/ 0 h 47625"/>
                <a:gd name="connsiteX1" fmla="*/ 0 w 0"/>
                <a:gd name="connsiteY1" fmla="*/ 47625 h 47625"/>
              </a:gdLst>
              <a:ahLst/>
              <a:cxnLst>
                <a:cxn ang="0">
                  <a:pos x="connsiteX0" y="connsiteY0"/>
                </a:cxn>
                <a:cxn ang="0">
                  <a:pos x="connsiteX1" y="connsiteY1"/>
                </a:cxn>
              </a:cxnLst>
              <a:rect l="l" t="t" r="r" b="b"/>
              <a:pathLst>
                <a:path h="47625">
                  <a:moveTo>
                    <a:pt x="0" y="0"/>
                  </a:moveTo>
                  <a:lnTo>
                    <a:pt x="0" y="47625"/>
                  </a:lnTo>
                </a:path>
              </a:pathLst>
            </a:custGeom>
            <a:ln w="9525" cap="flat">
              <a:solidFill>
                <a:srgbClr val="888888"/>
              </a:solidFill>
              <a:prstDash val="solid"/>
              <a:miter/>
            </a:ln>
          </p:spPr>
          <p:txBody>
            <a:bodyPr rot="0" spcFirstLastPara="0" vertOverflow="overflow" horzOverflow="overflow" vert="horz" wrap="square" lIns="86328" tIns="43166" rIns="86328" bIns="43166"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lang="en-US" sz="900">
                <a:solidFill>
                  <a:prstClr val="black"/>
                </a:solidFill>
                <a:latin typeface="Times New Roman" panose="02020603050405020304" pitchFamily="18" charset="0"/>
                <a:cs typeface="Times New Roman" panose="02020603050405020304" pitchFamily="18" charset="0"/>
              </a:endParaRPr>
            </a:p>
          </p:txBody>
        </p:sp>
        <p:sp>
          <p:nvSpPr>
            <p:cNvPr id="100" name="Freeform: Shape 99">
              <a:extLst>
                <a:ext uri="{FF2B5EF4-FFF2-40B4-BE49-F238E27FC236}">
                  <a16:creationId xmlns:a16="http://schemas.microsoft.com/office/drawing/2014/main" id="{3CB73D8F-98F2-4903-AFE2-968CC44B8A40}"/>
                </a:ext>
              </a:extLst>
            </p:cNvPr>
            <p:cNvSpPr/>
            <p:nvPr/>
          </p:nvSpPr>
          <p:spPr>
            <a:xfrm>
              <a:off x="2823356" y="5660519"/>
              <a:ext cx="9013" cy="45137"/>
            </a:xfrm>
            <a:custGeom>
              <a:avLst/>
              <a:gdLst>
                <a:gd name="connsiteX0" fmla="*/ 0 w 0"/>
                <a:gd name="connsiteY0" fmla="*/ 0 h 47625"/>
                <a:gd name="connsiteX1" fmla="*/ 0 w 0"/>
                <a:gd name="connsiteY1" fmla="*/ 47625 h 47625"/>
              </a:gdLst>
              <a:ahLst/>
              <a:cxnLst>
                <a:cxn ang="0">
                  <a:pos x="connsiteX0" y="connsiteY0"/>
                </a:cxn>
                <a:cxn ang="0">
                  <a:pos x="connsiteX1" y="connsiteY1"/>
                </a:cxn>
              </a:cxnLst>
              <a:rect l="l" t="t" r="r" b="b"/>
              <a:pathLst>
                <a:path h="47625">
                  <a:moveTo>
                    <a:pt x="0" y="0"/>
                  </a:moveTo>
                  <a:lnTo>
                    <a:pt x="0" y="47625"/>
                  </a:lnTo>
                </a:path>
              </a:pathLst>
            </a:custGeom>
            <a:ln w="9525" cap="flat">
              <a:solidFill>
                <a:srgbClr val="888888"/>
              </a:solidFill>
              <a:prstDash val="solid"/>
              <a:miter/>
            </a:ln>
          </p:spPr>
          <p:txBody>
            <a:bodyPr rot="0" spcFirstLastPara="0" vertOverflow="overflow" horzOverflow="overflow" vert="horz" wrap="square" lIns="86328" tIns="43166" rIns="86328" bIns="43166"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lang="en-US" sz="900">
                <a:solidFill>
                  <a:prstClr val="black"/>
                </a:solidFill>
                <a:latin typeface="Times New Roman" panose="02020603050405020304" pitchFamily="18" charset="0"/>
                <a:cs typeface="Times New Roman" panose="02020603050405020304" pitchFamily="18" charset="0"/>
              </a:endParaRPr>
            </a:p>
          </p:txBody>
        </p:sp>
        <p:sp>
          <p:nvSpPr>
            <p:cNvPr id="101" name="Freeform: Shape 100">
              <a:extLst>
                <a:ext uri="{FF2B5EF4-FFF2-40B4-BE49-F238E27FC236}">
                  <a16:creationId xmlns:a16="http://schemas.microsoft.com/office/drawing/2014/main" id="{F8397460-BCD0-48CF-9CBC-16B24EBC54F4}"/>
                </a:ext>
              </a:extLst>
            </p:cNvPr>
            <p:cNvSpPr/>
            <p:nvPr/>
          </p:nvSpPr>
          <p:spPr>
            <a:xfrm>
              <a:off x="3138827" y="5660519"/>
              <a:ext cx="9013" cy="45137"/>
            </a:xfrm>
            <a:custGeom>
              <a:avLst/>
              <a:gdLst>
                <a:gd name="connsiteX0" fmla="*/ 0 w 0"/>
                <a:gd name="connsiteY0" fmla="*/ 0 h 47625"/>
                <a:gd name="connsiteX1" fmla="*/ 0 w 0"/>
                <a:gd name="connsiteY1" fmla="*/ 47625 h 47625"/>
              </a:gdLst>
              <a:ahLst/>
              <a:cxnLst>
                <a:cxn ang="0">
                  <a:pos x="connsiteX0" y="connsiteY0"/>
                </a:cxn>
                <a:cxn ang="0">
                  <a:pos x="connsiteX1" y="connsiteY1"/>
                </a:cxn>
              </a:cxnLst>
              <a:rect l="l" t="t" r="r" b="b"/>
              <a:pathLst>
                <a:path h="47625">
                  <a:moveTo>
                    <a:pt x="0" y="0"/>
                  </a:moveTo>
                  <a:lnTo>
                    <a:pt x="0" y="47625"/>
                  </a:lnTo>
                </a:path>
              </a:pathLst>
            </a:custGeom>
            <a:ln w="9525" cap="flat">
              <a:solidFill>
                <a:srgbClr val="888888"/>
              </a:solidFill>
              <a:prstDash val="solid"/>
              <a:miter/>
            </a:ln>
          </p:spPr>
          <p:txBody>
            <a:bodyPr rot="0" spcFirstLastPara="0" vertOverflow="overflow" horzOverflow="overflow" vert="horz" wrap="square" lIns="86328" tIns="43166" rIns="86328" bIns="43166"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lang="en-US" sz="900">
                <a:solidFill>
                  <a:prstClr val="black"/>
                </a:solidFill>
                <a:latin typeface="Times New Roman" panose="02020603050405020304" pitchFamily="18" charset="0"/>
                <a:cs typeface="Times New Roman" panose="02020603050405020304" pitchFamily="18" charset="0"/>
              </a:endParaRPr>
            </a:p>
          </p:txBody>
        </p:sp>
        <p:sp>
          <p:nvSpPr>
            <p:cNvPr id="102" name="Freeform: Shape 101">
              <a:extLst>
                <a:ext uri="{FF2B5EF4-FFF2-40B4-BE49-F238E27FC236}">
                  <a16:creationId xmlns:a16="http://schemas.microsoft.com/office/drawing/2014/main" id="{5875C1FF-9F35-48A0-BEAE-2552F0143E6B}"/>
                </a:ext>
              </a:extLst>
            </p:cNvPr>
            <p:cNvSpPr/>
            <p:nvPr/>
          </p:nvSpPr>
          <p:spPr>
            <a:xfrm>
              <a:off x="3463311" y="5660519"/>
              <a:ext cx="9013" cy="45137"/>
            </a:xfrm>
            <a:custGeom>
              <a:avLst/>
              <a:gdLst>
                <a:gd name="connsiteX0" fmla="*/ 0 w 0"/>
                <a:gd name="connsiteY0" fmla="*/ 0 h 47625"/>
                <a:gd name="connsiteX1" fmla="*/ 0 w 0"/>
                <a:gd name="connsiteY1" fmla="*/ 47625 h 47625"/>
              </a:gdLst>
              <a:ahLst/>
              <a:cxnLst>
                <a:cxn ang="0">
                  <a:pos x="connsiteX0" y="connsiteY0"/>
                </a:cxn>
                <a:cxn ang="0">
                  <a:pos x="connsiteX1" y="connsiteY1"/>
                </a:cxn>
              </a:cxnLst>
              <a:rect l="l" t="t" r="r" b="b"/>
              <a:pathLst>
                <a:path h="47625">
                  <a:moveTo>
                    <a:pt x="0" y="0"/>
                  </a:moveTo>
                  <a:lnTo>
                    <a:pt x="0" y="47625"/>
                  </a:lnTo>
                </a:path>
              </a:pathLst>
            </a:custGeom>
            <a:ln w="9525" cap="flat">
              <a:solidFill>
                <a:srgbClr val="888888"/>
              </a:solidFill>
              <a:prstDash val="solid"/>
              <a:miter/>
            </a:ln>
          </p:spPr>
          <p:txBody>
            <a:bodyPr rot="0" spcFirstLastPara="0" vertOverflow="overflow" horzOverflow="overflow" vert="horz" wrap="square" lIns="86328" tIns="43166" rIns="86328" bIns="43166"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lang="en-US" sz="900">
                <a:solidFill>
                  <a:prstClr val="black"/>
                </a:solidFill>
                <a:latin typeface="Times New Roman" panose="02020603050405020304" pitchFamily="18" charset="0"/>
                <a:cs typeface="Times New Roman" panose="02020603050405020304" pitchFamily="18" charset="0"/>
              </a:endParaRPr>
            </a:p>
          </p:txBody>
        </p:sp>
        <p:sp>
          <p:nvSpPr>
            <p:cNvPr id="103" name="Freeform: Shape 102">
              <a:extLst>
                <a:ext uri="{FF2B5EF4-FFF2-40B4-BE49-F238E27FC236}">
                  <a16:creationId xmlns:a16="http://schemas.microsoft.com/office/drawing/2014/main" id="{1C04A78A-59A2-47C6-8CAC-0CC71109E071}"/>
                </a:ext>
              </a:extLst>
            </p:cNvPr>
            <p:cNvSpPr/>
            <p:nvPr/>
          </p:nvSpPr>
          <p:spPr>
            <a:xfrm>
              <a:off x="1236990" y="5660520"/>
              <a:ext cx="2433631" cy="9027"/>
            </a:xfrm>
            <a:custGeom>
              <a:avLst/>
              <a:gdLst>
                <a:gd name="connsiteX0" fmla="*/ 0 w 2571750"/>
                <a:gd name="connsiteY0" fmla="*/ 0 h 0"/>
                <a:gd name="connsiteX1" fmla="*/ 2571750 w 2571750"/>
                <a:gd name="connsiteY1" fmla="*/ 0 h 0"/>
              </a:gdLst>
              <a:ahLst/>
              <a:cxnLst>
                <a:cxn ang="0">
                  <a:pos x="connsiteX0" y="connsiteY0"/>
                </a:cxn>
                <a:cxn ang="0">
                  <a:pos x="connsiteX1" y="connsiteY1"/>
                </a:cxn>
              </a:cxnLst>
              <a:rect l="l" t="t" r="r" b="b"/>
              <a:pathLst>
                <a:path w="2571750">
                  <a:moveTo>
                    <a:pt x="0" y="0"/>
                  </a:moveTo>
                  <a:lnTo>
                    <a:pt x="2571750" y="0"/>
                  </a:lnTo>
                </a:path>
              </a:pathLst>
            </a:custGeom>
            <a:ln w="9525" cap="flat">
              <a:solidFill>
                <a:srgbClr val="888888"/>
              </a:solidFill>
              <a:prstDash val="solid"/>
              <a:miter/>
            </a:ln>
          </p:spPr>
          <p:txBody>
            <a:bodyPr rot="0" spcFirstLastPara="0" vertOverflow="overflow" horzOverflow="overflow" vert="horz" wrap="square" lIns="86328" tIns="43166" rIns="86328" bIns="43166"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lang="en-US" sz="900">
                <a:solidFill>
                  <a:prstClr val="black"/>
                </a:solidFill>
                <a:latin typeface="Times New Roman" panose="02020603050405020304" pitchFamily="18" charset="0"/>
                <a:cs typeface="Times New Roman" panose="02020603050405020304" pitchFamily="18" charset="0"/>
              </a:endParaRPr>
            </a:p>
          </p:txBody>
        </p:sp>
        <p:sp>
          <p:nvSpPr>
            <p:cNvPr id="104" name="Line 87">
              <a:extLst>
                <a:ext uri="{FF2B5EF4-FFF2-40B4-BE49-F238E27FC236}">
                  <a16:creationId xmlns:a16="http://schemas.microsoft.com/office/drawing/2014/main" id="{BC9F264F-53E0-41A9-B0AD-B8A11E429481}"/>
                </a:ext>
              </a:extLst>
            </p:cNvPr>
            <p:cNvSpPr>
              <a:spLocks noChangeShapeType="1"/>
            </p:cNvSpPr>
            <p:nvPr/>
          </p:nvSpPr>
          <p:spPr bwMode="auto">
            <a:xfrm rot="16200000">
              <a:off x="506796" y="4972465"/>
              <a:ext cx="1463040" cy="0"/>
            </a:xfrm>
            <a:prstGeom prst="line">
              <a:avLst/>
            </a:prstGeom>
            <a:noFill/>
            <a:ln w="12700" cap="flat">
              <a:solidFill>
                <a:srgbClr val="000000"/>
              </a:solidFill>
              <a:prstDash val="solid"/>
              <a:round/>
              <a:headEnd type="none" w="med" len="med"/>
              <a:tailEnd type="triangle" w="sm" len="sm"/>
            </a:ln>
            <a:extLst>
              <a:ext uri="{909E8E84-426E-40DD-AFC4-6F175D3DCCD1}">
                <a14:hiddenFill xmlns:a14="http://schemas.microsoft.com/office/drawing/2010/main">
                  <a:noFill/>
                </a14:hiddenFill>
              </a:ext>
            </a:extLst>
          </p:spPr>
          <p:txBody>
            <a:bodyPr vert="horz" wrap="square" lIns="86328" tIns="43166" rIns="86328" bIns="43166" numCol="1" anchor="t" anchorCtr="0" compatLnSpc="1">
              <a:prstTxWarp prst="textNoShape">
                <a:avLst/>
              </a:prstTxWarp>
            </a:bodyPr>
            <a:lstStyle/>
            <a:p>
              <a:pPr algn="r" defTabSz="457200" eaLnBrk="1" fontAlgn="auto" hangingPunct="1">
                <a:spcBef>
                  <a:spcPts val="0"/>
                </a:spcBef>
                <a:spcAft>
                  <a:spcPts val="0"/>
                </a:spcAft>
              </a:pPr>
              <a:endParaRPr lang="en-US" sz="900" dirty="0">
                <a:solidFill>
                  <a:prstClr val="black"/>
                </a:solidFill>
                <a:latin typeface="Times New Roman" panose="02020603050405020304" pitchFamily="18" charset="0"/>
                <a:cs typeface="Times New Roman" panose="02020603050405020304" pitchFamily="18" charset="0"/>
              </a:endParaRPr>
            </a:p>
          </p:txBody>
        </p:sp>
        <p:sp>
          <p:nvSpPr>
            <p:cNvPr id="105" name="Line 87">
              <a:extLst>
                <a:ext uri="{FF2B5EF4-FFF2-40B4-BE49-F238E27FC236}">
                  <a16:creationId xmlns:a16="http://schemas.microsoft.com/office/drawing/2014/main" id="{6D693FBD-34A7-4EF7-A89B-F9EB07EBBBDB}"/>
                </a:ext>
              </a:extLst>
            </p:cNvPr>
            <p:cNvSpPr>
              <a:spLocks noChangeShapeType="1"/>
            </p:cNvSpPr>
            <p:nvPr/>
          </p:nvSpPr>
          <p:spPr bwMode="auto">
            <a:xfrm>
              <a:off x="1191601" y="5660823"/>
              <a:ext cx="2743200" cy="0"/>
            </a:xfrm>
            <a:prstGeom prst="line">
              <a:avLst/>
            </a:prstGeom>
            <a:noFill/>
            <a:ln w="12700" cap="flat">
              <a:solidFill>
                <a:srgbClr val="000000"/>
              </a:solidFill>
              <a:prstDash val="solid"/>
              <a:round/>
              <a:headEnd type="none" w="med" len="med"/>
              <a:tailEnd type="triangle" w="sm" len="sm"/>
            </a:ln>
            <a:extLst>
              <a:ext uri="{909E8E84-426E-40DD-AFC4-6F175D3DCCD1}">
                <a14:hiddenFill xmlns:a14="http://schemas.microsoft.com/office/drawing/2010/main">
                  <a:noFill/>
                </a14:hiddenFill>
              </a:ext>
            </a:extLst>
          </p:spPr>
          <p:txBody>
            <a:bodyPr vert="horz" wrap="square" lIns="86328" tIns="43166" rIns="86328" bIns="43166" numCol="1" anchor="t" anchorCtr="0" compatLnSpc="1">
              <a:prstTxWarp prst="textNoShape">
                <a:avLst/>
              </a:prstTxWarp>
            </a:bodyPr>
            <a:lstStyle/>
            <a:p>
              <a:pPr defTabSz="457200" eaLnBrk="1" fontAlgn="auto" hangingPunct="1">
                <a:spcBef>
                  <a:spcPts val="0"/>
                </a:spcBef>
                <a:spcAft>
                  <a:spcPts val="0"/>
                </a:spcAft>
              </a:pPr>
              <a:endParaRPr lang="en-US" sz="900">
                <a:solidFill>
                  <a:prstClr val="black"/>
                </a:solidFill>
                <a:latin typeface="Times New Roman" panose="02020603050405020304" pitchFamily="18" charset="0"/>
                <a:cs typeface="Times New Roman" panose="02020603050405020304" pitchFamily="18" charset="0"/>
              </a:endParaRPr>
            </a:p>
          </p:txBody>
        </p:sp>
        <p:sp>
          <p:nvSpPr>
            <p:cNvPr id="106" name="Rectangle 106">
              <a:extLst>
                <a:ext uri="{FF2B5EF4-FFF2-40B4-BE49-F238E27FC236}">
                  <a16:creationId xmlns:a16="http://schemas.microsoft.com/office/drawing/2014/main" id="{37E31203-C8B5-464E-9CC8-23FFC6FDB38A}"/>
                </a:ext>
              </a:extLst>
            </p:cNvPr>
            <p:cNvSpPr>
              <a:spLocks noChangeArrowheads="1"/>
            </p:cNvSpPr>
            <p:nvPr/>
          </p:nvSpPr>
          <p:spPr bwMode="auto">
            <a:xfrm>
              <a:off x="2454380" y="5721663"/>
              <a:ext cx="11541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63271"/>
              <a:r>
                <a:rPr lang="en-US" altLang="en-US" sz="900" dirty="0">
                  <a:solidFill>
                    <a:srgbClr val="000000"/>
                  </a:solidFill>
                  <a:latin typeface="Times New Roman" panose="02020603050405020304" pitchFamily="18" charset="0"/>
                  <a:cs typeface="Times New Roman" panose="02020603050405020304" pitchFamily="18" charset="0"/>
                </a:rPr>
                <a:t>12</a:t>
              </a:r>
              <a:endParaRPr lang="en-US" altLang="en-US" sz="900" dirty="0">
                <a:solidFill>
                  <a:prstClr val="black"/>
                </a:solidFill>
                <a:latin typeface="Times New Roman" panose="02020603050405020304" pitchFamily="18" charset="0"/>
                <a:cs typeface="Times New Roman" panose="02020603050405020304" pitchFamily="18" charset="0"/>
              </a:endParaRPr>
            </a:p>
          </p:txBody>
        </p:sp>
        <p:sp>
          <p:nvSpPr>
            <p:cNvPr id="107" name="Rectangle 106">
              <a:extLst>
                <a:ext uri="{FF2B5EF4-FFF2-40B4-BE49-F238E27FC236}">
                  <a16:creationId xmlns:a16="http://schemas.microsoft.com/office/drawing/2014/main" id="{5EC73A5B-23AB-4A83-9999-BB90DD4B83B9}"/>
                </a:ext>
              </a:extLst>
            </p:cNvPr>
            <p:cNvSpPr>
              <a:spLocks noChangeArrowheads="1"/>
            </p:cNvSpPr>
            <p:nvPr/>
          </p:nvSpPr>
          <p:spPr bwMode="auto">
            <a:xfrm>
              <a:off x="2770954" y="5721870"/>
              <a:ext cx="11541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63271"/>
              <a:r>
                <a:rPr lang="en-US" altLang="en-US" sz="900" dirty="0">
                  <a:solidFill>
                    <a:srgbClr val="000000"/>
                  </a:solidFill>
                  <a:latin typeface="Times New Roman" panose="02020603050405020304" pitchFamily="18" charset="0"/>
                  <a:cs typeface="Times New Roman" panose="02020603050405020304" pitchFamily="18" charset="0"/>
                </a:rPr>
                <a:t>15</a:t>
              </a:r>
              <a:endParaRPr lang="en-US" altLang="en-US" sz="900" dirty="0">
                <a:solidFill>
                  <a:prstClr val="black"/>
                </a:solidFill>
                <a:latin typeface="Times New Roman" panose="02020603050405020304" pitchFamily="18" charset="0"/>
                <a:cs typeface="Times New Roman" panose="02020603050405020304" pitchFamily="18" charset="0"/>
              </a:endParaRPr>
            </a:p>
          </p:txBody>
        </p:sp>
        <p:sp>
          <p:nvSpPr>
            <p:cNvPr id="108" name="TextBox 107">
              <a:extLst>
                <a:ext uri="{FF2B5EF4-FFF2-40B4-BE49-F238E27FC236}">
                  <a16:creationId xmlns:a16="http://schemas.microsoft.com/office/drawing/2014/main" id="{2FE2C3D8-D78A-4C5D-80D4-6BBA5B4171CD}"/>
                </a:ext>
              </a:extLst>
            </p:cNvPr>
            <p:cNvSpPr txBox="1"/>
            <p:nvPr/>
          </p:nvSpPr>
          <p:spPr>
            <a:xfrm rot="16200000">
              <a:off x="408442" y="4864355"/>
              <a:ext cx="1354083" cy="238207"/>
            </a:xfrm>
            <a:prstGeom prst="rect">
              <a:avLst/>
            </a:prstGeom>
            <a:noFill/>
          </p:spPr>
          <p:txBody>
            <a:bodyPr wrap="square" rtlCol="0">
              <a:spAutoFit/>
            </a:bodyPr>
            <a:lstStyle/>
            <a:p>
              <a:pPr algn="ctr" defTabSz="457200" eaLnBrk="1" fontAlgn="auto" hangingPunct="1">
                <a:spcBef>
                  <a:spcPts val="0"/>
                </a:spcBef>
                <a:spcAft>
                  <a:spcPts val="0"/>
                </a:spcAft>
              </a:pPr>
              <a:r>
                <a:rPr lang="en-US" sz="900" dirty="0">
                  <a:solidFill>
                    <a:prstClr val="black"/>
                  </a:solidFill>
                  <a:latin typeface="Times New Roman" panose="02020603050405020304" pitchFamily="18" charset="0"/>
                  <a:cs typeface="Times New Roman" panose="02020603050405020304" pitchFamily="18" charset="0"/>
                </a:rPr>
                <a:t>Power demand</a:t>
              </a:r>
            </a:p>
          </p:txBody>
        </p:sp>
        <p:sp>
          <p:nvSpPr>
            <p:cNvPr id="109" name="Line 87">
              <a:extLst>
                <a:ext uri="{FF2B5EF4-FFF2-40B4-BE49-F238E27FC236}">
                  <a16:creationId xmlns:a16="http://schemas.microsoft.com/office/drawing/2014/main" id="{C8712B12-6D4D-4A78-9352-0F76768A37E9}"/>
                </a:ext>
              </a:extLst>
            </p:cNvPr>
            <p:cNvSpPr>
              <a:spLocks noChangeShapeType="1"/>
            </p:cNvSpPr>
            <p:nvPr/>
          </p:nvSpPr>
          <p:spPr bwMode="auto">
            <a:xfrm rot="5400000" flipH="1">
              <a:off x="1365511" y="5236380"/>
              <a:ext cx="286661" cy="0"/>
            </a:xfrm>
            <a:prstGeom prst="line">
              <a:avLst/>
            </a:prstGeom>
            <a:noFill/>
            <a:ln w="6350" cap="flat">
              <a:solidFill>
                <a:srgbClr val="B2E0D2"/>
              </a:solidFill>
              <a:prstDash val="solid"/>
              <a:round/>
              <a:headEnd type="triangle" w="sm" len="sm"/>
              <a:tailEnd type="none" w="sm" len="sm"/>
            </a:ln>
            <a:extLst>
              <a:ext uri="{909E8E84-426E-40DD-AFC4-6F175D3DCCD1}">
                <a14:hiddenFill xmlns:a14="http://schemas.microsoft.com/office/drawing/2010/main">
                  <a:noFill/>
                </a14:hiddenFill>
              </a:ext>
            </a:extLst>
          </p:spPr>
          <p:txBody>
            <a:bodyPr vert="horz" wrap="square" lIns="86328" tIns="43166" rIns="86328" bIns="43166" numCol="1" anchor="t" anchorCtr="0" compatLnSpc="1">
              <a:prstTxWarp prst="textNoShape">
                <a:avLst/>
              </a:prstTxWarp>
            </a:bodyPr>
            <a:lstStyle/>
            <a:p>
              <a:pPr defTabSz="457200" eaLnBrk="1" fontAlgn="auto" hangingPunct="1">
                <a:spcBef>
                  <a:spcPts val="0"/>
                </a:spcBef>
                <a:spcAft>
                  <a:spcPts val="0"/>
                </a:spcAft>
              </a:pPr>
              <a:endParaRPr lang="en-US" sz="900">
                <a:solidFill>
                  <a:prstClr val="black"/>
                </a:solidFill>
                <a:latin typeface="Times New Roman" panose="02020603050405020304" pitchFamily="18" charset="0"/>
                <a:cs typeface="Times New Roman" panose="02020603050405020304" pitchFamily="18" charset="0"/>
              </a:endParaRPr>
            </a:p>
          </p:txBody>
        </p:sp>
        <p:sp>
          <p:nvSpPr>
            <p:cNvPr id="110" name="TextBox 109">
              <a:extLst>
                <a:ext uri="{FF2B5EF4-FFF2-40B4-BE49-F238E27FC236}">
                  <a16:creationId xmlns:a16="http://schemas.microsoft.com/office/drawing/2014/main" id="{6235ACCC-D7A8-425A-B169-33AD632B87D3}"/>
                </a:ext>
              </a:extLst>
            </p:cNvPr>
            <p:cNvSpPr txBox="1"/>
            <p:nvPr/>
          </p:nvSpPr>
          <p:spPr>
            <a:xfrm>
              <a:off x="3239780" y="4233435"/>
              <a:ext cx="625888" cy="230832"/>
            </a:xfrm>
            <a:prstGeom prst="rect">
              <a:avLst/>
            </a:prstGeom>
            <a:noFill/>
          </p:spPr>
          <p:txBody>
            <a:bodyPr wrap="square" rtlCol="0">
              <a:spAutoFit/>
            </a:bodyPr>
            <a:lstStyle/>
            <a:p>
              <a:pPr defTabSz="457200" eaLnBrk="1" fontAlgn="auto" hangingPunct="1">
                <a:spcBef>
                  <a:spcPts val="0"/>
                </a:spcBef>
                <a:spcAft>
                  <a:spcPts val="0"/>
                </a:spcAft>
              </a:pPr>
              <a:r>
                <a:rPr lang="en-US" sz="900" dirty="0">
                  <a:solidFill>
                    <a:srgbClr val="C00000"/>
                  </a:solidFill>
                  <a:latin typeface="Times New Roman" panose="02020603050405020304" pitchFamily="18" charset="0"/>
                  <a:cs typeface="Times New Roman" panose="02020603050405020304" pitchFamily="18" charset="0"/>
                </a:rPr>
                <a:t>total load</a:t>
              </a:r>
            </a:p>
          </p:txBody>
        </p:sp>
        <p:sp>
          <p:nvSpPr>
            <p:cNvPr id="111" name="TextBox 110">
              <a:extLst>
                <a:ext uri="{FF2B5EF4-FFF2-40B4-BE49-F238E27FC236}">
                  <a16:creationId xmlns:a16="http://schemas.microsoft.com/office/drawing/2014/main" id="{E5F402B7-8CE0-4F79-AF13-A7231DB06A8D}"/>
                </a:ext>
              </a:extLst>
            </p:cNvPr>
            <p:cNvSpPr txBox="1"/>
            <p:nvPr/>
          </p:nvSpPr>
          <p:spPr>
            <a:xfrm>
              <a:off x="2731298" y="4523440"/>
              <a:ext cx="627095" cy="230832"/>
            </a:xfrm>
            <a:prstGeom prst="rect">
              <a:avLst/>
            </a:prstGeom>
            <a:noFill/>
          </p:spPr>
          <p:txBody>
            <a:bodyPr wrap="none" rtlCol="0">
              <a:spAutoFit/>
            </a:bodyPr>
            <a:lstStyle/>
            <a:p>
              <a:pPr defTabSz="457200" eaLnBrk="1" fontAlgn="auto" hangingPunct="1">
                <a:spcBef>
                  <a:spcPts val="0"/>
                </a:spcBef>
                <a:spcAft>
                  <a:spcPts val="0"/>
                </a:spcAft>
              </a:pPr>
              <a:r>
                <a:rPr lang="en-US" sz="900" dirty="0">
                  <a:solidFill>
                    <a:srgbClr val="F9B6A1"/>
                  </a:solidFill>
                  <a:latin typeface="Times New Roman" panose="02020603050405020304" pitchFamily="18" charset="0"/>
                  <a:cs typeface="Times New Roman" panose="02020603050405020304" pitchFamily="18" charset="0"/>
                </a:rPr>
                <a:t>discharge</a:t>
              </a:r>
            </a:p>
          </p:txBody>
        </p:sp>
        <p:sp>
          <p:nvSpPr>
            <p:cNvPr id="112" name="TextBox 111">
              <a:extLst>
                <a:ext uri="{FF2B5EF4-FFF2-40B4-BE49-F238E27FC236}">
                  <a16:creationId xmlns:a16="http://schemas.microsoft.com/office/drawing/2014/main" id="{8BCE4D97-3EBC-40DF-86C0-6A80302E5518}"/>
                </a:ext>
              </a:extLst>
            </p:cNvPr>
            <p:cNvSpPr txBox="1"/>
            <p:nvPr/>
          </p:nvSpPr>
          <p:spPr>
            <a:xfrm>
              <a:off x="1270792" y="5319864"/>
              <a:ext cx="492443" cy="230832"/>
            </a:xfrm>
            <a:prstGeom prst="rect">
              <a:avLst/>
            </a:prstGeom>
            <a:noFill/>
          </p:spPr>
          <p:txBody>
            <a:bodyPr wrap="none" rtlCol="0">
              <a:spAutoFit/>
            </a:bodyPr>
            <a:lstStyle/>
            <a:p>
              <a:pPr defTabSz="457200" eaLnBrk="1" fontAlgn="auto" hangingPunct="1">
                <a:spcBef>
                  <a:spcPts val="0"/>
                </a:spcBef>
                <a:spcAft>
                  <a:spcPts val="0"/>
                </a:spcAft>
              </a:pPr>
              <a:r>
                <a:rPr lang="en-US" altLang="zh-CN" sz="900" dirty="0">
                  <a:solidFill>
                    <a:srgbClr val="B2E0D2"/>
                  </a:solidFill>
                  <a:latin typeface="Times New Roman" panose="02020603050405020304" pitchFamily="18" charset="0"/>
                  <a:ea typeface="等线" panose="03000509000000000000" pitchFamily="65" charset="-122"/>
                  <a:cs typeface="Times New Roman" panose="02020603050405020304" pitchFamily="18" charset="0"/>
                </a:rPr>
                <a:t>charge</a:t>
              </a:r>
              <a:endParaRPr lang="en-US" sz="900" dirty="0">
                <a:solidFill>
                  <a:srgbClr val="B2E0D2"/>
                </a:solidFill>
                <a:latin typeface="Times New Roman" panose="02020603050405020304" pitchFamily="18" charset="0"/>
                <a:cs typeface="Times New Roman" panose="02020603050405020304" pitchFamily="18" charset="0"/>
              </a:endParaRPr>
            </a:p>
          </p:txBody>
        </p:sp>
        <p:sp>
          <p:nvSpPr>
            <p:cNvPr id="113" name="Line 87">
              <a:extLst>
                <a:ext uri="{FF2B5EF4-FFF2-40B4-BE49-F238E27FC236}">
                  <a16:creationId xmlns:a16="http://schemas.microsoft.com/office/drawing/2014/main" id="{59B7DCAE-B173-4A0D-AABD-2EE48A01E05A}"/>
                </a:ext>
              </a:extLst>
            </p:cNvPr>
            <p:cNvSpPr>
              <a:spLocks noChangeShapeType="1"/>
            </p:cNvSpPr>
            <p:nvPr/>
          </p:nvSpPr>
          <p:spPr bwMode="auto">
            <a:xfrm rot="5400000">
              <a:off x="3344608" y="5278375"/>
              <a:ext cx="758952" cy="0"/>
            </a:xfrm>
            <a:prstGeom prst="line">
              <a:avLst/>
            </a:prstGeom>
            <a:noFill/>
            <a:ln w="6350" cap="flat">
              <a:solidFill>
                <a:sysClr val="windowText" lastClr="000000"/>
              </a:solidFill>
              <a:prstDash val="dashDot"/>
              <a:round/>
              <a:headEnd type="none" w="sm" len="sm"/>
              <a:tailEnd type="none" w="sm" len="sm"/>
            </a:ln>
            <a:extLst>
              <a:ext uri="{909E8E84-426E-40DD-AFC4-6F175D3DCCD1}">
                <a14:hiddenFill xmlns:a14="http://schemas.microsoft.com/office/drawing/2010/main">
                  <a:noFill/>
                </a14:hiddenFill>
              </a:ext>
            </a:extLst>
          </p:spPr>
          <p:txBody>
            <a:bodyPr vert="horz" wrap="square" lIns="86328" tIns="43166" rIns="86328" bIns="4316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4" name="Freeform: Shape 113">
              <a:extLst>
                <a:ext uri="{FF2B5EF4-FFF2-40B4-BE49-F238E27FC236}">
                  <a16:creationId xmlns:a16="http://schemas.microsoft.com/office/drawing/2014/main" id="{ECD29C1D-3D9A-410C-BEA3-D5A2B134E4F6}"/>
                </a:ext>
              </a:extLst>
            </p:cNvPr>
            <p:cNvSpPr/>
            <p:nvPr/>
          </p:nvSpPr>
          <p:spPr>
            <a:xfrm>
              <a:off x="1242916" y="4262607"/>
              <a:ext cx="2405063" cy="932782"/>
            </a:xfrm>
            <a:custGeom>
              <a:avLst/>
              <a:gdLst>
                <a:gd name="connsiteX0" fmla="*/ 0 w 2428875"/>
                <a:gd name="connsiteY0" fmla="*/ 635123 h 932782"/>
                <a:gd name="connsiteX1" fmla="*/ 271463 w 2428875"/>
                <a:gd name="connsiteY1" fmla="*/ 932779 h 932782"/>
                <a:gd name="connsiteX2" fmla="*/ 602456 w 2428875"/>
                <a:gd name="connsiteY2" fmla="*/ 630360 h 932782"/>
                <a:gd name="connsiteX3" fmla="*/ 1064419 w 2428875"/>
                <a:gd name="connsiteY3" fmla="*/ 377948 h 932782"/>
                <a:gd name="connsiteX4" fmla="*/ 1769269 w 2428875"/>
                <a:gd name="connsiteY4" fmla="*/ 4091 h 932782"/>
                <a:gd name="connsiteX5" fmla="*/ 2059781 w 2428875"/>
                <a:gd name="connsiteY5" fmla="*/ 182685 h 932782"/>
                <a:gd name="connsiteX6" fmla="*/ 2214563 w 2428875"/>
                <a:gd name="connsiteY6" fmla="*/ 244598 h 932782"/>
                <a:gd name="connsiteX7" fmla="*/ 2428875 w 2428875"/>
                <a:gd name="connsiteY7" fmla="*/ 697035 h 932782"/>
                <a:gd name="connsiteX0" fmla="*/ 0 w 2405063"/>
                <a:gd name="connsiteY0" fmla="*/ 635123 h 932782"/>
                <a:gd name="connsiteX1" fmla="*/ 271463 w 2405063"/>
                <a:gd name="connsiteY1" fmla="*/ 932779 h 932782"/>
                <a:gd name="connsiteX2" fmla="*/ 602456 w 2405063"/>
                <a:gd name="connsiteY2" fmla="*/ 630360 h 932782"/>
                <a:gd name="connsiteX3" fmla="*/ 1064419 w 2405063"/>
                <a:gd name="connsiteY3" fmla="*/ 377948 h 932782"/>
                <a:gd name="connsiteX4" fmla="*/ 1769269 w 2405063"/>
                <a:gd name="connsiteY4" fmla="*/ 4091 h 932782"/>
                <a:gd name="connsiteX5" fmla="*/ 2059781 w 2405063"/>
                <a:gd name="connsiteY5" fmla="*/ 182685 h 932782"/>
                <a:gd name="connsiteX6" fmla="*/ 2214563 w 2405063"/>
                <a:gd name="connsiteY6" fmla="*/ 244598 h 932782"/>
                <a:gd name="connsiteX7" fmla="*/ 2405063 w 2405063"/>
                <a:gd name="connsiteY7" fmla="*/ 630360 h 93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5063" h="932782">
                  <a:moveTo>
                    <a:pt x="0" y="635123"/>
                  </a:moveTo>
                  <a:cubicBezTo>
                    <a:pt x="85527" y="784348"/>
                    <a:pt x="171054" y="933573"/>
                    <a:pt x="271463" y="932779"/>
                  </a:cubicBezTo>
                  <a:cubicBezTo>
                    <a:pt x="371872" y="931985"/>
                    <a:pt x="470297" y="722832"/>
                    <a:pt x="602456" y="630360"/>
                  </a:cubicBezTo>
                  <a:cubicBezTo>
                    <a:pt x="734615" y="537888"/>
                    <a:pt x="1064419" y="377948"/>
                    <a:pt x="1064419" y="377948"/>
                  </a:cubicBezTo>
                  <a:cubicBezTo>
                    <a:pt x="1258888" y="273570"/>
                    <a:pt x="1603375" y="36635"/>
                    <a:pt x="1769269" y="4091"/>
                  </a:cubicBezTo>
                  <a:cubicBezTo>
                    <a:pt x="1935163" y="-28453"/>
                    <a:pt x="1985565" y="142600"/>
                    <a:pt x="2059781" y="182685"/>
                  </a:cubicBezTo>
                  <a:cubicBezTo>
                    <a:pt x="2133997" y="222770"/>
                    <a:pt x="2157016" y="169986"/>
                    <a:pt x="2214563" y="244598"/>
                  </a:cubicBezTo>
                  <a:cubicBezTo>
                    <a:pt x="2272110" y="319210"/>
                    <a:pt x="2328665" y="447004"/>
                    <a:pt x="2405063" y="630360"/>
                  </a:cubicBezTo>
                </a:path>
              </a:pathLst>
            </a:custGeom>
            <a:noFill/>
            <a:ln w="12700"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15" name="Straight Connector 114">
              <a:extLst>
                <a:ext uri="{FF2B5EF4-FFF2-40B4-BE49-F238E27FC236}">
                  <a16:creationId xmlns:a16="http://schemas.microsoft.com/office/drawing/2014/main" id="{52912781-9DD4-4772-AE7B-278B9B1F9785}"/>
                </a:ext>
              </a:extLst>
            </p:cNvPr>
            <p:cNvCxnSpPr>
              <a:cxnSpLocks/>
            </p:cNvCxnSpPr>
            <p:nvPr/>
          </p:nvCxnSpPr>
          <p:spPr>
            <a:xfrm>
              <a:off x="3644148" y="4891489"/>
              <a:ext cx="80703" cy="1603"/>
            </a:xfrm>
            <a:prstGeom prst="line">
              <a:avLst/>
            </a:prstGeom>
            <a:noFill/>
            <a:ln w="12700" cap="flat" cmpd="sng" algn="ctr">
              <a:solidFill>
                <a:srgbClr val="C00000"/>
              </a:solidFill>
              <a:prstDash val="solid"/>
              <a:miter lim="800000"/>
            </a:ln>
            <a:effectLst/>
          </p:spPr>
        </p:cxnSp>
        <p:sp>
          <p:nvSpPr>
            <p:cNvPr id="116" name="TextBox 115">
              <a:extLst>
                <a:ext uri="{FF2B5EF4-FFF2-40B4-BE49-F238E27FC236}">
                  <a16:creationId xmlns:a16="http://schemas.microsoft.com/office/drawing/2014/main" id="{60D38DB6-E3B8-4285-B180-9CE19E98BB75}"/>
                </a:ext>
              </a:extLst>
            </p:cNvPr>
            <p:cNvSpPr txBox="1"/>
            <p:nvPr/>
          </p:nvSpPr>
          <p:spPr>
            <a:xfrm rot="16200000">
              <a:off x="1976281" y="4976435"/>
              <a:ext cx="848216" cy="228778"/>
            </a:xfrm>
            <a:prstGeom prst="rect">
              <a:avLst/>
            </a:prstGeom>
            <a:noFill/>
          </p:spPr>
          <p:txBody>
            <a:bodyPr wrap="square" rtlCol="0">
              <a:spAutoFit/>
            </a:bodyPr>
            <a:lstStyle/>
            <a:p>
              <a:pPr algn="ctr" defTabSz="457200" eaLnBrk="1" fontAlgn="auto" hangingPunct="1">
                <a:spcBef>
                  <a:spcPts val="0"/>
                </a:spcBef>
                <a:spcAft>
                  <a:spcPts val="0"/>
                </a:spcAft>
              </a:pPr>
              <a:r>
                <a:rPr lang="en-US" sz="900" dirty="0">
                  <a:solidFill>
                    <a:srgbClr val="ED7D31"/>
                  </a:solidFill>
                  <a:latin typeface="Times New Roman" panose="02020603050405020304" pitchFamily="18" charset="0"/>
                  <a:cs typeface="Times New Roman" panose="02020603050405020304" pitchFamily="18" charset="0"/>
                </a:rPr>
                <a:t>shaved peak</a:t>
              </a:r>
            </a:p>
          </p:txBody>
        </p:sp>
        <p:sp>
          <p:nvSpPr>
            <p:cNvPr id="117" name="Line 87">
              <a:extLst>
                <a:ext uri="{FF2B5EF4-FFF2-40B4-BE49-F238E27FC236}">
                  <a16:creationId xmlns:a16="http://schemas.microsoft.com/office/drawing/2014/main" id="{4BB9A29E-CC19-4CB3-A497-190CF26C612F}"/>
                </a:ext>
              </a:extLst>
            </p:cNvPr>
            <p:cNvSpPr>
              <a:spLocks noChangeShapeType="1"/>
            </p:cNvSpPr>
            <p:nvPr/>
          </p:nvSpPr>
          <p:spPr bwMode="auto">
            <a:xfrm rot="5400000">
              <a:off x="1886297" y="5043462"/>
              <a:ext cx="1234440" cy="0"/>
            </a:xfrm>
            <a:prstGeom prst="line">
              <a:avLst/>
            </a:prstGeom>
            <a:noFill/>
            <a:ln w="9525" cap="flat">
              <a:solidFill>
                <a:srgbClr val="ED7D31"/>
              </a:solidFill>
              <a:prstDash val="solid"/>
              <a:round/>
              <a:headEnd type="triangle" w="sm" len="sm"/>
              <a:tailEnd type="triangle" w="sm" len="sm"/>
            </a:ln>
            <a:extLst>
              <a:ext uri="{909E8E84-426E-40DD-AFC4-6F175D3DCCD1}">
                <a14:hiddenFill xmlns:a14="http://schemas.microsoft.com/office/drawing/2010/main">
                  <a:noFill/>
                </a14:hiddenFill>
              </a:ext>
            </a:extLst>
          </p:spPr>
          <p:txBody>
            <a:bodyPr vert="horz" wrap="square" lIns="86326" tIns="43165" rIns="86326" bIns="43165"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8" name="TextBox 117">
              <a:extLst>
                <a:ext uri="{FF2B5EF4-FFF2-40B4-BE49-F238E27FC236}">
                  <a16:creationId xmlns:a16="http://schemas.microsoft.com/office/drawing/2014/main" id="{F1C0142F-875E-461F-AFAB-481EC81A9204}"/>
                </a:ext>
              </a:extLst>
            </p:cNvPr>
            <p:cNvSpPr txBox="1"/>
            <p:nvPr/>
          </p:nvSpPr>
          <p:spPr>
            <a:xfrm rot="16200000">
              <a:off x="1462696" y="5213138"/>
              <a:ext cx="878739" cy="228778"/>
            </a:xfrm>
            <a:prstGeom prst="rect">
              <a:avLst/>
            </a:prstGeom>
            <a:noFill/>
          </p:spPr>
          <p:txBody>
            <a:bodyPr wrap="square" rtlCol="0">
              <a:spAutoFit/>
            </a:bodyPr>
            <a:lstStyle/>
            <a:p>
              <a:pPr algn="ctr" defTabSz="457200" eaLnBrk="1" fontAlgn="auto" hangingPunct="1">
                <a:spcBef>
                  <a:spcPts val="0"/>
                </a:spcBef>
                <a:spcAft>
                  <a:spcPts val="0"/>
                </a:spcAft>
              </a:pPr>
              <a:r>
                <a:rPr lang="en-US" sz="900" dirty="0">
                  <a:solidFill>
                    <a:prstClr val="white">
                      <a:lumMod val="65000"/>
                    </a:prstClr>
                  </a:solidFill>
                  <a:latin typeface="Times New Roman" panose="02020603050405020304" pitchFamily="18" charset="0"/>
                  <a:cs typeface="Times New Roman" panose="02020603050405020304" pitchFamily="18" charset="0"/>
                </a:rPr>
                <a:t>shaved </a:t>
              </a:r>
              <a:r>
                <a:rPr lang="en-US" altLang="zh-CN" sz="900" dirty="0">
                  <a:solidFill>
                    <a:prstClr val="white">
                      <a:lumMod val="65000"/>
                    </a:prstClr>
                  </a:solidFill>
                  <a:latin typeface="Times New Roman" panose="02020603050405020304" pitchFamily="18" charset="0"/>
                  <a:ea typeface="等线" panose="03000509000000000000" pitchFamily="65" charset="-122"/>
                  <a:cs typeface="Times New Roman" panose="02020603050405020304" pitchFamily="18" charset="0"/>
                </a:rPr>
                <a:t>valley</a:t>
              </a:r>
              <a:endParaRPr lang="en-US" sz="900" dirty="0">
                <a:solidFill>
                  <a:prstClr val="white">
                    <a:lumMod val="65000"/>
                  </a:prstClr>
                </a:solidFill>
                <a:latin typeface="Times New Roman" panose="02020603050405020304" pitchFamily="18" charset="0"/>
                <a:cs typeface="Times New Roman" panose="02020603050405020304" pitchFamily="18" charset="0"/>
              </a:endParaRPr>
            </a:p>
          </p:txBody>
        </p:sp>
        <p:sp>
          <p:nvSpPr>
            <p:cNvPr id="119" name="Line 87">
              <a:extLst>
                <a:ext uri="{FF2B5EF4-FFF2-40B4-BE49-F238E27FC236}">
                  <a16:creationId xmlns:a16="http://schemas.microsoft.com/office/drawing/2014/main" id="{FA6E4EBF-5F8B-4D45-BCC0-A311E62CFE0A}"/>
                </a:ext>
              </a:extLst>
            </p:cNvPr>
            <p:cNvSpPr>
              <a:spLocks noChangeShapeType="1"/>
            </p:cNvSpPr>
            <p:nvPr/>
          </p:nvSpPr>
          <p:spPr bwMode="auto">
            <a:xfrm rot="5400000">
              <a:off x="1492045" y="5327528"/>
              <a:ext cx="667512" cy="0"/>
            </a:xfrm>
            <a:prstGeom prst="line">
              <a:avLst/>
            </a:prstGeom>
            <a:noFill/>
            <a:ln w="9525" cap="flat">
              <a:solidFill>
                <a:sysClr val="window" lastClr="FFFFFF">
                  <a:lumMod val="65000"/>
                </a:sysClr>
              </a:solidFill>
              <a:prstDash val="solid"/>
              <a:round/>
              <a:headEnd type="triangle" w="sm" len="sm"/>
              <a:tailEnd type="triangle" w="sm" len="sm"/>
            </a:ln>
            <a:extLst>
              <a:ext uri="{909E8E84-426E-40DD-AFC4-6F175D3DCCD1}">
                <a14:hiddenFill xmlns:a14="http://schemas.microsoft.com/office/drawing/2010/main">
                  <a:noFill/>
                </a14:hiddenFill>
              </a:ext>
            </a:extLst>
          </p:spPr>
          <p:txBody>
            <a:bodyPr vert="horz" wrap="square" lIns="86326" tIns="43165" rIns="86326" bIns="43165"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4" name="Group 3">
            <a:extLst>
              <a:ext uri="{FF2B5EF4-FFF2-40B4-BE49-F238E27FC236}">
                <a16:creationId xmlns:a16="http://schemas.microsoft.com/office/drawing/2014/main" id="{9751C3E7-8DD8-48CA-BDB2-F9B23352E7CF}"/>
              </a:ext>
            </a:extLst>
          </p:cNvPr>
          <p:cNvGrpSpPr/>
          <p:nvPr/>
        </p:nvGrpSpPr>
        <p:grpSpPr>
          <a:xfrm>
            <a:off x="4724400" y="3962400"/>
            <a:ext cx="3510076" cy="2131951"/>
            <a:chOff x="4703853" y="4135739"/>
            <a:chExt cx="2968421" cy="1802960"/>
          </a:xfrm>
        </p:grpSpPr>
        <p:sp>
          <p:nvSpPr>
            <p:cNvPr id="121" name="Freeform: Shape 120">
              <a:extLst>
                <a:ext uri="{FF2B5EF4-FFF2-40B4-BE49-F238E27FC236}">
                  <a16:creationId xmlns:a16="http://schemas.microsoft.com/office/drawing/2014/main" id="{85ABC75F-FA7F-46A9-B13B-22F2F49D9663}"/>
                </a:ext>
              </a:extLst>
            </p:cNvPr>
            <p:cNvSpPr/>
            <p:nvPr/>
          </p:nvSpPr>
          <p:spPr>
            <a:xfrm>
              <a:off x="4979206" y="4712530"/>
              <a:ext cx="2502598" cy="834743"/>
            </a:xfrm>
            <a:custGeom>
              <a:avLst/>
              <a:gdLst>
                <a:gd name="connsiteX0" fmla="*/ 2211365 w 2211364"/>
                <a:gd name="connsiteY0" fmla="*/ 0 h 761692"/>
                <a:gd name="connsiteX1" fmla="*/ 2115219 w 2211364"/>
                <a:gd name="connsiteY1" fmla="*/ 0 h 761692"/>
                <a:gd name="connsiteX2" fmla="*/ 2019074 w 2211364"/>
                <a:gd name="connsiteY2" fmla="*/ 0 h 761692"/>
                <a:gd name="connsiteX3" fmla="*/ 1922929 w 2211364"/>
                <a:gd name="connsiteY3" fmla="*/ 0 h 761692"/>
                <a:gd name="connsiteX4" fmla="*/ 1826776 w 2211364"/>
                <a:gd name="connsiteY4" fmla="*/ 0 h 761692"/>
                <a:gd name="connsiteX5" fmla="*/ 1730630 w 2211364"/>
                <a:gd name="connsiteY5" fmla="*/ 0 h 761692"/>
                <a:gd name="connsiteX6" fmla="*/ 1634485 w 2211364"/>
                <a:gd name="connsiteY6" fmla="*/ 0 h 761692"/>
                <a:gd name="connsiteX7" fmla="*/ 1538340 w 2211364"/>
                <a:gd name="connsiteY7" fmla="*/ 0 h 761692"/>
                <a:gd name="connsiteX8" fmla="*/ 1442195 w 2211364"/>
                <a:gd name="connsiteY8" fmla="*/ 0 h 761692"/>
                <a:gd name="connsiteX9" fmla="*/ 1346049 w 2211364"/>
                <a:gd name="connsiteY9" fmla="*/ 0 h 761692"/>
                <a:gd name="connsiteX10" fmla="*/ 1249904 w 2211364"/>
                <a:gd name="connsiteY10" fmla="*/ 0 h 761692"/>
                <a:gd name="connsiteX11" fmla="*/ 1153759 w 2211364"/>
                <a:gd name="connsiteY11" fmla="*/ 0 h 761692"/>
                <a:gd name="connsiteX12" fmla="*/ 1057606 w 2211364"/>
                <a:gd name="connsiteY12" fmla="*/ 0 h 761692"/>
                <a:gd name="connsiteX13" fmla="*/ 961460 w 2211364"/>
                <a:gd name="connsiteY13" fmla="*/ 0 h 761692"/>
                <a:gd name="connsiteX14" fmla="*/ 865315 w 2211364"/>
                <a:gd name="connsiteY14" fmla="*/ 0 h 761692"/>
                <a:gd name="connsiteX15" fmla="*/ 769170 w 2211364"/>
                <a:gd name="connsiteY15" fmla="*/ 0 h 761692"/>
                <a:gd name="connsiteX16" fmla="*/ 673024 w 2211364"/>
                <a:gd name="connsiteY16" fmla="*/ 0 h 761692"/>
                <a:gd name="connsiteX17" fmla="*/ 576878 w 2211364"/>
                <a:gd name="connsiteY17" fmla="*/ 0 h 761692"/>
                <a:gd name="connsiteX18" fmla="*/ 480732 w 2211364"/>
                <a:gd name="connsiteY18" fmla="*/ 0 h 761692"/>
                <a:gd name="connsiteX19" fmla="*/ 384585 w 2211364"/>
                <a:gd name="connsiteY19" fmla="*/ 0 h 761692"/>
                <a:gd name="connsiteX20" fmla="*/ 288439 w 2211364"/>
                <a:gd name="connsiteY20" fmla="*/ 0 h 761692"/>
                <a:gd name="connsiteX21" fmla="*/ 192293 w 2211364"/>
                <a:gd name="connsiteY21" fmla="*/ 0 h 761692"/>
                <a:gd name="connsiteX22" fmla="*/ 96146 w 2211364"/>
                <a:gd name="connsiteY22" fmla="*/ 0 h 761692"/>
                <a:gd name="connsiteX23" fmla="*/ 0 w 2211364"/>
                <a:gd name="connsiteY23" fmla="*/ 0 h 761692"/>
                <a:gd name="connsiteX24" fmla="*/ 0 w 2211364"/>
                <a:gd name="connsiteY24" fmla="*/ 767835 h 761692"/>
                <a:gd name="connsiteX25" fmla="*/ 96146 w 2211364"/>
                <a:gd name="connsiteY25" fmla="*/ 767835 h 761692"/>
                <a:gd name="connsiteX26" fmla="*/ 192293 w 2211364"/>
                <a:gd name="connsiteY26" fmla="*/ 767835 h 761692"/>
                <a:gd name="connsiteX27" fmla="*/ 288439 w 2211364"/>
                <a:gd name="connsiteY27" fmla="*/ 767835 h 761692"/>
                <a:gd name="connsiteX28" fmla="*/ 384585 w 2211364"/>
                <a:gd name="connsiteY28" fmla="*/ 767835 h 761692"/>
                <a:gd name="connsiteX29" fmla="*/ 480732 w 2211364"/>
                <a:gd name="connsiteY29" fmla="*/ 767835 h 761692"/>
                <a:gd name="connsiteX30" fmla="*/ 576878 w 2211364"/>
                <a:gd name="connsiteY30" fmla="*/ 767835 h 761692"/>
                <a:gd name="connsiteX31" fmla="*/ 673024 w 2211364"/>
                <a:gd name="connsiteY31" fmla="*/ 767835 h 761692"/>
                <a:gd name="connsiteX32" fmla="*/ 769170 w 2211364"/>
                <a:gd name="connsiteY32" fmla="*/ 767835 h 761692"/>
                <a:gd name="connsiteX33" fmla="*/ 865315 w 2211364"/>
                <a:gd name="connsiteY33" fmla="*/ 767835 h 761692"/>
                <a:gd name="connsiteX34" fmla="*/ 961460 w 2211364"/>
                <a:gd name="connsiteY34" fmla="*/ 767835 h 761692"/>
                <a:gd name="connsiteX35" fmla="*/ 1057606 w 2211364"/>
                <a:gd name="connsiteY35" fmla="*/ 767835 h 761692"/>
                <a:gd name="connsiteX36" fmla="*/ 1153759 w 2211364"/>
                <a:gd name="connsiteY36" fmla="*/ 767835 h 761692"/>
                <a:gd name="connsiteX37" fmla="*/ 1249904 w 2211364"/>
                <a:gd name="connsiteY37" fmla="*/ 767835 h 761692"/>
                <a:gd name="connsiteX38" fmla="*/ 1346049 w 2211364"/>
                <a:gd name="connsiteY38" fmla="*/ 767835 h 761692"/>
                <a:gd name="connsiteX39" fmla="*/ 1442195 w 2211364"/>
                <a:gd name="connsiteY39" fmla="*/ 767835 h 761692"/>
                <a:gd name="connsiteX40" fmla="*/ 1538340 w 2211364"/>
                <a:gd name="connsiteY40" fmla="*/ 767835 h 761692"/>
                <a:gd name="connsiteX41" fmla="*/ 1634485 w 2211364"/>
                <a:gd name="connsiteY41" fmla="*/ 767835 h 761692"/>
                <a:gd name="connsiteX42" fmla="*/ 1730630 w 2211364"/>
                <a:gd name="connsiteY42" fmla="*/ 767835 h 761692"/>
                <a:gd name="connsiteX43" fmla="*/ 1826776 w 2211364"/>
                <a:gd name="connsiteY43" fmla="*/ 767835 h 761692"/>
                <a:gd name="connsiteX44" fmla="*/ 1922929 w 2211364"/>
                <a:gd name="connsiteY44" fmla="*/ 767835 h 761692"/>
                <a:gd name="connsiteX45" fmla="*/ 2019074 w 2211364"/>
                <a:gd name="connsiteY45" fmla="*/ 767835 h 761692"/>
                <a:gd name="connsiteX46" fmla="*/ 2115219 w 2211364"/>
                <a:gd name="connsiteY46" fmla="*/ 767835 h 761692"/>
                <a:gd name="connsiteX47" fmla="*/ 2211365 w 2211364"/>
                <a:gd name="connsiteY47" fmla="*/ 767835 h 76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11364" h="761692">
                  <a:moveTo>
                    <a:pt x="2211365" y="0"/>
                  </a:moveTo>
                  <a:cubicBezTo>
                    <a:pt x="2179316" y="0"/>
                    <a:pt x="2147268" y="0"/>
                    <a:pt x="2115219" y="0"/>
                  </a:cubicBezTo>
                  <a:cubicBezTo>
                    <a:pt x="2083171" y="0"/>
                    <a:pt x="2051123" y="0"/>
                    <a:pt x="2019074" y="0"/>
                  </a:cubicBezTo>
                  <a:cubicBezTo>
                    <a:pt x="1987026" y="0"/>
                    <a:pt x="1954977" y="0"/>
                    <a:pt x="1922929" y="0"/>
                  </a:cubicBezTo>
                  <a:cubicBezTo>
                    <a:pt x="1890880" y="0"/>
                    <a:pt x="1858832" y="0"/>
                    <a:pt x="1826776" y="0"/>
                  </a:cubicBezTo>
                  <a:cubicBezTo>
                    <a:pt x="1794727" y="0"/>
                    <a:pt x="1762679" y="0"/>
                    <a:pt x="1730630" y="0"/>
                  </a:cubicBezTo>
                  <a:cubicBezTo>
                    <a:pt x="1698582" y="0"/>
                    <a:pt x="1666533" y="0"/>
                    <a:pt x="1634485" y="0"/>
                  </a:cubicBezTo>
                  <a:cubicBezTo>
                    <a:pt x="1602437" y="0"/>
                    <a:pt x="1570388" y="0"/>
                    <a:pt x="1538340" y="0"/>
                  </a:cubicBezTo>
                  <a:cubicBezTo>
                    <a:pt x="1506291" y="0"/>
                    <a:pt x="1474243" y="0"/>
                    <a:pt x="1442195" y="0"/>
                  </a:cubicBezTo>
                  <a:cubicBezTo>
                    <a:pt x="1410146" y="0"/>
                    <a:pt x="1378098" y="0"/>
                    <a:pt x="1346049" y="0"/>
                  </a:cubicBezTo>
                  <a:cubicBezTo>
                    <a:pt x="1314001" y="0"/>
                    <a:pt x="1281953" y="0"/>
                    <a:pt x="1249904" y="0"/>
                  </a:cubicBezTo>
                  <a:cubicBezTo>
                    <a:pt x="1217856" y="0"/>
                    <a:pt x="1185807" y="0"/>
                    <a:pt x="1153759" y="0"/>
                  </a:cubicBezTo>
                  <a:cubicBezTo>
                    <a:pt x="1121711" y="0"/>
                    <a:pt x="1089654" y="0"/>
                    <a:pt x="1057606" y="0"/>
                  </a:cubicBezTo>
                  <a:cubicBezTo>
                    <a:pt x="1025557" y="0"/>
                    <a:pt x="993509" y="0"/>
                    <a:pt x="961460" y="0"/>
                  </a:cubicBezTo>
                  <a:cubicBezTo>
                    <a:pt x="929412" y="0"/>
                    <a:pt x="897364" y="0"/>
                    <a:pt x="865315" y="0"/>
                  </a:cubicBezTo>
                  <a:cubicBezTo>
                    <a:pt x="833267" y="0"/>
                    <a:pt x="801219" y="0"/>
                    <a:pt x="769170" y="0"/>
                  </a:cubicBezTo>
                  <a:cubicBezTo>
                    <a:pt x="737122" y="0"/>
                    <a:pt x="705073" y="0"/>
                    <a:pt x="673024" y="0"/>
                  </a:cubicBezTo>
                  <a:cubicBezTo>
                    <a:pt x="640976" y="0"/>
                    <a:pt x="608926" y="0"/>
                    <a:pt x="576878" y="0"/>
                  </a:cubicBezTo>
                  <a:cubicBezTo>
                    <a:pt x="544829" y="0"/>
                    <a:pt x="512780" y="0"/>
                    <a:pt x="480732" y="0"/>
                  </a:cubicBezTo>
                  <a:cubicBezTo>
                    <a:pt x="448683" y="0"/>
                    <a:pt x="416634" y="0"/>
                    <a:pt x="384585" y="0"/>
                  </a:cubicBezTo>
                  <a:cubicBezTo>
                    <a:pt x="352537" y="0"/>
                    <a:pt x="320487" y="0"/>
                    <a:pt x="288439" y="0"/>
                  </a:cubicBezTo>
                  <a:cubicBezTo>
                    <a:pt x="256390" y="0"/>
                    <a:pt x="224341" y="0"/>
                    <a:pt x="192293" y="0"/>
                  </a:cubicBezTo>
                  <a:cubicBezTo>
                    <a:pt x="160244" y="0"/>
                    <a:pt x="128195" y="0"/>
                    <a:pt x="96146" y="0"/>
                  </a:cubicBezTo>
                  <a:cubicBezTo>
                    <a:pt x="64098" y="0"/>
                    <a:pt x="32049" y="0"/>
                    <a:pt x="0" y="0"/>
                  </a:cubicBezTo>
                  <a:lnTo>
                    <a:pt x="0" y="767835"/>
                  </a:lnTo>
                  <a:cubicBezTo>
                    <a:pt x="32049" y="767835"/>
                    <a:pt x="64098" y="767835"/>
                    <a:pt x="96146" y="767835"/>
                  </a:cubicBezTo>
                  <a:cubicBezTo>
                    <a:pt x="128195" y="767835"/>
                    <a:pt x="160244" y="767835"/>
                    <a:pt x="192293" y="767835"/>
                  </a:cubicBezTo>
                  <a:cubicBezTo>
                    <a:pt x="224341" y="767835"/>
                    <a:pt x="256390" y="767835"/>
                    <a:pt x="288439" y="767835"/>
                  </a:cubicBezTo>
                  <a:cubicBezTo>
                    <a:pt x="320487" y="767835"/>
                    <a:pt x="352537" y="767835"/>
                    <a:pt x="384585" y="767835"/>
                  </a:cubicBezTo>
                  <a:cubicBezTo>
                    <a:pt x="416634" y="767835"/>
                    <a:pt x="448683" y="767835"/>
                    <a:pt x="480732" y="767835"/>
                  </a:cubicBezTo>
                  <a:cubicBezTo>
                    <a:pt x="512780" y="767835"/>
                    <a:pt x="544829" y="767835"/>
                    <a:pt x="576878" y="767835"/>
                  </a:cubicBezTo>
                  <a:cubicBezTo>
                    <a:pt x="608926" y="767835"/>
                    <a:pt x="640976" y="767835"/>
                    <a:pt x="673024" y="767835"/>
                  </a:cubicBezTo>
                  <a:cubicBezTo>
                    <a:pt x="705073" y="767835"/>
                    <a:pt x="737122" y="767835"/>
                    <a:pt x="769170" y="767835"/>
                  </a:cubicBezTo>
                  <a:cubicBezTo>
                    <a:pt x="801219" y="767835"/>
                    <a:pt x="833267" y="767835"/>
                    <a:pt x="865315" y="767835"/>
                  </a:cubicBezTo>
                  <a:cubicBezTo>
                    <a:pt x="897364" y="767835"/>
                    <a:pt x="929412" y="767835"/>
                    <a:pt x="961460" y="767835"/>
                  </a:cubicBezTo>
                  <a:cubicBezTo>
                    <a:pt x="993509" y="767835"/>
                    <a:pt x="1025557" y="767835"/>
                    <a:pt x="1057606" y="767835"/>
                  </a:cubicBezTo>
                  <a:cubicBezTo>
                    <a:pt x="1089654" y="767835"/>
                    <a:pt x="1121711" y="767835"/>
                    <a:pt x="1153759" y="767835"/>
                  </a:cubicBezTo>
                  <a:cubicBezTo>
                    <a:pt x="1185807" y="767835"/>
                    <a:pt x="1217856" y="767835"/>
                    <a:pt x="1249904" y="767835"/>
                  </a:cubicBezTo>
                  <a:cubicBezTo>
                    <a:pt x="1281953" y="767835"/>
                    <a:pt x="1314001" y="767835"/>
                    <a:pt x="1346049" y="767835"/>
                  </a:cubicBezTo>
                  <a:cubicBezTo>
                    <a:pt x="1378098" y="767835"/>
                    <a:pt x="1410146" y="767835"/>
                    <a:pt x="1442195" y="767835"/>
                  </a:cubicBezTo>
                  <a:cubicBezTo>
                    <a:pt x="1474243" y="767835"/>
                    <a:pt x="1506291" y="767835"/>
                    <a:pt x="1538340" y="767835"/>
                  </a:cubicBezTo>
                  <a:cubicBezTo>
                    <a:pt x="1570388" y="767835"/>
                    <a:pt x="1602437" y="767835"/>
                    <a:pt x="1634485" y="767835"/>
                  </a:cubicBezTo>
                  <a:cubicBezTo>
                    <a:pt x="1666533" y="767835"/>
                    <a:pt x="1698582" y="767835"/>
                    <a:pt x="1730630" y="767835"/>
                  </a:cubicBezTo>
                  <a:cubicBezTo>
                    <a:pt x="1762679" y="767835"/>
                    <a:pt x="1794727" y="767835"/>
                    <a:pt x="1826776" y="767835"/>
                  </a:cubicBezTo>
                  <a:cubicBezTo>
                    <a:pt x="1858832" y="767835"/>
                    <a:pt x="1890880" y="767835"/>
                    <a:pt x="1922929" y="767835"/>
                  </a:cubicBezTo>
                  <a:cubicBezTo>
                    <a:pt x="1954977" y="767835"/>
                    <a:pt x="1987026" y="767835"/>
                    <a:pt x="2019074" y="767835"/>
                  </a:cubicBezTo>
                  <a:cubicBezTo>
                    <a:pt x="2051123" y="767835"/>
                    <a:pt x="2083171" y="767835"/>
                    <a:pt x="2115219" y="767835"/>
                  </a:cubicBezTo>
                  <a:cubicBezTo>
                    <a:pt x="2147268" y="767835"/>
                    <a:pt x="2179316" y="767835"/>
                    <a:pt x="2211365" y="767835"/>
                  </a:cubicBezTo>
                  <a:close/>
                </a:path>
              </a:pathLst>
            </a:custGeom>
            <a:solidFill>
              <a:srgbClr val="E7E6E6">
                <a:lumMod val="90000"/>
                <a:alpha val="50000"/>
              </a:srgbClr>
            </a:solidFill>
            <a:ln w="816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2" name="Freeform: Shape 121">
              <a:extLst>
                <a:ext uri="{FF2B5EF4-FFF2-40B4-BE49-F238E27FC236}">
                  <a16:creationId xmlns:a16="http://schemas.microsoft.com/office/drawing/2014/main" id="{FCB14219-E123-4166-85E9-6233F3BB77A2}"/>
                </a:ext>
              </a:extLst>
            </p:cNvPr>
            <p:cNvSpPr/>
            <p:nvPr/>
          </p:nvSpPr>
          <p:spPr>
            <a:xfrm>
              <a:off x="7345764" y="4705660"/>
              <a:ext cx="140494" cy="108919"/>
            </a:xfrm>
            <a:custGeom>
              <a:avLst/>
              <a:gdLst>
                <a:gd name="connsiteX0" fmla="*/ 0 w 140494"/>
                <a:gd name="connsiteY0" fmla="*/ 0 h 164306"/>
                <a:gd name="connsiteX1" fmla="*/ 66675 w 140494"/>
                <a:gd name="connsiteY1" fmla="*/ 164306 h 164306"/>
                <a:gd name="connsiteX2" fmla="*/ 140494 w 140494"/>
                <a:gd name="connsiteY2" fmla="*/ 164306 h 164306"/>
                <a:gd name="connsiteX3" fmla="*/ 135732 w 140494"/>
                <a:gd name="connsiteY3" fmla="*/ 0 h 164306"/>
                <a:gd name="connsiteX4" fmla="*/ 0 w 140494"/>
                <a:gd name="connsiteY4" fmla="*/ 0 h 164306"/>
                <a:gd name="connsiteX0" fmla="*/ 0 w 140494"/>
                <a:gd name="connsiteY0" fmla="*/ 0 h 171965"/>
                <a:gd name="connsiteX1" fmla="*/ 37569 w 140494"/>
                <a:gd name="connsiteY1" fmla="*/ 171965 h 171965"/>
                <a:gd name="connsiteX2" fmla="*/ 140494 w 140494"/>
                <a:gd name="connsiteY2" fmla="*/ 164306 h 171965"/>
                <a:gd name="connsiteX3" fmla="*/ 135732 w 140494"/>
                <a:gd name="connsiteY3" fmla="*/ 0 h 171965"/>
                <a:gd name="connsiteX4" fmla="*/ 0 w 140494"/>
                <a:gd name="connsiteY4" fmla="*/ 0 h 171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4" h="171965">
                  <a:moveTo>
                    <a:pt x="0" y="0"/>
                  </a:moveTo>
                  <a:lnTo>
                    <a:pt x="37569" y="171965"/>
                  </a:lnTo>
                  <a:lnTo>
                    <a:pt x="140494" y="164306"/>
                  </a:lnTo>
                  <a:lnTo>
                    <a:pt x="135732" y="0"/>
                  </a:lnTo>
                  <a:lnTo>
                    <a:pt x="0" y="0"/>
                  </a:lnTo>
                  <a:close/>
                </a:path>
              </a:pathLst>
            </a:custGeom>
            <a:solidFill>
              <a:srgbClr val="B2E0D2"/>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E97375A4-88C3-49C4-9C07-83DFDB5B1ABC}"/>
                </a:ext>
              </a:extLst>
            </p:cNvPr>
            <p:cNvSpPr/>
            <p:nvPr/>
          </p:nvSpPr>
          <p:spPr>
            <a:xfrm>
              <a:off x="4979121" y="4705660"/>
              <a:ext cx="768088" cy="398256"/>
            </a:xfrm>
            <a:custGeom>
              <a:avLst/>
              <a:gdLst>
                <a:gd name="connsiteX0" fmla="*/ 0 w 431006"/>
                <a:gd name="connsiteY0" fmla="*/ 0 h 197644"/>
                <a:gd name="connsiteX1" fmla="*/ 431006 w 431006"/>
                <a:gd name="connsiteY1" fmla="*/ 0 h 197644"/>
                <a:gd name="connsiteX2" fmla="*/ 352425 w 431006"/>
                <a:gd name="connsiteY2" fmla="*/ 92869 h 197644"/>
                <a:gd name="connsiteX3" fmla="*/ 273843 w 431006"/>
                <a:gd name="connsiteY3" fmla="*/ 169069 h 197644"/>
                <a:gd name="connsiteX4" fmla="*/ 219075 w 431006"/>
                <a:gd name="connsiteY4" fmla="*/ 197644 h 197644"/>
                <a:gd name="connsiteX5" fmla="*/ 178593 w 431006"/>
                <a:gd name="connsiteY5" fmla="*/ 192881 h 197644"/>
                <a:gd name="connsiteX6" fmla="*/ 116681 w 431006"/>
                <a:gd name="connsiteY6" fmla="*/ 154781 h 197644"/>
                <a:gd name="connsiteX7" fmla="*/ 35718 w 431006"/>
                <a:gd name="connsiteY7" fmla="*/ 61913 h 197644"/>
                <a:gd name="connsiteX8" fmla="*/ 0 w 431006"/>
                <a:gd name="connsiteY8" fmla="*/ 0 h 197644"/>
                <a:gd name="connsiteX0" fmla="*/ 0 w 431006"/>
                <a:gd name="connsiteY0" fmla="*/ 0 h 197644"/>
                <a:gd name="connsiteX1" fmla="*/ 431006 w 431006"/>
                <a:gd name="connsiteY1" fmla="*/ 0 h 197644"/>
                <a:gd name="connsiteX2" fmla="*/ 352425 w 431006"/>
                <a:gd name="connsiteY2" fmla="*/ 92869 h 197644"/>
                <a:gd name="connsiteX3" fmla="*/ 273843 w 431006"/>
                <a:gd name="connsiteY3" fmla="*/ 169069 h 197644"/>
                <a:gd name="connsiteX4" fmla="*/ 219075 w 431006"/>
                <a:gd name="connsiteY4" fmla="*/ 197644 h 197644"/>
                <a:gd name="connsiteX5" fmla="*/ 178593 w 431006"/>
                <a:gd name="connsiteY5" fmla="*/ 192881 h 197644"/>
                <a:gd name="connsiteX6" fmla="*/ 116681 w 431006"/>
                <a:gd name="connsiteY6" fmla="*/ 154781 h 197644"/>
                <a:gd name="connsiteX7" fmla="*/ 2623 w 431006"/>
                <a:gd name="connsiteY7" fmla="*/ 48983 h 197644"/>
                <a:gd name="connsiteX8" fmla="*/ 0 w 431006"/>
                <a:gd name="connsiteY8" fmla="*/ 0 h 197644"/>
                <a:gd name="connsiteX0" fmla="*/ 0 w 431006"/>
                <a:gd name="connsiteY0" fmla="*/ 0 h 197644"/>
                <a:gd name="connsiteX1" fmla="*/ 431006 w 431006"/>
                <a:gd name="connsiteY1" fmla="*/ 0 h 197644"/>
                <a:gd name="connsiteX2" fmla="*/ 352425 w 431006"/>
                <a:gd name="connsiteY2" fmla="*/ 92869 h 197644"/>
                <a:gd name="connsiteX3" fmla="*/ 273843 w 431006"/>
                <a:gd name="connsiteY3" fmla="*/ 169069 h 197644"/>
                <a:gd name="connsiteX4" fmla="*/ 219075 w 431006"/>
                <a:gd name="connsiteY4" fmla="*/ 197644 h 197644"/>
                <a:gd name="connsiteX5" fmla="*/ 178593 w 431006"/>
                <a:gd name="connsiteY5" fmla="*/ 192881 h 197644"/>
                <a:gd name="connsiteX6" fmla="*/ 116681 w 431006"/>
                <a:gd name="connsiteY6" fmla="*/ 154781 h 197644"/>
                <a:gd name="connsiteX7" fmla="*/ 2623 w 431006"/>
                <a:gd name="connsiteY7" fmla="*/ 48983 h 197644"/>
                <a:gd name="connsiteX8" fmla="*/ 0 w 431006"/>
                <a:gd name="connsiteY8" fmla="*/ 0 h 197644"/>
                <a:gd name="connsiteX0" fmla="*/ 0 w 431006"/>
                <a:gd name="connsiteY0" fmla="*/ 0 h 197644"/>
                <a:gd name="connsiteX1" fmla="*/ 431006 w 431006"/>
                <a:gd name="connsiteY1" fmla="*/ 0 h 197644"/>
                <a:gd name="connsiteX2" fmla="*/ 352425 w 431006"/>
                <a:gd name="connsiteY2" fmla="*/ 92869 h 197644"/>
                <a:gd name="connsiteX3" fmla="*/ 273843 w 431006"/>
                <a:gd name="connsiteY3" fmla="*/ 169069 h 197644"/>
                <a:gd name="connsiteX4" fmla="*/ 219075 w 431006"/>
                <a:gd name="connsiteY4" fmla="*/ 197644 h 197644"/>
                <a:gd name="connsiteX5" fmla="*/ 178593 w 431006"/>
                <a:gd name="connsiteY5" fmla="*/ 192881 h 197644"/>
                <a:gd name="connsiteX6" fmla="*/ 95997 w 431006"/>
                <a:gd name="connsiteY6" fmla="*/ 164184 h 197644"/>
                <a:gd name="connsiteX7" fmla="*/ 2623 w 431006"/>
                <a:gd name="connsiteY7" fmla="*/ 48983 h 197644"/>
                <a:gd name="connsiteX8" fmla="*/ 0 w 431006"/>
                <a:gd name="connsiteY8" fmla="*/ 0 h 197644"/>
                <a:gd name="connsiteX0" fmla="*/ 0 w 431006"/>
                <a:gd name="connsiteY0" fmla="*/ 0 h 197644"/>
                <a:gd name="connsiteX1" fmla="*/ 431006 w 431006"/>
                <a:gd name="connsiteY1" fmla="*/ 0 h 197644"/>
                <a:gd name="connsiteX2" fmla="*/ 352425 w 431006"/>
                <a:gd name="connsiteY2" fmla="*/ 92869 h 197644"/>
                <a:gd name="connsiteX3" fmla="*/ 273843 w 431006"/>
                <a:gd name="connsiteY3" fmla="*/ 169069 h 197644"/>
                <a:gd name="connsiteX4" fmla="*/ 219075 w 431006"/>
                <a:gd name="connsiteY4" fmla="*/ 197644 h 197644"/>
                <a:gd name="connsiteX5" fmla="*/ 134466 w 431006"/>
                <a:gd name="connsiteY5" fmla="*/ 194056 h 197644"/>
                <a:gd name="connsiteX6" fmla="*/ 95997 w 431006"/>
                <a:gd name="connsiteY6" fmla="*/ 164184 h 197644"/>
                <a:gd name="connsiteX7" fmla="*/ 2623 w 431006"/>
                <a:gd name="connsiteY7" fmla="*/ 48983 h 197644"/>
                <a:gd name="connsiteX8" fmla="*/ 0 w 431006"/>
                <a:gd name="connsiteY8" fmla="*/ 0 h 197644"/>
                <a:gd name="connsiteX0" fmla="*/ 0 w 431006"/>
                <a:gd name="connsiteY0" fmla="*/ 0 h 194056"/>
                <a:gd name="connsiteX1" fmla="*/ 431006 w 431006"/>
                <a:gd name="connsiteY1" fmla="*/ 0 h 194056"/>
                <a:gd name="connsiteX2" fmla="*/ 352425 w 431006"/>
                <a:gd name="connsiteY2" fmla="*/ 92869 h 194056"/>
                <a:gd name="connsiteX3" fmla="*/ 273843 w 431006"/>
                <a:gd name="connsiteY3" fmla="*/ 169069 h 194056"/>
                <a:gd name="connsiteX4" fmla="*/ 199769 w 431006"/>
                <a:gd name="connsiteY4" fmla="*/ 184714 h 194056"/>
                <a:gd name="connsiteX5" fmla="*/ 134466 w 431006"/>
                <a:gd name="connsiteY5" fmla="*/ 194056 h 194056"/>
                <a:gd name="connsiteX6" fmla="*/ 95997 w 431006"/>
                <a:gd name="connsiteY6" fmla="*/ 164184 h 194056"/>
                <a:gd name="connsiteX7" fmla="*/ 2623 w 431006"/>
                <a:gd name="connsiteY7" fmla="*/ 48983 h 194056"/>
                <a:gd name="connsiteX8" fmla="*/ 0 w 431006"/>
                <a:gd name="connsiteY8" fmla="*/ 0 h 194056"/>
                <a:gd name="connsiteX0" fmla="*/ 0 w 431006"/>
                <a:gd name="connsiteY0" fmla="*/ 0 h 194056"/>
                <a:gd name="connsiteX1" fmla="*/ 431006 w 431006"/>
                <a:gd name="connsiteY1" fmla="*/ 0 h 194056"/>
                <a:gd name="connsiteX2" fmla="*/ 352425 w 431006"/>
                <a:gd name="connsiteY2" fmla="*/ 92869 h 194056"/>
                <a:gd name="connsiteX3" fmla="*/ 242127 w 431006"/>
                <a:gd name="connsiteY3" fmla="*/ 147911 h 194056"/>
                <a:gd name="connsiteX4" fmla="*/ 199769 w 431006"/>
                <a:gd name="connsiteY4" fmla="*/ 184714 h 194056"/>
                <a:gd name="connsiteX5" fmla="*/ 134466 w 431006"/>
                <a:gd name="connsiteY5" fmla="*/ 194056 h 194056"/>
                <a:gd name="connsiteX6" fmla="*/ 95997 w 431006"/>
                <a:gd name="connsiteY6" fmla="*/ 164184 h 194056"/>
                <a:gd name="connsiteX7" fmla="*/ 2623 w 431006"/>
                <a:gd name="connsiteY7" fmla="*/ 48983 h 194056"/>
                <a:gd name="connsiteX8" fmla="*/ 0 w 431006"/>
                <a:gd name="connsiteY8" fmla="*/ 0 h 194056"/>
                <a:gd name="connsiteX0" fmla="*/ 0 w 431006"/>
                <a:gd name="connsiteY0" fmla="*/ 0 h 194056"/>
                <a:gd name="connsiteX1" fmla="*/ 431006 w 431006"/>
                <a:gd name="connsiteY1" fmla="*/ 0 h 194056"/>
                <a:gd name="connsiteX2" fmla="*/ 352425 w 431006"/>
                <a:gd name="connsiteY2" fmla="*/ 92869 h 194056"/>
                <a:gd name="connsiteX3" fmla="*/ 242127 w 431006"/>
                <a:gd name="connsiteY3" fmla="*/ 147911 h 194056"/>
                <a:gd name="connsiteX4" fmla="*/ 199769 w 431006"/>
                <a:gd name="connsiteY4" fmla="*/ 184714 h 194056"/>
                <a:gd name="connsiteX5" fmla="*/ 134466 w 431006"/>
                <a:gd name="connsiteY5" fmla="*/ 194056 h 194056"/>
                <a:gd name="connsiteX6" fmla="*/ 95997 w 431006"/>
                <a:gd name="connsiteY6" fmla="*/ 164184 h 194056"/>
                <a:gd name="connsiteX7" fmla="*/ 2623 w 431006"/>
                <a:gd name="connsiteY7" fmla="*/ 48983 h 194056"/>
                <a:gd name="connsiteX8" fmla="*/ 0 w 431006"/>
                <a:gd name="connsiteY8" fmla="*/ 0 h 194056"/>
                <a:gd name="connsiteX0" fmla="*/ 0 w 431006"/>
                <a:gd name="connsiteY0" fmla="*/ 0 h 194056"/>
                <a:gd name="connsiteX1" fmla="*/ 431006 w 431006"/>
                <a:gd name="connsiteY1" fmla="*/ 0 h 194056"/>
                <a:gd name="connsiteX2" fmla="*/ 333120 w 431006"/>
                <a:gd name="connsiteY2" fmla="*/ 64659 h 194056"/>
                <a:gd name="connsiteX3" fmla="*/ 242127 w 431006"/>
                <a:gd name="connsiteY3" fmla="*/ 147911 h 194056"/>
                <a:gd name="connsiteX4" fmla="*/ 199769 w 431006"/>
                <a:gd name="connsiteY4" fmla="*/ 184714 h 194056"/>
                <a:gd name="connsiteX5" fmla="*/ 134466 w 431006"/>
                <a:gd name="connsiteY5" fmla="*/ 194056 h 194056"/>
                <a:gd name="connsiteX6" fmla="*/ 95997 w 431006"/>
                <a:gd name="connsiteY6" fmla="*/ 164184 h 194056"/>
                <a:gd name="connsiteX7" fmla="*/ 2623 w 431006"/>
                <a:gd name="connsiteY7" fmla="*/ 48983 h 194056"/>
                <a:gd name="connsiteX8" fmla="*/ 0 w 431006"/>
                <a:gd name="connsiteY8" fmla="*/ 0 h 194056"/>
                <a:gd name="connsiteX0" fmla="*/ 0 w 431006"/>
                <a:gd name="connsiteY0" fmla="*/ 0 h 194118"/>
                <a:gd name="connsiteX1" fmla="*/ 431006 w 431006"/>
                <a:gd name="connsiteY1" fmla="*/ 0 h 194118"/>
                <a:gd name="connsiteX2" fmla="*/ 333120 w 431006"/>
                <a:gd name="connsiteY2" fmla="*/ 64659 h 194118"/>
                <a:gd name="connsiteX3" fmla="*/ 242127 w 431006"/>
                <a:gd name="connsiteY3" fmla="*/ 147911 h 194118"/>
                <a:gd name="connsiteX4" fmla="*/ 172190 w 431006"/>
                <a:gd name="connsiteY4" fmla="*/ 194118 h 194118"/>
                <a:gd name="connsiteX5" fmla="*/ 134466 w 431006"/>
                <a:gd name="connsiteY5" fmla="*/ 194056 h 194118"/>
                <a:gd name="connsiteX6" fmla="*/ 95997 w 431006"/>
                <a:gd name="connsiteY6" fmla="*/ 164184 h 194118"/>
                <a:gd name="connsiteX7" fmla="*/ 2623 w 431006"/>
                <a:gd name="connsiteY7" fmla="*/ 48983 h 194118"/>
                <a:gd name="connsiteX8" fmla="*/ 0 w 431006"/>
                <a:gd name="connsiteY8" fmla="*/ 0 h 194118"/>
                <a:gd name="connsiteX0" fmla="*/ 0 w 431006"/>
                <a:gd name="connsiteY0" fmla="*/ 0 h 195664"/>
                <a:gd name="connsiteX1" fmla="*/ 431006 w 431006"/>
                <a:gd name="connsiteY1" fmla="*/ 0 h 195664"/>
                <a:gd name="connsiteX2" fmla="*/ 333120 w 431006"/>
                <a:gd name="connsiteY2" fmla="*/ 64659 h 195664"/>
                <a:gd name="connsiteX3" fmla="*/ 242127 w 431006"/>
                <a:gd name="connsiteY3" fmla="*/ 147911 h 195664"/>
                <a:gd name="connsiteX4" fmla="*/ 172190 w 431006"/>
                <a:gd name="connsiteY4" fmla="*/ 194118 h 195664"/>
                <a:gd name="connsiteX5" fmla="*/ 134466 w 431006"/>
                <a:gd name="connsiteY5" fmla="*/ 194056 h 195664"/>
                <a:gd name="connsiteX6" fmla="*/ 95997 w 431006"/>
                <a:gd name="connsiteY6" fmla="*/ 164184 h 195664"/>
                <a:gd name="connsiteX7" fmla="*/ 2623 w 431006"/>
                <a:gd name="connsiteY7" fmla="*/ 48983 h 195664"/>
                <a:gd name="connsiteX8" fmla="*/ 0 w 431006"/>
                <a:gd name="connsiteY8" fmla="*/ 0 h 195664"/>
                <a:gd name="connsiteX0" fmla="*/ 0 w 431006"/>
                <a:gd name="connsiteY0" fmla="*/ 0 h 195664"/>
                <a:gd name="connsiteX1" fmla="*/ 431006 w 431006"/>
                <a:gd name="connsiteY1" fmla="*/ 0 h 195664"/>
                <a:gd name="connsiteX2" fmla="*/ 333120 w 431006"/>
                <a:gd name="connsiteY2" fmla="*/ 64659 h 195664"/>
                <a:gd name="connsiteX3" fmla="*/ 242127 w 431006"/>
                <a:gd name="connsiteY3" fmla="*/ 147911 h 195664"/>
                <a:gd name="connsiteX4" fmla="*/ 172190 w 431006"/>
                <a:gd name="connsiteY4" fmla="*/ 194118 h 195664"/>
                <a:gd name="connsiteX5" fmla="*/ 134466 w 431006"/>
                <a:gd name="connsiteY5" fmla="*/ 194056 h 195664"/>
                <a:gd name="connsiteX6" fmla="*/ 95997 w 431006"/>
                <a:gd name="connsiteY6" fmla="*/ 164184 h 195664"/>
                <a:gd name="connsiteX7" fmla="*/ 2623 w 431006"/>
                <a:gd name="connsiteY7" fmla="*/ 48983 h 195664"/>
                <a:gd name="connsiteX8" fmla="*/ 0 w 431006"/>
                <a:gd name="connsiteY8" fmla="*/ 0 h 195664"/>
                <a:gd name="connsiteX0" fmla="*/ 0 w 431006"/>
                <a:gd name="connsiteY0" fmla="*/ 0 h 195664"/>
                <a:gd name="connsiteX1" fmla="*/ 431006 w 431006"/>
                <a:gd name="connsiteY1" fmla="*/ 0 h 195664"/>
                <a:gd name="connsiteX2" fmla="*/ 333120 w 431006"/>
                <a:gd name="connsiteY2" fmla="*/ 61133 h 195664"/>
                <a:gd name="connsiteX3" fmla="*/ 242127 w 431006"/>
                <a:gd name="connsiteY3" fmla="*/ 147911 h 195664"/>
                <a:gd name="connsiteX4" fmla="*/ 172190 w 431006"/>
                <a:gd name="connsiteY4" fmla="*/ 194118 h 195664"/>
                <a:gd name="connsiteX5" fmla="*/ 134466 w 431006"/>
                <a:gd name="connsiteY5" fmla="*/ 194056 h 195664"/>
                <a:gd name="connsiteX6" fmla="*/ 95997 w 431006"/>
                <a:gd name="connsiteY6" fmla="*/ 164184 h 195664"/>
                <a:gd name="connsiteX7" fmla="*/ 2623 w 431006"/>
                <a:gd name="connsiteY7" fmla="*/ 48983 h 195664"/>
                <a:gd name="connsiteX8" fmla="*/ 0 w 431006"/>
                <a:gd name="connsiteY8" fmla="*/ 0 h 195664"/>
                <a:gd name="connsiteX0" fmla="*/ 0 w 444796"/>
                <a:gd name="connsiteY0" fmla="*/ 0 h 195664"/>
                <a:gd name="connsiteX1" fmla="*/ 444796 w 444796"/>
                <a:gd name="connsiteY1" fmla="*/ 0 h 195664"/>
                <a:gd name="connsiteX2" fmla="*/ 333120 w 444796"/>
                <a:gd name="connsiteY2" fmla="*/ 61133 h 195664"/>
                <a:gd name="connsiteX3" fmla="*/ 242127 w 444796"/>
                <a:gd name="connsiteY3" fmla="*/ 147911 h 195664"/>
                <a:gd name="connsiteX4" fmla="*/ 172190 w 444796"/>
                <a:gd name="connsiteY4" fmla="*/ 194118 h 195664"/>
                <a:gd name="connsiteX5" fmla="*/ 134466 w 444796"/>
                <a:gd name="connsiteY5" fmla="*/ 194056 h 195664"/>
                <a:gd name="connsiteX6" fmla="*/ 95997 w 444796"/>
                <a:gd name="connsiteY6" fmla="*/ 164184 h 195664"/>
                <a:gd name="connsiteX7" fmla="*/ 2623 w 444796"/>
                <a:gd name="connsiteY7" fmla="*/ 48983 h 195664"/>
                <a:gd name="connsiteX8" fmla="*/ 0 w 444796"/>
                <a:gd name="connsiteY8" fmla="*/ 0 h 195664"/>
                <a:gd name="connsiteX0" fmla="*/ 0 w 444796"/>
                <a:gd name="connsiteY0" fmla="*/ 0 h 195664"/>
                <a:gd name="connsiteX1" fmla="*/ 444796 w 444796"/>
                <a:gd name="connsiteY1" fmla="*/ 0 h 195664"/>
                <a:gd name="connsiteX2" fmla="*/ 333120 w 444796"/>
                <a:gd name="connsiteY2" fmla="*/ 61133 h 195664"/>
                <a:gd name="connsiteX3" fmla="*/ 250401 w 444796"/>
                <a:gd name="connsiteY3" fmla="*/ 142034 h 195664"/>
                <a:gd name="connsiteX4" fmla="*/ 172190 w 444796"/>
                <a:gd name="connsiteY4" fmla="*/ 194118 h 195664"/>
                <a:gd name="connsiteX5" fmla="*/ 134466 w 444796"/>
                <a:gd name="connsiteY5" fmla="*/ 194056 h 195664"/>
                <a:gd name="connsiteX6" fmla="*/ 95997 w 444796"/>
                <a:gd name="connsiteY6" fmla="*/ 164184 h 195664"/>
                <a:gd name="connsiteX7" fmla="*/ 2623 w 444796"/>
                <a:gd name="connsiteY7" fmla="*/ 48983 h 195664"/>
                <a:gd name="connsiteX8" fmla="*/ 0 w 444796"/>
                <a:gd name="connsiteY8" fmla="*/ 0 h 195664"/>
                <a:gd name="connsiteX0" fmla="*/ 0 w 444796"/>
                <a:gd name="connsiteY0" fmla="*/ 0 h 195664"/>
                <a:gd name="connsiteX1" fmla="*/ 444796 w 444796"/>
                <a:gd name="connsiteY1" fmla="*/ 0 h 195664"/>
                <a:gd name="connsiteX2" fmla="*/ 333120 w 444796"/>
                <a:gd name="connsiteY2" fmla="*/ 61133 h 195664"/>
                <a:gd name="connsiteX3" fmla="*/ 250401 w 444796"/>
                <a:gd name="connsiteY3" fmla="*/ 142034 h 195664"/>
                <a:gd name="connsiteX4" fmla="*/ 172190 w 444796"/>
                <a:gd name="connsiteY4" fmla="*/ 194118 h 195664"/>
                <a:gd name="connsiteX5" fmla="*/ 134466 w 444796"/>
                <a:gd name="connsiteY5" fmla="*/ 194056 h 195664"/>
                <a:gd name="connsiteX6" fmla="*/ 95997 w 444796"/>
                <a:gd name="connsiteY6" fmla="*/ 164184 h 195664"/>
                <a:gd name="connsiteX7" fmla="*/ 2623 w 444796"/>
                <a:gd name="connsiteY7" fmla="*/ 48983 h 195664"/>
                <a:gd name="connsiteX8" fmla="*/ 0 w 444796"/>
                <a:gd name="connsiteY8" fmla="*/ 0 h 195664"/>
                <a:gd name="connsiteX0" fmla="*/ 0 w 444796"/>
                <a:gd name="connsiteY0" fmla="*/ 0 h 195664"/>
                <a:gd name="connsiteX1" fmla="*/ 444796 w 444796"/>
                <a:gd name="connsiteY1" fmla="*/ 0 h 195664"/>
                <a:gd name="connsiteX2" fmla="*/ 333120 w 444796"/>
                <a:gd name="connsiteY2" fmla="*/ 61133 h 195664"/>
                <a:gd name="connsiteX3" fmla="*/ 250401 w 444796"/>
                <a:gd name="connsiteY3" fmla="*/ 140858 h 195664"/>
                <a:gd name="connsiteX4" fmla="*/ 172190 w 444796"/>
                <a:gd name="connsiteY4" fmla="*/ 194118 h 195664"/>
                <a:gd name="connsiteX5" fmla="*/ 134466 w 444796"/>
                <a:gd name="connsiteY5" fmla="*/ 194056 h 195664"/>
                <a:gd name="connsiteX6" fmla="*/ 95997 w 444796"/>
                <a:gd name="connsiteY6" fmla="*/ 164184 h 195664"/>
                <a:gd name="connsiteX7" fmla="*/ 2623 w 444796"/>
                <a:gd name="connsiteY7" fmla="*/ 48983 h 195664"/>
                <a:gd name="connsiteX8" fmla="*/ 0 w 444796"/>
                <a:gd name="connsiteY8" fmla="*/ 0 h 195664"/>
                <a:gd name="connsiteX0" fmla="*/ 0 w 444796"/>
                <a:gd name="connsiteY0" fmla="*/ 0 h 195664"/>
                <a:gd name="connsiteX1" fmla="*/ 444796 w 444796"/>
                <a:gd name="connsiteY1" fmla="*/ 0 h 195664"/>
                <a:gd name="connsiteX2" fmla="*/ 333120 w 444796"/>
                <a:gd name="connsiteY2" fmla="*/ 61133 h 195664"/>
                <a:gd name="connsiteX3" fmla="*/ 250401 w 444796"/>
                <a:gd name="connsiteY3" fmla="*/ 140858 h 195664"/>
                <a:gd name="connsiteX4" fmla="*/ 172190 w 444796"/>
                <a:gd name="connsiteY4" fmla="*/ 194118 h 195664"/>
                <a:gd name="connsiteX5" fmla="*/ 134466 w 444796"/>
                <a:gd name="connsiteY5" fmla="*/ 194056 h 195664"/>
                <a:gd name="connsiteX6" fmla="*/ 95997 w 444796"/>
                <a:gd name="connsiteY6" fmla="*/ 164184 h 195664"/>
                <a:gd name="connsiteX7" fmla="*/ 2623 w 444796"/>
                <a:gd name="connsiteY7" fmla="*/ 48983 h 195664"/>
                <a:gd name="connsiteX8" fmla="*/ 0 w 444796"/>
                <a:gd name="connsiteY8" fmla="*/ 0 h 195664"/>
                <a:gd name="connsiteX0" fmla="*/ 0 w 444796"/>
                <a:gd name="connsiteY0" fmla="*/ 0 h 196588"/>
                <a:gd name="connsiteX1" fmla="*/ 444796 w 444796"/>
                <a:gd name="connsiteY1" fmla="*/ 0 h 196588"/>
                <a:gd name="connsiteX2" fmla="*/ 333120 w 444796"/>
                <a:gd name="connsiteY2" fmla="*/ 61133 h 196588"/>
                <a:gd name="connsiteX3" fmla="*/ 250401 w 444796"/>
                <a:gd name="connsiteY3" fmla="*/ 140858 h 196588"/>
                <a:gd name="connsiteX4" fmla="*/ 172190 w 444796"/>
                <a:gd name="connsiteY4" fmla="*/ 195294 h 196588"/>
                <a:gd name="connsiteX5" fmla="*/ 134466 w 444796"/>
                <a:gd name="connsiteY5" fmla="*/ 194056 h 196588"/>
                <a:gd name="connsiteX6" fmla="*/ 95997 w 444796"/>
                <a:gd name="connsiteY6" fmla="*/ 164184 h 196588"/>
                <a:gd name="connsiteX7" fmla="*/ 2623 w 444796"/>
                <a:gd name="connsiteY7" fmla="*/ 48983 h 196588"/>
                <a:gd name="connsiteX8" fmla="*/ 0 w 444796"/>
                <a:gd name="connsiteY8" fmla="*/ 0 h 196588"/>
                <a:gd name="connsiteX0" fmla="*/ 0 w 444796"/>
                <a:gd name="connsiteY0" fmla="*/ 0 h 196588"/>
                <a:gd name="connsiteX1" fmla="*/ 444796 w 444796"/>
                <a:gd name="connsiteY1" fmla="*/ 0 h 196588"/>
                <a:gd name="connsiteX2" fmla="*/ 333120 w 444796"/>
                <a:gd name="connsiteY2" fmla="*/ 61133 h 196588"/>
                <a:gd name="connsiteX3" fmla="*/ 250401 w 444796"/>
                <a:gd name="connsiteY3" fmla="*/ 140858 h 196588"/>
                <a:gd name="connsiteX4" fmla="*/ 172190 w 444796"/>
                <a:gd name="connsiteY4" fmla="*/ 195294 h 196588"/>
                <a:gd name="connsiteX5" fmla="*/ 134466 w 444796"/>
                <a:gd name="connsiteY5" fmla="*/ 194056 h 196588"/>
                <a:gd name="connsiteX6" fmla="*/ 91860 w 444796"/>
                <a:gd name="connsiteY6" fmla="*/ 165359 h 196588"/>
                <a:gd name="connsiteX7" fmla="*/ 2623 w 444796"/>
                <a:gd name="connsiteY7" fmla="*/ 48983 h 196588"/>
                <a:gd name="connsiteX8" fmla="*/ 0 w 444796"/>
                <a:gd name="connsiteY8" fmla="*/ 0 h 196588"/>
                <a:gd name="connsiteX0" fmla="*/ 0 w 444796"/>
                <a:gd name="connsiteY0" fmla="*/ 0 h 196588"/>
                <a:gd name="connsiteX1" fmla="*/ 444796 w 444796"/>
                <a:gd name="connsiteY1" fmla="*/ 0 h 196588"/>
                <a:gd name="connsiteX2" fmla="*/ 333120 w 444796"/>
                <a:gd name="connsiteY2" fmla="*/ 61133 h 196588"/>
                <a:gd name="connsiteX3" fmla="*/ 250401 w 444796"/>
                <a:gd name="connsiteY3" fmla="*/ 140858 h 196588"/>
                <a:gd name="connsiteX4" fmla="*/ 172190 w 444796"/>
                <a:gd name="connsiteY4" fmla="*/ 195294 h 196588"/>
                <a:gd name="connsiteX5" fmla="*/ 134466 w 444796"/>
                <a:gd name="connsiteY5" fmla="*/ 194056 h 196588"/>
                <a:gd name="connsiteX6" fmla="*/ 91860 w 444796"/>
                <a:gd name="connsiteY6" fmla="*/ 165359 h 196588"/>
                <a:gd name="connsiteX7" fmla="*/ 1244 w 444796"/>
                <a:gd name="connsiteY7" fmla="*/ 50158 h 196588"/>
                <a:gd name="connsiteX8" fmla="*/ 0 w 444796"/>
                <a:gd name="connsiteY8" fmla="*/ 0 h 1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796" h="196588">
                  <a:moveTo>
                    <a:pt x="0" y="0"/>
                  </a:moveTo>
                  <a:lnTo>
                    <a:pt x="444796" y="0"/>
                  </a:lnTo>
                  <a:lnTo>
                    <a:pt x="333120" y="61133"/>
                  </a:lnTo>
                  <a:cubicBezTo>
                    <a:pt x="296354" y="79480"/>
                    <a:pt x="284409" y="103704"/>
                    <a:pt x="250401" y="140858"/>
                  </a:cubicBezTo>
                  <a:cubicBezTo>
                    <a:pt x="227089" y="160962"/>
                    <a:pt x="206534" y="182243"/>
                    <a:pt x="172190" y="195294"/>
                  </a:cubicBezTo>
                  <a:cubicBezTo>
                    <a:pt x="163752" y="198799"/>
                    <a:pt x="147041" y="194077"/>
                    <a:pt x="134466" y="194056"/>
                  </a:cubicBezTo>
                  <a:lnTo>
                    <a:pt x="91860" y="165359"/>
                  </a:lnTo>
                  <a:cubicBezTo>
                    <a:pt x="53841" y="130093"/>
                    <a:pt x="29610" y="97178"/>
                    <a:pt x="1244" y="50158"/>
                  </a:cubicBezTo>
                  <a:cubicBezTo>
                    <a:pt x="829" y="33439"/>
                    <a:pt x="415" y="16719"/>
                    <a:pt x="0" y="0"/>
                  </a:cubicBezTo>
                  <a:close/>
                </a:path>
              </a:pathLst>
            </a:custGeom>
            <a:solidFill>
              <a:srgbClr val="B2E0D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8A27AE0B-5312-4993-9327-D8B31B687A64}"/>
                </a:ext>
              </a:extLst>
            </p:cNvPr>
            <p:cNvSpPr/>
            <p:nvPr/>
          </p:nvSpPr>
          <p:spPr>
            <a:xfrm>
              <a:off x="5748739" y="4172605"/>
              <a:ext cx="1597025" cy="535781"/>
            </a:xfrm>
            <a:custGeom>
              <a:avLst/>
              <a:gdLst>
                <a:gd name="connsiteX0" fmla="*/ 600075 w 600075"/>
                <a:gd name="connsiteY0" fmla="*/ 164306 h 164306"/>
                <a:gd name="connsiteX1" fmla="*/ 0 w 600075"/>
                <a:gd name="connsiteY1" fmla="*/ 164306 h 164306"/>
                <a:gd name="connsiteX2" fmla="*/ 59531 w 600075"/>
                <a:gd name="connsiteY2" fmla="*/ 133350 h 164306"/>
                <a:gd name="connsiteX3" fmla="*/ 159544 w 600075"/>
                <a:gd name="connsiteY3" fmla="*/ 76200 h 164306"/>
                <a:gd name="connsiteX4" fmla="*/ 266700 w 600075"/>
                <a:gd name="connsiteY4" fmla="*/ 28575 h 164306"/>
                <a:gd name="connsiteX5" fmla="*/ 373856 w 600075"/>
                <a:gd name="connsiteY5" fmla="*/ 0 h 164306"/>
                <a:gd name="connsiteX6" fmla="*/ 409575 w 600075"/>
                <a:gd name="connsiteY6" fmla="*/ 2381 h 164306"/>
                <a:gd name="connsiteX7" fmla="*/ 471488 w 600075"/>
                <a:gd name="connsiteY7" fmla="*/ 26194 h 164306"/>
                <a:gd name="connsiteX8" fmla="*/ 519113 w 600075"/>
                <a:gd name="connsiteY8" fmla="*/ 61912 h 164306"/>
                <a:gd name="connsiteX9" fmla="*/ 564356 w 600075"/>
                <a:gd name="connsiteY9" fmla="*/ 116681 h 164306"/>
                <a:gd name="connsiteX10" fmla="*/ 600075 w 600075"/>
                <a:gd name="connsiteY10" fmla="*/ 164306 h 164306"/>
                <a:gd name="connsiteX0" fmla="*/ 1260475 w 1260475"/>
                <a:gd name="connsiteY0" fmla="*/ 164306 h 535781"/>
                <a:gd name="connsiteX1" fmla="*/ 0 w 1260475"/>
                <a:gd name="connsiteY1" fmla="*/ 535781 h 535781"/>
                <a:gd name="connsiteX2" fmla="*/ 719931 w 1260475"/>
                <a:gd name="connsiteY2" fmla="*/ 133350 h 535781"/>
                <a:gd name="connsiteX3" fmla="*/ 819944 w 1260475"/>
                <a:gd name="connsiteY3" fmla="*/ 76200 h 535781"/>
                <a:gd name="connsiteX4" fmla="*/ 927100 w 1260475"/>
                <a:gd name="connsiteY4" fmla="*/ 28575 h 535781"/>
                <a:gd name="connsiteX5" fmla="*/ 1034256 w 1260475"/>
                <a:gd name="connsiteY5" fmla="*/ 0 h 535781"/>
                <a:gd name="connsiteX6" fmla="*/ 1069975 w 1260475"/>
                <a:gd name="connsiteY6" fmla="*/ 2381 h 535781"/>
                <a:gd name="connsiteX7" fmla="*/ 1131888 w 1260475"/>
                <a:gd name="connsiteY7" fmla="*/ 26194 h 535781"/>
                <a:gd name="connsiteX8" fmla="*/ 1179513 w 1260475"/>
                <a:gd name="connsiteY8" fmla="*/ 61912 h 535781"/>
                <a:gd name="connsiteX9" fmla="*/ 1224756 w 1260475"/>
                <a:gd name="connsiteY9" fmla="*/ 116681 h 535781"/>
                <a:gd name="connsiteX10" fmla="*/ 1260475 w 1260475"/>
                <a:gd name="connsiteY10" fmla="*/ 164306 h 535781"/>
                <a:gd name="connsiteX0" fmla="*/ 1597025 w 1597025"/>
                <a:gd name="connsiteY0" fmla="*/ 535781 h 535781"/>
                <a:gd name="connsiteX1" fmla="*/ 0 w 1597025"/>
                <a:gd name="connsiteY1" fmla="*/ 535781 h 535781"/>
                <a:gd name="connsiteX2" fmla="*/ 719931 w 1597025"/>
                <a:gd name="connsiteY2" fmla="*/ 133350 h 535781"/>
                <a:gd name="connsiteX3" fmla="*/ 819944 w 1597025"/>
                <a:gd name="connsiteY3" fmla="*/ 76200 h 535781"/>
                <a:gd name="connsiteX4" fmla="*/ 927100 w 1597025"/>
                <a:gd name="connsiteY4" fmla="*/ 28575 h 535781"/>
                <a:gd name="connsiteX5" fmla="*/ 1034256 w 1597025"/>
                <a:gd name="connsiteY5" fmla="*/ 0 h 535781"/>
                <a:gd name="connsiteX6" fmla="*/ 1069975 w 1597025"/>
                <a:gd name="connsiteY6" fmla="*/ 2381 h 535781"/>
                <a:gd name="connsiteX7" fmla="*/ 1131888 w 1597025"/>
                <a:gd name="connsiteY7" fmla="*/ 26194 h 535781"/>
                <a:gd name="connsiteX8" fmla="*/ 1179513 w 1597025"/>
                <a:gd name="connsiteY8" fmla="*/ 61912 h 535781"/>
                <a:gd name="connsiteX9" fmla="*/ 1224756 w 1597025"/>
                <a:gd name="connsiteY9" fmla="*/ 116681 h 535781"/>
                <a:gd name="connsiteX10" fmla="*/ 1597025 w 1597025"/>
                <a:gd name="connsiteY10" fmla="*/ 535781 h 535781"/>
                <a:gd name="connsiteX0" fmla="*/ 1597025 w 1597025"/>
                <a:gd name="connsiteY0" fmla="*/ 535781 h 535781"/>
                <a:gd name="connsiteX1" fmla="*/ 0 w 1597025"/>
                <a:gd name="connsiteY1" fmla="*/ 535781 h 535781"/>
                <a:gd name="connsiteX2" fmla="*/ 719931 w 1597025"/>
                <a:gd name="connsiteY2" fmla="*/ 133350 h 535781"/>
                <a:gd name="connsiteX3" fmla="*/ 819944 w 1597025"/>
                <a:gd name="connsiteY3" fmla="*/ 76200 h 535781"/>
                <a:gd name="connsiteX4" fmla="*/ 927100 w 1597025"/>
                <a:gd name="connsiteY4" fmla="*/ 28575 h 535781"/>
                <a:gd name="connsiteX5" fmla="*/ 1034256 w 1597025"/>
                <a:gd name="connsiteY5" fmla="*/ 0 h 535781"/>
                <a:gd name="connsiteX6" fmla="*/ 1069975 w 1597025"/>
                <a:gd name="connsiteY6" fmla="*/ 2381 h 535781"/>
                <a:gd name="connsiteX7" fmla="*/ 1131888 w 1597025"/>
                <a:gd name="connsiteY7" fmla="*/ 26194 h 535781"/>
                <a:gd name="connsiteX8" fmla="*/ 1179513 w 1597025"/>
                <a:gd name="connsiteY8" fmla="*/ 61912 h 535781"/>
                <a:gd name="connsiteX9" fmla="*/ 1224756 w 1597025"/>
                <a:gd name="connsiteY9" fmla="*/ 116681 h 535781"/>
                <a:gd name="connsiteX10" fmla="*/ 1597025 w 1597025"/>
                <a:gd name="connsiteY10" fmla="*/ 535781 h 535781"/>
                <a:gd name="connsiteX0" fmla="*/ 1597025 w 1597025"/>
                <a:gd name="connsiteY0" fmla="*/ 535781 h 535781"/>
                <a:gd name="connsiteX1" fmla="*/ 0 w 1597025"/>
                <a:gd name="connsiteY1" fmla="*/ 535781 h 535781"/>
                <a:gd name="connsiteX2" fmla="*/ 719931 w 1597025"/>
                <a:gd name="connsiteY2" fmla="*/ 133350 h 535781"/>
                <a:gd name="connsiteX3" fmla="*/ 819944 w 1597025"/>
                <a:gd name="connsiteY3" fmla="*/ 76200 h 535781"/>
                <a:gd name="connsiteX4" fmla="*/ 927100 w 1597025"/>
                <a:gd name="connsiteY4" fmla="*/ 28575 h 535781"/>
                <a:gd name="connsiteX5" fmla="*/ 1034256 w 1597025"/>
                <a:gd name="connsiteY5" fmla="*/ 0 h 535781"/>
                <a:gd name="connsiteX6" fmla="*/ 1069975 w 1597025"/>
                <a:gd name="connsiteY6" fmla="*/ 2381 h 535781"/>
                <a:gd name="connsiteX7" fmla="*/ 1131888 w 1597025"/>
                <a:gd name="connsiteY7" fmla="*/ 26194 h 535781"/>
                <a:gd name="connsiteX8" fmla="*/ 1179513 w 1597025"/>
                <a:gd name="connsiteY8" fmla="*/ 61912 h 535781"/>
                <a:gd name="connsiteX9" fmla="*/ 1410493 w 1597025"/>
                <a:gd name="connsiteY9" fmla="*/ 202406 h 535781"/>
                <a:gd name="connsiteX10" fmla="*/ 1597025 w 1597025"/>
                <a:gd name="connsiteY10" fmla="*/ 535781 h 535781"/>
                <a:gd name="connsiteX0" fmla="*/ 1597025 w 1597025"/>
                <a:gd name="connsiteY0" fmla="*/ 535781 h 535781"/>
                <a:gd name="connsiteX1" fmla="*/ 0 w 1597025"/>
                <a:gd name="connsiteY1" fmla="*/ 535781 h 535781"/>
                <a:gd name="connsiteX2" fmla="*/ 719931 w 1597025"/>
                <a:gd name="connsiteY2" fmla="*/ 133350 h 535781"/>
                <a:gd name="connsiteX3" fmla="*/ 819944 w 1597025"/>
                <a:gd name="connsiteY3" fmla="*/ 76200 h 535781"/>
                <a:gd name="connsiteX4" fmla="*/ 927100 w 1597025"/>
                <a:gd name="connsiteY4" fmla="*/ 28575 h 535781"/>
                <a:gd name="connsiteX5" fmla="*/ 1034256 w 1597025"/>
                <a:gd name="connsiteY5" fmla="*/ 0 h 535781"/>
                <a:gd name="connsiteX6" fmla="*/ 1069975 w 1597025"/>
                <a:gd name="connsiteY6" fmla="*/ 2381 h 535781"/>
                <a:gd name="connsiteX7" fmla="*/ 1131888 w 1597025"/>
                <a:gd name="connsiteY7" fmla="*/ 26194 h 535781"/>
                <a:gd name="connsiteX8" fmla="*/ 1179513 w 1597025"/>
                <a:gd name="connsiteY8" fmla="*/ 61912 h 535781"/>
                <a:gd name="connsiteX9" fmla="*/ 1410493 w 1597025"/>
                <a:gd name="connsiteY9" fmla="*/ 202406 h 535781"/>
                <a:gd name="connsiteX10" fmla="*/ 1597025 w 1597025"/>
                <a:gd name="connsiteY10" fmla="*/ 535781 h 535781"/>
                <a:gd name="connsiteX0" fmla="*/ 1597025 w 1597025"/>
                <a:gd name="connsiteY0" fmla="*/ 535781 h 535781"/>
                <a:gd name="connsiteX1" fmla="*/ 0 w 1597025"/>
                <a:gd name="connsiteY1" fmla="*/ 535781 h 535781"/>
                <a:gd name="connsiteX2" fmla="*/ 719931 w 1597025"/>
                <a:gd name="connsiteY2" fmla="*/ 133350 h 535781"/>
                <a:gd name="connsiteX3" fmla="*/ 819944 w 1597025"/>
                <a:gd name="connsiteY3" fmla="*/ 76200 h 535781"/>
                <a:gd name="connsiteX4" fmla="*/ 927100 w 1597025"/>
                <a:gd name="connsiteY4" fmla="*/ 28575 h 535781"/>
                <a:gd name="connsiteX5" fmla="*/ 1034256 w 1597025"/>
                <a:gd name="connsiteY5" fmla="*/ 0 h 535781"/>
                <a:gd name="connsiteX6" fmla="*/ 1069975 w 1597025"/>
                <a:gd name="connsiteY6" fmla="*/ 2381 h 535781"/>
                <a:gd name="connsiteX7" fmla="*/ 1131888 w 1597025"/>
                <a:gd name="connsiteY7" fmla="*/ 26194 h 535781"/>
                <a:gd name="connsiteX8" fmla="*/ 1179513 w 1597025"/>
                <a:gd name="connsiteY8" fmla="*/ 61912 h 535781"/>
                <a:gd name="connsiteX9" fmla="*/ 1410493 w 1597025"/>
                <a:gd name="connsiteY9" fmla="*/ 202406 h 535781"/>
                <a:gd name="connsiteX10" fmla="*/ 1597025 w 1597025"/>
                <a:gd name="connsiteY10" fmla="*/ 535781 h 535781"/>
                <a:gd name="connsiteX0" fmla="*/ 1597025 w 1597025"/>
                <a:gd name="connsiteY0" fmla="*/ 535781 h 535781"/>
                <a:gd name="connsiteX1" fmla="*/ 0 w 1597025"/>
                <a:gd name="connsiteY1" fmla="*/ 535781 h 535781"/>
                <a:gd name="connsiteX2" fmla="*/ 719931 w 1597025"/>
                <a:gd name="connsiteY2" fmla="*/ 133350 h 535781"/>
                <a:gd name="connsiteX3" fmla="*/ 819944 w 1597025"/>
                <a:gd name="connsiteY3" fmla="*/ 76200 h 535781"/>
                <a:gd name="connsiteX4" fmla="*/ 927100 w 1597025"/>
                <a:gd name="connsiteY4" fmla="*/ 28575 h 535781"/>
                <a:gd name="connsiteX5" fmla="*/ 1034256 w 1597025"/>
                <a:gd name="connsiteY5" fmla="*/ 0 h 535781"/>
                <a:gd name="connsiteX6" fmla="*/ 1069975 w 1597025"/>
                <a:gd name="connsiteY6" fmla="*/ 2381 h 535781"/>
                <a:gd name="connsiteX7" fmla="*/ 1131888 w 1597025"/>
                <a:gd name="connsiteY7" fmla="*/ 26194 h 535781"/>
                <a:gd name="connsiteX8" fmla="*/ 1241425 w 1597025"/>
                <a:gd name="connsiteY8" fmla="*/ 145255 h 535781"/>
                <a:gd name="connsiteX9" fmla="*/ 1410493 w 1597025"/>
                <a:gd name="connsiteY9" fmla="*/ 202406 h 535781"/>
                <a:gd name="connsiteX10" fmla="*/ 1597025 w 1597025"/>
                <a:gd name="connsiteY10" fmla="*/ 535781 h 535781"/>
                <a:gd name="connsiteX0" fmla="*/ 1597025 w 1597025"/>
                <a:gd name="connsiteY0" fmla="*/ 535781 h 535781"/>
                <a:gd name="connsiteX1" fmla="*/ 0 w 1597025"/>
                <a:gd name="connsiteY1" fmla="*/ 535781 h 535781"/>
                <a:gd name="connsiteX2" fmla="*/ 719931 w 1597025"/>
                <a:gd name="connsiteY2" fmla="*/ 133350 h 535781"/>
                <a:gd name="connsiteX3" fmla="*/ 819944 w 1597025"/>
                <a:gd name="connsiteY3" fmla="*/ 76200 h 535781"/>
                <a:gd name="connsiteX4" fmla="*/ 927100 w 1597025"/>
                <a:gd name="connsiteY4" fmla="*/ 28575 h 535781"/>
                <a:gd name="connsiteX5" fmla="*/ 1034256 w 1597025"/>
                <a:gd name="connsiteY5" fmla="*/ 0 h 535781"/>
                <a:gd name="connsiteX6" fmla="*/ 1069975 w 1597025"/>
                <a:gd name="connsiteY6" fmla="*/ 2381 h 535781"/>
                <a:gd name="connsiteX7" fmla="*/ 1131888 w 1597025"/>
                <a:gd name="connsiteY7" fmla="*/ 26194 h 535781"/>
                <a:gd name="connsiteX8" fmla="*/ 1241425 w 1597025"/>
                <a:gd name="connsiteY8" fmla="*/ 145255 h 535781"/>
                <a:gd name="connsiteX9" fmla="*/ 1410493 w 1597025"/>
                <a:gd name="connsiteY9" fmla="*/ 202406 h 535781"/>
                <a:gd name="connsiteX10" fmla="*/ 1597025 w 1597025"/>
                <a:gd name="connsiteY10" fmla="*/ 535781 h 535781"/>
                <a:gd name="connsiteX0" fmla="*/ 1597025 w 1597025"/>
                <a:gd name="connsiteY0" fmla="*/ 535781 h 535781"/>
                <a:gd name="connsiteX1" fmla="*/ 0 w 1597025"/>
                <a:gd name="connsiteY1" fmla="*/ 535781 h 535781"/>
                <a:gd name="connsiteX2" fmla="*/ 598488 w 1597025"/>
                <a:gd name="connsiteY2" fmla="*/ 202406 h 535781"/>
                <a:gd name="connsiteX3" fmla="*/ 819944 w 1597025"/>
                <a:gd name="connsiteY3" fmla="*/ 76200 h 535781"/>
                <a:gd name="connsiteX4" fmla="*/ 927100 w 1597025"/>
                <a:gd name="connsiteY4" fmla="*/ 28575 h 535781"/>
                <a:gd name="connsiteX5" fmla="*/ 1034256 w 1597025"/>
                <a:gd name="connsiteY5" fmla="*/ 0 h 535781"/>
                <a:gd name="connsiteX6" fmla="*/ 1069975 w 1597025"/>
                <a:gd name="connsiteY6" fmla="*/ 2381 h 535781"/>
                <a:gd name="connsiteX7" fmla="*/ 1131888 w 1597025"/>
                <a:gd name="connsiteY7" fmla="*/ 26194 h 535781"/>
                <a:gd name="connsiteX8" fmla="*/ 1241425 w 1597025"/>
                <a:gd name="connsiteY8" fmla="*/ 145255 h 535781"/>
                <a:gd name="connsiteX9" fmla="*/ 1410493 w 1597025"/>
                <a:gd name="connsiteY9" fmla="*/ 202406 h 535781"/>
                <a:gd name="connsiteX10" fmla="*/ 1597025 w 1597025"/>
                <a:gd name="connsiteY10" fmla="*/ 535781 h 535781"/>
                <a:gd name="connsiteX0" fmla="*/ 1597025 w 1597025"/>
                <a:gd name="connsiteY0" fmla="*/ 535781 h 535781"/>
                <a:gd name="connsiteX1" fmla="*/ 0 w 1597025"/>
                <a:gd name="connsiteY1" fmla="*/ 535781 h 535781"/>
                <a:gd name="connsiteX2" fmla="*/ 598488 w 1597025"/>
                <a:gd name="connsiteY2" fmla="*/ 202406 h 535781"/>
                <a:gd name="connsiteX3" fmla="*/ 819944 w 1597025"/>
                <a:gd name="connsiteY3" fmla="*/ 76200 h 535781"/>
                <a:gd name="connsiteX4" fmla="*/ 927100 w 1597025"/>
                <a:gd name="connsiteY4" fmla="*/ 28575 h 535781"/>
                <a:gd name="connsiteX5" fmla="*/ 1034256 w 1597025"/>
                <a:gd name="connsiteY5" fmla="*/ 0 h 535781"/>
                <a:gd name="connsiteX6" fmla="*/ 1069975 w 1597025"/>
                <a:gd name="connsiteY6" fmla="*/ 2381 h 535781"/>
                <a:gd name="connsiteX7" fmla="*/ 1131888 w 1597025"/>
                <a:gd name="connsiteY7" fmla="*/ 26194 h 535781"/>
                <a:gd name="connsiteX8" fmla="*/ 1241425 w 1597025"/>
                <a:gd name="connsiteY8" fmla="*/ 145255 h 535781"/>
                <a:gd name="connsiteX9" fmla="*/ 1410493 w 1597025"/>
                <a:gd name="connsiteY9" fmla="*/ 202406 h 535781"/>
                <a:gd name="connsiteX10" fmla="*/ 1597025 w 1597025"/>
                <a:gd name="connsiteY10" fmla="*/ 535781 h 535781"/>
                <a:gd name="connsiteX0" fmla="*/ 1597025 w 1597025"/>
                <a:gd name="connsiteY0" fmla="*/ 535781 h 535781"/>
                <a:gd name="connsiteX1" fmla="*/ 0 w 1597025"/>
                <a:gd name="connsiteY1" fmla="*/ 535781 h 535781"/>
                <a:gd name="connsiteX2" fmla="*/ 598488 w 1597025"/>
                <a:gd name="connsiteY2" fmla="*/ 202406 h 535781"/>
                <a:gd name="connsiteX3" fmla="*/ 819944 w 1597025"/>
                <a:gd name="connsiteY3" fmla="*/ 76200 h 535781"/>
                <a:gd name="connsiteX4" fmla="*/ 927100 w 1597025"/>
                <a:gd name="connsiteY4" fmla="*/ 28575 h 535781"/>
                <a:gd name="connsiteX5" fmla="*/ 1034256 w 1597025"/>
                <a:gd name="connsiteY5" fmla="*/ 0 h 535781"/>
                <a:gd name="connsiteX6" fmla="*/ 1069975 w 1597025"/>
                <a:gd name="connsiteY6" fmla="*/ 2381 h 535781"/>
                <a:gd name="connsiteX7" fmla="*/ 1098551 w 1597025"/>
                <a:gd name="connsiteY7" fmla="*/ 119063 h 535781"/>
                <a:gd name="connsiteX8" fmla="*/ 1241425 w 1597025"/>
                <a:gd name="connsiteY8" fmla="*/ 145255 h 535781"/>
                <a:gd name="connsiteX9" fmla="*/ 1410493 w 1597025"/>
                <a:gd name="connsiteY9" fmla="*/ 202406 h 535781"/>
                <a:gd name="connsiteX10" fmla="*/ 1597025 w 1597025"/>
                <a:gd name="connsiteY10" fmla="*/ 535781 h 535781"/>
                <a:gd name="connsiteX0" fmla="*/ 1597025 w 1597025"/>
                <a:gd name="connsiteY0" fmla="*/ 535781 h 535781"/>
                <a:gd name="connsiteX1" fmla="*/ 0 w 1597025"/>
                <a:gd name="connsiteY1" fmla="*/ 535781 h 535781"/>
                <a:gd name="connsiteX2" fmla="*/ 598488 w 1597025"/>
                <a:gd name="connsiteY2" fmla="*/ 202406 h 535781"/>
                <a:gd name="connsiteX3" fmla="*/ 819944 w 1597025"/>
                <a:gd name="connsiteY3" fmla="*/ 76200 h 535781"/>
                <a:gd name="connsiteX4" fmla="*/ 927100 w 1597025"/>
                <a:gd name="connsiteY4" fmla="*/ 28575 h 535781"/>
                <a:gd name="connsiteX5" fmla="*/ 1034256 w 1597025"/>
                <a:gd name="connsiteY5" fmla="*/ 0 h 535781"/>
                <a:gd name="connsiteX6" fmla="*/ 1069975 w 1597025"/>
                <a:gd name="connsiteY6" fmla="*/ 2381 h 535781"/>
                <a:gd name="connsiteX7" fmla="*/ 1098551 w 1597025"/>
                <a:gd name="connsiteY7" fmla="*/ 119063 h 535781"/>
                <a:gd name="connsiteX8" fmla="*/ 1250950 w 1597025"/>
                <a:gd name="connsiteY8" fmla="*/ 152399 h 535781"/>
                <a:gd name="connsiteX9" fmla="*/ 1410493 w 1597025"/>
                <a:gd name="connsiteY9" fmla="*/ 202406 h 535781"/>
                <a:gd name="connsiteX10" fmla="*/ 1597025 w 1597025"/>
                <a:gd name="connsiteY10" fmla="*/ 535781 h 535781"/>
                <a:gd name="connsiteX0" fmla="*/ 1597025 w 1597025"/>
                <a:gd name="connsiteY0" fmla="*/ 535781 h 535781"/>
                <a:gd name="connsiteX1" fmla="*/ 0 w 1597025"/>
                <a:gd name="connsiteY1" fmla="*/ 535781 h 535781"/>
                <a:gd name="connsiteX2" fmla="*/ 598488 w 1597025"/>
                <a:gd name="connsiteY2" fmla="*/ 202406 h 535781"/>
                <a:gd name="connsiteX3" fmla="*/ 819944 w 1597025"/>
                <a:gd name="connsiteY3" fmla="*/ 76200 h 535781"/>
                <a:gd name="connsiteX4" fmla="*/ 927100 w 1597025"/>
                <a:gd name="connsiteY4" fmla="*/ 28575 h 535781"/>
                <a:gd name="connsiteX5" fmla="*/ 1034256 w 1597025"/>
                <a:gd name="connsiteY5" fmla="*/ 0 h 535781"/>
                <a:gd name="connsiteX6" fmla="*/ 1069975 w 1597025"/>
                <a:gd name="connsiteY6" fmla="*/ 2381 h 535781"/>
                <a:gd name="connsiteX7" fmla="*/ 1098551 w 1597025"/>
                <a:gd name="connsiteY7" fmla="*/ 119063 h 535781"/>
                <a:gd name="connsiteX8" fmla="*/ 1250950 w 1597025"/>
                <a:gd name="connsiteY8" fmla="*/ 152399 h 535781"/>
                <a:gd name="connsiteX9" fmla="*/ 1410493 w 1597025"/>
                <a:gd name="connsiteY9" fmla="*/ 202406 h 535781"/>
                <a:gd name="connsiteX10" fmla="*/ 1597025 w 1597025"/>
                <a:gd name="connsiteY10" fmla="*/ 535781 h 535781"/>
                <a:gd name="connsiteX0" fmla="*/ 1597025 w 1597025"/>
                <a:gd name="connsiteY0" fmla="*/ 535781 h 535781"/>
                <a:gd name="connsiteX1" fmla="*/ 0 w 1597025"/>
                <a:gd name="connsiteY1" fmla="*/ 535781 h 535781"/>
                <a:gd name="connsiteX2" fmla="*/ 598488 w 1597025"/>
                <a:gd name="connsiteY2" fmla="*/ 202406 h 535781"/>
                <a:gd name="connsiteX3" fmla="*/ 819944 w 1597025"/>
                <a:gd name="connsiteY3" fmla="*/ 76200 h 535781"/>
                <a:gd name="connsiteX4" fmla="*/ 927100 w 1597025"/>
                <a:gd name="connsiteY4" fmla="*/ 28575 h 535781"/>
                <a:gd name="connsiteX5" fmla="*/ 1034256 w 1597025"/>
                <a:gd name="connsiteY5" fmla="*/ 0 h 535781"/>
                <a:gd name="connsiteX6" fmla="*/ 1069975 w 1597025"/>
                <a:gd name="connsiteY6" fmla="*/ 2381 h 535781"/>
                <a:gd name="connsiteX7" fmla="*/ 1165226 w 1597025"/>
                <a:gd name="connsiteY7" fmla="*/ 50007 h 535781"/>
                <a:gd name="connsiteX8" fmla="*/ 1250950 w 1597025"/>
                <a:gd name="connsiteY8" fmla="*/ 152399 h 535781"/>
                <a:gd name="connsiteX9" fmla="*/ 1410493 w 1597025"/>
                <a:gd name="connsiteY9" fmla="*/ 202406 h 535781"/>
                <a:gd name="connsiteX10" fmla="*/ 1597025 w 1597025"/>
                <a:gd name="connsiteY10" fmla="*/ 535781 h 53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7025" h="535781">
                  <a:moveTo>
                    <a:pt x="1597025" y="535781"/>
                  </a:moveTo>
                  <a:lnTo>
                    <a:pt x="0" y="535781"/>
                  </a:lnTo>
                  <a:cubicBezTo>
                    <a:pt x="199496" y="424656"/>
                    <a:pt x="348986" y="358775"/>
                    <a:pt x="598488" y="202406"/>
                  </a:cubicBezTo>
                  <a:lnTo>
                    <a:pt x="819944" y="76200"/>
                  </a:lnTo>
                  <a:lnTo>
                    <a:pt x="927100" y="28575"/>
                  </a:lnTo>
                  <a:lnTo>
                    <a:pt x="1034256" y="0"/>
                  </a:lnTo>
                  <a:lnTo>
                    <a:pt x="1069975" y="2381"/>
                  </a:lnTo>
                  <a:lnTo>
                    <a:pt x="1165226" y="50007"/>
                  </a:lnTo>
                  <a:cubicBezTo>
                    <a:pt x="1201738" y="89694"/>
                    <a:pt x="1221582" y="105568"/>
                    <a:pt x="1250950" y="152399"/>
                  </a:cubicBezTo>
                  <a:cubicBezTo>
                    <a:pt x="1316036" y="199230"/>
                    <a:pt x="1323975" y="196056"/>
                    <a:pt x="1410493" y="202406"/>
                  </a:cubicBezTo>
                  <a:cubicBezTo>
                    <a:pt x="1515533" y="334962"/>
                    <a:pt x="1541991" y="410368"/>
                    <a:pt x="1597025" y="535781"/>
                  </a:cubicBezTo>
                  <a:close/>
                </a:path>
              </a:pathLst>
            </a:custGeom>
            <a:solidFill>
              <a:srgbClr val="F9B6A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5" name="TextBox 124">
              <a:extLst>
                <a:ext uri="{FF2B5EF4-FFF2-40B4-BE49-F238E27FC236}">
                  <a16:creationId xmlns:a16="http://schemas.microsoft.com/office/drawing/2014/main" id="{47FAC81E-FB61-46FE-B18D-8414ABCAE680}"/>
                </a:ext>
              </a:extLst>
            </p:cNvPr>
            <p:cNvSpPr txBox="1"/>
            <p:nvPr/>
          </p:nvSpPr>
          <p:spPr>
            <a:xfrm rot="16200000">
              <a:off x="7123463" y="5012209"/>
              <a:ext cx="848216" cy="228778"/>
            </a:xfrm>
            <a:prstGeom prst="rect">
              <a:avLst/>
            </a:prstGeom>
            <a:noFill/>
          </p:spPr>
          <p:txBody>
            <a:bodyPr wrap="square" rtlCol="0">
              <a:spAutoFit/>
            </a:bodyPr>
            <a:lstStyle/>
            <a:p>
              <a:pPr algn="ctr" defTabSz="457200" eaLnBrk="1" fontAlgn="auto" hangingPunct="1">
                <a:spcBef>
                  <a:spcPts val="0"/>
                </a:spcBef>
                <a:spcAft>
                  <a:spcPts val="0"/>
                </a:spcAft>
              </a:pPr>
              <a:r>
                <a:rPr lang="en-US" sz="900" dirty="0">
                  <a:solidFill>
                    <a:prstClr val="black">
                      <a:lumMod val="50000"/>
                      <a:lumOff val="50000"/>
                    </a:prstClr>
                  </a:solidFill>
                  <a:latin typeface="Times New Roman" panose="02020603050405020304" pitchFamily="18" charset="0"/>
                  <a:cs typeface="Times New Roman" panose="02020603050405020304" pitchFamily="18" charset="0"/>
                </a:rPr>
                <a:t>leveled load</a:t>
              </a:r>
            </a:p>
          </p:txBody>
        </p:sp>
        <p:sp>
          <p:nvSpPr>
            <p:cNvPr id="126" name="Line 87">
              <a:extLst>
                <a:ext uri="{FF2B5EF4-FFF2-40B4-BE49-F238E27FC236}">
                  <a16:creationId xmlns:a16="http://schemas.microsoft.com/office/drawing/2014/main" id="{9E001B2B-4432-4370-AA94-3708A69646D4}"/>
                </a:ext>
              </a:extLst>
            </p:cNvPr>
            <p:cNvSpPr>
              <a:spLocks noChangeShapeType="1"/>
            </p:cNvSpPr>
            <p:nvPr/>
          </p:nvSpPr>
          <p:spPr bwMode="auto">
            <a:xfrm>
              <a:off x="4977777" y="4702489"/>
              <a:ext cx="2505456" cy="0"/>
            </a:xfrm>
            <a:prstGeom prst="line">
              <a:avLst/>
            </a:prstGeom>
            <a:noFill/>
            <a:ln w="19050" cap="flat">
              <a:solidFill>
                <a:sysClr val="windowText" lastClr="000000">
                  <a:lumMod val="50000"/>
                  <a:lumOff val="50000"/>
                </a:sysClr>
              </a:solidFill>
              <a:prstDash val="solid"/>
              <a:round/>
              <a:headEnd type="none" w="med" len="med"/>
              <a:tailEnd type="none" w="med" len="med"/>
            </a:ln>
            <a:extLst>
              <a:ext uri="{909E8E84-426E-40DD-AFC4-6F175D3DCCD1}">
                <a14:hiddenFill xmlns:a14="http://schemas.microsoft.com/office/drawing/2010/main">
                  <a:noFill/>
                </a14:hiddenFill>
              </a:ext>
            </a:extLst>
          </p:spPr>
          <p:txBody>
            <a:bodyPr vert="horz" wrap="square" lIns="86326" tIns="43165" rIns="86326" bIns="43165"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7" name="Line 87">
              <a:extLst>
                <a:ext uri="{FF2B5EF4-FFF2-40B4-BE49-F238E27FC236}">
                  <a16:creationId xmlns:a16="http://schemas.microsoft.com/office/drawing/2014/main" id="{F527EE31-70BC-40A3-BD10-C4BBA1651DBB}"/>
                </a:ext>
              </a:extLst>
            </p:cNvPr>
            <p:cNvSpPr>
              <a:spLocks noChangeShapeType="1"/>
            </p:cNvSpPr>
            <p:nvPr/>
          </p:nvSpPr>
          <p:spPr bwMode="auto">
            <a:xfrm rot="5400000">
              <a:off x="7062456" y="5130386"/>
              <a:ext cx="840633" cy="0"/>
            </a:xfrm>
            <a:prstGeom prst="line">
              <a:avLst/>
            </a:prstGeom>
            <a:noFill/>
            <a:ln w="9525" cap="flat">
              <a:solidFill>
                <a:sysClr val="windowText" lastClr="000000">
                  <a:lumMod val="50000"/>
                  <a:lumOff val="50000"/>
                </a:sysClr>
              </a:solidFill>
              <a:prstDash val="solid"/>
              <a:round/>
              <a:headEnd type="triangle" w="sm" len="sm"/>
              <a:tailEnd type="triangle" w="sm" len="sm"/>
            </a:ln>
            <a:extLst>
              <a:ext uri="{909E8E84-426E-40DD-AFC4-6F175D3DCCD1}">
                <a14:hiddenFill xmlns:a14="http://schemas.microsoft.com/office/drawing/2010/main">
                  <a:noFill/>
                </a14:hiddenFill>
              </a:ext>
            </a:extLst>
          </p:spPr>
          <p:txBody>
            <a:bodyPr vert="horz" wrap="square" lIns="86326" tIns="43165" rIns="86326" bIns="43165"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8" name="TextBox 127">
              <a:extLst>
                <a:ext uri="{FF2B5EF4-FFF2-40B4-BE49-F238E27FC236}">
                  <a16:creationId xmlns:a16="http://schemas.microsoft.com/office/drawing/2014/main" id="{EF32BB67-6044-4456-B800-8C21BC6DF85C}"/>
                </a:ext>
              </a:extLst>
            </p:cNvPr>
            <p:cNvSpPr txBox="1"/>
            <p:nvPr/>
          </p:nvSpPr>
          <p:spPr>
            <a:xfrm>
              <a:off x="6988537" y="4171997"/>
              <a:ext cx="616730" cy="229132"/>
            </a:xfrm>
            <a:prstGeom prst="rect">
              <a:avLst/>
            </a:prstGeom>
            <a:noFill/>
          </p:spPr>
          <p:txBody>
            <a:bodyPr wrap="none" rtlCol="0">
              <a:spAutoFit/>
            </a:bodyPr>
            <a:lstStyle/>
            <a:p>
              <a:pPr defTabSz="457200" eaLnBrk="1" fontAlgn="auto" hangingPunct="1">
                <a:spcBef>
                  <a:spcPts val="0"/>
                </a:spcBef>
                <a:spcAft>
                  <a:spcPts val="0"/>
                </a:spcAft>
              </a:pPr>
              <a:r>
                <a:rPr lang="en-US" sz="900" dirty="0">
                  <a:solidFill>
                    <a:srgbClr val="D53E4F"/>
                  </a:solidFill>
                  <a:latin typeface="Times New Roman" panose="02020603050405020304" pitchFamily="18" charset="0"/>
                  <a:cs typeface="Times New Roman" panose="02020603050405020304" pitchFamily="18" charset="0"/>
                </a:rPr>
                <a:t>total load</a:t>
              </a:r>
            </a:p>
          </p:txBody>
        </p:sp>
        <p:sp>
          <p:nvSpPr>
            <p:cNvPr id="129" name="TextBox 128">
              <a:extLst>
                <a:ext uri="{FF2B5EF4-FFF2-40B4-BE49-F238E27FC236}">
                  <a16:creationId xmlns:a16="http://schemas.microsoft.com/office/drawing/2014/main" id="{BF3AE96F-1C53-4182-A5AE-DD60B3615847}"/>
                </a:ext>
              </a:extLst>
            </p:cNvPr>
            <p:cNvSpPr txBox="1"/>
            <p:nvPr/>
          </p:nvSpPr>
          <p:spPr>
            <a:xfrm>
              <a:off x="5184979" y="4164999"/>
              <a:ext cx="784248" cy="229132"/>
            </a:xfrm>
            <a:prstGeom prst="rect">
              <a:avLst/>
            </a:prstGeom>
            <a:noFill/>
          </p:spPr>
          <p:txBody>
            <a:bodyPr wrap="square" rtlCol="0">
              <a:spAutoFit/>
            </a:bodyPr>
            <a:lstStyle/>
            <a:p>
              <a:pPr algn="ctr" defTabSz="457200" eaLnBrk="1" fontAlgn="auto" hangingPunct="1">
                <a:spcBef>
                  <a:spcPts val="0"/>
                </a:spcBef>
                <a:spcAft>
                  <a:spcPts val="0"/>
                </a:spcAft>
              </a:pPr>
              <a:r>
                <a:rPr lang="en-US" sz="900" dirty="0">
                  <a:solidFill>
                    <a:prstClr val="white"/>
                  </a:solidFill>
                  <a:latin typeface="Times New Roman" panose="02020603050405020304" pitchFamily="18" charset="0"/>
                  <a:cs typeface="Times New Roman" panose="02020603050405020304" pitchFamily="18" charset="0"/>
                </a:rPr>
                <a:t>charge</a:t>
              </a:r>
            </a:p>
          </p:txBody>
        </p:sp>
        <p:sp>
          <p:nvSpPr>
            <p:cNvPr id="130" name="Rectangle 103">
              <a:extLst>
                <a:ext uri="{FF2B5EF4-FFF2-40B4-BE49-F238E27FC236}">
                  <a16:creationId xmlns:a16="http://schemas.microsoft.com/office/drawing/2014/main" id="{50ED2277-5366-4756-AAEF-4C6F8FFD9175}"/>
                </a:ext>
              </a:extLst>
            </p:cNvPr>
            <p:cNvSpPr>
              <a:spLocks noChangeArrowheads="1"/>
            </p:cNvSpPr>
            <p:nvPr/>
          </p:nvSpPr>
          <p:spPr bwMode="auto">
            <a:xfrm>
              <a:off x="4945744" y="5616461"/>
              <a:ext cx="5770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63271"/>
              <a:r>
                <a:rPr lang="en-US" altLang="en-US" sz="900" dirty="0">
                  <a:solidFill>
                    <a:srgbClr val="000000"/>
                  </a:solidFill>
                  <a:latin typeface="Times New Roman" panose="02020603050405020304" pitchFamily="18" charset="0"/>
                  <a:cs typeface="Times New Roman" panose="02020603050405020304" pitchFamily="18" charset="0"/>
                </a:rPr>
                <a:t>0</a:t>
              </a:r>
              <a:endParaRPr lang="en-US" altLang="en-US" sz="900" dirty="0">
                <a:solidFill>
                  <a:prstClr val="black"/>
                </a:solidFill>
                <a:latin typeface="Times New Roman" panose="02020603050405020304" pitchFamily="18" charset="0"/>
                <a:cs typeface="Times New Roman" panose="02020603050405020304" pitchFamily="18" charset="0"/>
              </a:endParaRPr>
            </a:p>
          </p:txBody>
        </p:sp>
        <p:sp>
          <p:nvSpPr>
            <p:cNvPr id="131" name="Rectangle 104">
              <a:extLst>
                <a:ext uri="{FF2B5EF4-FFF2-40B4-BE49-F238E27FC236}">
                  <a16:creationId xmlns:a16="http://schemas.microsoft.com/office/drawing/2014/main" id="{E3C979E3-27FE-490A-A08F-2670287028E3}"/>
                </a:ext>
              </a:extLst>
            </p:cNvPr>
            <p:cNvSpPr>
              <a:spLocks noChangeArrowheads="1"/>
            </p:cNvSpPr>
            <p:nvPr/>
          </p:nvSpPr>
          <p:spPr bwMode="auto">
            <a:xfrm>
              <a:off x="5264216" y="5616461"/>
              <a:ext cx="5770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63271"/>
              <a:r>
                <a:rPr lang="en-US" altLang="en-US" sz="900" dirty="0">
                  <a:solidFill>
                    <a:srgbClr val="000000"/>
                  </a:solidFill>
                  <a:latin typeface="Times New Roman" panose="02020603050405020304" pitchFamily="18" charset="0"/>
                  <a:cs typeface="Times New Roman" panose="02020603050405020304" pitchFamily="18" charset="0"/>
                </a:rPr>
                <a:t>3</a:t>
              </a:r>
              <a:endParaRPr lang="en-US" altLang="en-US" sz="900" dirty="0">
                <a:solidFill>
                  <a:prstClr val="black"/>
                </a:solidFill>
                <a:latin typeface="Times New Roman" panose="02020603050405020304" pitchFamily="18" charset="0"/>
                <a:cs typeface="Times New Roman" panose="02020603050405020304" pitchFamily="18" charset="0"/>
              </a:endParaRPr>
            </a:p>
          </p:txBody>
        </p:sp>
        <p:sp>
          <p:nvSpPr>
            <p:cNvPr id="132" name="Rectangle 105">
              <a:extLst>
                <a:ext uri="{FF2B5EF4-FFF2-40B4-BE49-F238E27FC236}">
                  <a16:creationId xmlns:a16="http://schemas.microsoft.com/office/drawing/2014/main" id="{D13E2FFF-5989-45C4-8726-E7D8D9AFFCA5}"/>
                </a:ext>
              </a:extLst>
            </p:cNvPr>
            <p:cNvSpPr>
              <a:spLocks noChangeArrowheads="1"/>
            </p:cNvSpPr>
            <p:nvPr/>
          </p:nvSpPr>
          <p:spPr bwMode="auto">
            <a:xfrm>
              <a:off x="5579687" y="5616461"/>
              <a:ext cx="5770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63271"/>
              <a:r>
                <a:rPr lang="en-US" altLang="en-US" sz="900" dirty="0">
                  <a:solidFill>
                    <a:srgbClr val="000000"/>
                  </a:solidFill>
                  <a:latin typeface="Times New Roman" panose="02020603050405020304" pitchFamily="18" charset="0"/>
                  <a:cs typeface="Times New Roman" panose="02020603050405020304" pitchFamily="18" charset="0"/>
                </a:rPr>
                <a:t>6</a:t>
              </a:r>
              <a:endParaRPr lang="en-US" altLang="en-US" sz="900" dirty="0">
                <a:solidFill>
                  <a:prstClr val="black"/>
                </a:solidFill>
                <a:latin typeface="Times New Roman" panose="02020603050405020304" pitchFamily="18" charset="0"/>
                <a:cs typeface="Times New Roman" panose="02020603050405020304" pitchFamily="18" charset="0"/>
              </a:endParaRPr>
            </a:p>
          </p:txBody>
        </p:sp>
        <p:sp>
          <p:nvSpPr>
            <p:cNvPr id="133" name="Rectangle 106">
              <a:extLst>
                <a:ext uri="{FF2B5EF4-FFF2-40B4-BE49-F238E27FC236}">
                  <a16:creationId xmlns:a16="http://schemas.microsoft.com/office/drawing/2014/main" id="{3BDA013E-E90D-4B3E-A2B9-FCD14D3A05B5}"/>
                </a:ext>
              </a:extLst>
            </p:cNvPr>
            <p:cNvSpPr>
              <a:spLocks noChangeArrowheads="1"/>
            </p:cNvSpPr>
            <p:nvPr/>
          </p:nvSpPr>
          <p:spPr bwMode="auto">
            <a:xfrm>
              <a:off x="5904170" y="5616461"/>
              <a:ext cx="5770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63271"/>
              <a:r>
                <a:rPr lang="en-US" altLang="en-US" sz="900" dirty="0">
                  <a:solidFill>
                    <a:srgbClr val="000000"/>
                  </a:solidFill>
                  <a:latin typeface="Times New Roman" panose="02020603050405020304" pitchFamily="18" charset="0"/>
                  <a:cs typeface="Times New Roman" panose="02020603050405020304" pitchFamily="18" charset="0"/>
                </a:rPr>
                <a:t>9</a:t>
              </a:r>
              <a:endParaRPr lang="en-US" altLang="en-US" sz="900" dirty="0">
                <a:solidFill>
                  <a:prstClr val="black"/>
                </a:solidFill>
                <a:latin typeface="Times New Roman" panose="02020603050405020304" pitchFamily="18" charset="0"/>
                <a:cs typeface="Times New Roman" panose="02020603050405020304" pitchFamily="18" charset="0"/>
              </a:endParaRPr>
            </a:p>
          </p:txBody>
        </p:sp>
        <p:sp>
          <p:nvSpPr>
            <p:cNvPr id="134" name="Rectangle 107">
              <a:extLst>
                <a:ext uri="{FF2B5EF4-FFF2-40B4-BE49-F238E27FC236}">
                  <a16:creationId xmlns:a16="http://schemas.microsoft.com/office/drawing/2014/main" id="{5160F807-2E39-4F7E-8F45-B91CD9AEEB49}"/>
                </a:ext>
              </a:extLst>
            </p:cNvPr>
            <p:cNvSpPr>
              <a:spLocks noChangeArrowheads="1"/>
            </p:cNvSpPr>
            <p:nvPr/>
          </p:nvSpPr>
          <p:spPr bwMode="auto">
            <a:xfrm>
              <a:off x="7146528" y="5616461"/>
              <a:ext cx="11541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63271"/>
              <a:r>
                <a:rPr lang="en-US" altLang="en-US" sz="900" dirty="0">
                  <a:solidFill>
                    <a:srgbClr val="000000"/>
                  </a:solidFill>
                  <a:latin typeface="Times New Roman" panose="02020603050405020304" pitchFamily="18" charset="0"/>
                  <a:cs typeface="Times New Roman" panose="02020603050405020304" pitchFamily="18" charset="0"/>
                </a:rPr>
                <a:t>21</a:t>
              </a:r>
              <a:endParaRPr lang="en-US" altLang="en-US" sz="900" dirty="0">
                <a:solidFill>
                  <a:prstClr val="black"/>
                </a:solidFill>
                <a:latin typeface="Times New Roman" panose="02020603050405020304" pitchFamily="18" charset="0"/>
                <a:cs typeface="Times New Roman" panose="02020603050405020304" pitchFamily="18" charset="0"/>
              </a:endParaRPr>
            </a:p>
          </p:txBody>
        </p:sp>
        <p:sp>
          <p:nvSpPr>
            <p:cNvPr id="135" name="Rectangle 108">
              <a:extLst>
                <a:ext uri="{FF2B5EF4-FFF2-40B4-BE49-F238E27FC236}">
                  <a16:creationId xmlns:a16="http://schemas.microsoft.com/office/drawing/2014/main" id="{E989E64C-EA81-4185-94CE-21101EE3C1BE}"/>
                </a:ext>
              </a:extLst>
            </p:cNvPr>
            <p:cNvSpPr>
              <a:spLocks noChangeArrowheads="1"/>
            </p:cNvSpPr>
            <p:nvPr/>
          </p:nvSpPr>
          <p:spPr bwMode="auto">
            <a:xfrm>
              <a:off x="6822044" y="5616461"/>
              <a:ext cx="11541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63271"/>
              <a:r>
                <a:rPr lang="en-US" altLang="en-US" sz="900" dirty="0">
                  <a:solidFill>
                    <a:srgbClr val="000000"/>
                  </a:solidFill>
                  <a:latin typeface="Times New Roman" panose="02020603050405020304" pitchFamily="18" charset="0"/>
                  <a:cs typeface="Times New Roman" panose="02020603050405020304" pitchFamily="18" charset="0"/>
                </a:rPr>
                <a:t>18</a:t>
              </a:r>
              <a:endParaRPr lang="en-US" altLang="en-US" sz="900" dirty="0">
                <a:solidFill>
                  <a:prstClr val="black"/>
                </a:solidFill>
                <a:latin typeface="Times New Roman" panose="02020603050405020304" pitchFamily="18" charset="0"/>
                <a:cs typeface="Times New Roman" panose="02020603050405020304" pitchFamily="18" charset="0"/>
              </a:endParaRPr>
            </a:p>
          </p:txBody>
        </p:sp>
        <p:sp>
          <p:nvSpPr>
            <p:cNvPr id="136" name="TextBox 135">
              <a:extLst>
                <a:ext uri="{FF2B5EF4-FFF2-40B4-BE49-F238E27FC236}">
                  <a16:creationId xmlns:a16="http://schemas.microsoft.com/office/drawing/2014/main" id="{A2B8EE4A-25F7-4149-8A60-4617B8FD0310}"/>
                </a:ext>
              </a:extLst>
            </p:cNvPr>
            <p:cNvSpPr txBox="1"/>
            <p:nvPr/>
          </p:nvSpPr>
          <p:spPr>
            <a:xfrm>
              <a:off x="4942061" y="5707867"/>
              <a:ext cx="2730213" cy="230832"/>
            </a:xfrm>
            <a:prstGeom prst="rect">
              <a:avLst/>
            </a:prstGeom>
            <a:noFill/>
          </p:spPr>
          <p:txBody>
            <a:bodyPr wrap="square" rtlCol="0">
              <a:spAutoFit/>
            </a:bodyPr>
            <a:lstStyle/>
            <a:p>
              <a:pPr algn="ctr" defTabSz="457200" eaLnBrk="1" fontAlgn="auto" hangingPunct="1">
                <a:spcBef>
                  <a:spcPts val="0"/>
                </a:spcBef>
                <a:spcAft>
                  <a:spcPts val="0"/>
                </a:spcAft>
              </a:pPr>
              <a:r>
                <a:rPr lang="en-US" sz="900" dirty="0">
                  <a:solidFill>
                    <a:prstClr val="black"/>
                  </a:solidFill>
                  <a:latin typeface="Times New Roman" panose="02020603050405020304" pitchFamily="18" charset="0"/>
                  <a:cs typeface="Times New Roman" panose="02020603050405020304" pitchFamily="18" charset="0"/>
                </a:rPr>
                <a:t>Time (</a:t>
              </a:r>
              <a:r>
                <a:rPr lang="en-US" altLang="zh-CN" sz="900" dirty="0">
                  <a:solidFill>
                    <a:prstClr val="black"/>
                  </a:solidFill>
                  <a:latin typeface="Times New Roman" panose="02020603050405020304" pitchFamily="18" charset="0"/>
                  <a:ea typeface="等线" panose="03000509000000000000" pitchFamily="65" charset="-122"/>
                  <a:cs typeface="Times New Roman" panose="02020603050405020304" pitchFamily="18" charset="0"/>
                </a:rPr>
                <a:t>Hour</a:t>
              </a:r>
              <a:r>
                <a:rPr lang="en-US" sz="900" dirty="0">
                  <a:solidFill>
                    <a:prstClr val="black"/>
                  </a:solidFill>
                  <a:latin typeface="Times New Roman" panose="02020603050405020304" pitchFamily="18" charset="0"/>
                  <a:cs typeface="Times New Roman" panose="02020603050405020304" pitchFamily="18" charset="0"/>
                </a:rPr>
                <a:t>)</a:t>
              </a:r>
            </a:p>
          </p:txBody>
        </p:sp>
        <p:sp>
          <p:nvSpPr>
            <p:cNvPr id="137" name="Freeform: Shape 136">
              <a:extLst>
                <a:ext uri="{FF2B5EF4-FFF2-40B4-BE49-F238E27FC236}">
                  <a16:creationId xmlns:a16="http://schemas.microsoft.com/office/drawing/2014/main" id="{DBC50DCA-ADDD-4DA2-8206-E445737E591F}"/>
                </a:ext>
              </a:extLst>
            </p:cNvPr>
            <p:cNvSpPr/>
            <p:nvPr/>
          </p:nvSpPr>
          <p:spPr>
            <a:xfrm>
              <a:off x="4974463" y="5555314"/>
              <a:ext cx="2433631" cy="9027"/>
            </a:xfrm>
            <a:custGeom>
              <a:avLst/>
              <a:gdLst>
                <a:gd name="connsiteX0" fmla="*/ 0 w 2571750"/>
                <a:gd name="connsiteY0" fmla="*/ 0 h 0"/>
                <a:gd name="connsiteX1" fmla="*/ 2571750 w 2571750"/>
                <a:gd name="connsiteY1" fmla="*/ 0 h 0"/>
              </a:gdLst>
              <a:ahLst/>
              <a:cxnLst>
                <a:cxn ang="0">
                  <a:pos x="connsiteX0" y="connsiteY0"/>
                </a:cxn>
                <a:cxn ang="0">
                  <a:pos x="connsiteX1" y="connsiteY1"/>
                </a:cxn>
              </a:cxnLst>
              <a:rect l="l" t="t" r="r" b="b"/>
              <a:pathLst>
                <a:path w="2571750">
                  <a:moveTo>
                    <a:pt x="0" y="0"/>
                  </a:moveTo>
                  <a:lnTo>
                    <a:pt x="2571750" y="0"/>
                  </a:lnTo>
                </a:path>
              </a:pathLst>
            </a:custGeom>
            <a:ln w="9525" cap="flat">
              <a:solidFill>
                <a:srgbClr val="DDDDDD"/>
              </a:solidFill>
              <a:prstDash val="solid"/>
              <a:miter/>
            </a:ln>
          </p:spPr>
          <p:txBody>
            <a:bodyPr rot="0" spcFirstLastPara="0" vertOverflow="overflow" horzOverflow="overflow" vert="horz" wrap="square" lIns="86328" tIns="43166" rIns="86328" bIns="43166"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lang="en-US" sz="900">
                <a:solidFill>
                  <a:prstClr val="black"/>
                </a:solidFill>
                <a:latin typeface="Times New Roman" panose="02020603050405020304" pitchFamily="18" charset="0"/>
                <a:cs typeface="Times New Roman" panose="02020603050405020304" pitchFamily="18" charset="0"/>
              </a:endParaRPr>
            </a:p>
          </p:txBody>
        </p:sp>
        <p:sp>
          <p:nvSpPr>
            <p:cNvPr id="138" name="Freeform: Shape 137">
              <a:extLst>
                <a:ext uri="{FF2B5EF4-FFF2-40B4-BE49-F238E27FC236}">
                  <a16:creationId xmlns:a16="http://schemas.microsoft.com/office/drawing/2014/main" id="{05183CDD-B964-496D-A475-064288A742F5}"/>
                </a:ext>
              </a:extLst>
            </p:cNvPr>
            <p:cNvSpPr/>
            <p:nvPr/>
          </p:nvSpPr>
          <p:spPr>
            <a:xfrm>
              <a:off x="4974463" y="5555313"/>
              <a:ext cx="9013" cy="45137"/>
            </a:xfrm>
            <a:custGeom>
              <a:avLst/>
              <a:gdLst>
                <a:gd name="connsiteX0" fmla="*/ 0 w 0"/>
                <a:gd name="connsiteY0" fmla="*/ 0 h 47625"/>
                <a:gd name="connsiteX1" fmla="*/ 0 w 0"/>
                <a:gd name="connsiteY1" fmla="*/ 47625 h 47625"/>
              </a:gdLst>
              <a:ahLst/>
              <a:cxnLst>
                <a:cxn ang="0">
                  <a:pos x="connsiteX0" y="connsiteY0"/>
                </a:cxn>
                <a:cxn ang="0">
                  <a:pos x="connsiteX1" y="connsiteY1"/>
                </a:cxn>
              </a:cxnLst>
              <a:rect l="l" t="t" r="r" b="b"/>
              <a:pathLst>
                <a:path h="47625">
                  <a:moveTo>
                    <a:pt x="0" y="0"/>
                  </a:moveTo>
                  <a:lnTo>
                    <a:pt x="0" y="47625"/>
                  </a:lnTo>
                </a:path>
              </a:pathLst>
            </a:custGeom>
            <a:ln w="9525" cap="flat">
              <a:solidFill>
                <a:srgbClr val="888888"/>
              </a:solidFill>
              <a:prstDash val="solid"/>
              <a:miter/>
            </a:ln>
          </p:spPr>
          <p:txBody>
            <a:bodyPr rot="0" spcFirstLastPara="0" vertOverflow="overflow" horzOverflow="overflow" vert="horz" wrap="square" lIns="86328" tIns="43166" rIns="86328" bIns="43166"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lang="en-US" sz="900">
                <a:solidFill>
                  <a:prstClr val="black"/>
                </a:solidFill>
                <a:latin typeface="Times New Roman" panose="02020603050405020304" pitchFamily="18" charset="0"/>
                <a:cs typeface="Times New Roman" panose="02020603050405020304" pitchFamily="18" charset="0"/>
              </a:endParaRPr>
            </a:p>
          </p:txBody>
        </p:sp>
        <p:sp>
          <p:nvSpPr>
            <p:cNvPr id="139" name="Freeform: Shape 138">
              <a:extLst>
                <a:ext uri="{FF2B5EF4-FFF2-40B4-BE49-F238E27FC236}">
                  <a16:creationId xmlns:a16="http://schemas.microsoft.com/office/drawing/2014/main" id="{F2DD9495-07F0-4492-8F52-4D3F11B12D3B}"/>
                </a:ext>
              </a:extLst>
            </p:cNvPr>
            <p:cNvSpPr/>
            <p:nvPr/>
          </p:nvSpPr>
          <p:spPr>
            <a:xfrm>
              <a:off x="5289933" y="5555313"/>
              <a:ext cx="9013" cy="45137"/>
            </a:xfrm>
            <a:custGeom>
              <a:avLst/>
              <a:gdLst>
                <a:gd name="connsiteX0" fmla="*/ 0 w 0"/>
                <a:gd name="connsiteY0" fmla="*/ 0 h 47625"/>
                <a:gd name="connsiteX1" fmla="*/ 0 w 0"/>
                <a:gd name="connsiteY1" fmla="*/ 47625 h 47625"/>
              </a:gdLst>
              <a:ahLst/>
              <a:cxnLst>
                <a:cxn ang="0">
                  <a:pos x="connsiteX0" y="connsiteY0"/>
                </a:cxn>
                <a:cxn ang="0">
                  <a:pos x="connsiteX1" y="connsiteY1"/>
                </a:cxn>
              </a:cxnLst>
              <a:rect l="l" t="t" r="r" b="b"/>
              <a:pathLst>
                <a:path h="47625">
                  <a:moveTo>
                    <a:pt x="0" y="0"/>
                  </a:moveTo>
                  <a:lnTo>
                    <a:pt x="0" y="47625"/>
                  </a:lnTo>
                </a:path>
              </a:pathLst>
            </a:custGeom>
            <a:ln w="9525" cap="flat">
              <a:solidFill>
                <a:srgbClr val="888888"/>
              </a:solidFill>
              <a:prstDash val="solid"/>
              <a:miter/>
            </a:ln>
          </p:spPr>
          <p:txBody>
            <a:bodyPr rot="0" spcFirstLastPara="0" vertOverflow="overflow" horzOverflow="overflow" vert="horz" wrap="square" lIns="86328" tIns="43166" rIns="86328" bIns="43166"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lang="en-US" sz="900">
                <a:solidFill>
                  <a:prstClr val="black"/>
                </a:solidFill>
                <a:latin typeface="Times New Roman" panose="02020603050405020304" pitchFamily="18" charset="0"/>
                <a:cs typeface="Times New Roman" panose="02020603050405020304" pitchFamily="18" charset="0"/>
              </a:endParaRPr>
            </a:p>
          </p:txBody>
        </p:sp>
        <p:sp>
          <p:nvSpPr>
            <p:cNvPr id="140" name="Freeform: Shape 139">
              <a:extLst>
                <a:ext uri="{FF2B5EF4-FFF2-40B4-BE49-F238E27FC236}">
                  <a16:creationId xmlns:a16="http://schemas.microsoft.com/office/drawing/2014/main" id="{78CECB2A-17D6-41D6-B7CF-4569BBC23A80}"/>
                </a:ext>
              </a:extLst>
            </p:cNvPr>
            <p:cNvSpPr/>
            <p:nvPr/>
          </p:nvSpPr>
          <p:spPr>
            <a:xfrm>
              <a:off x="5605404" y="5555313"/>
              <a:ext cx="9013" cy="45137"/>
            </a:xfrm>
            <a:custGeom>
              <a:avLst/>
              <a:gdLst>
                <a:gd name="connsiteX0" fmla="*/ 0 w 0"/>
                <a:gd name="connsiteY0" fmla="*/ 0 h 47625"/>
                <a:gd name="connsiteX1" fmla="*/ 0 w 0"/>
                <a:gd name="connsiteY1" fmla="*/ 47625 h 47625"/>
              </a:gdLst>
              <a:ahLst/>
              <a:cxnLst>
                <a:cxn ang="0">
                  <a:pos x="connsiteX0" y="connsiteY0"/>
                </a:cxn>
                <a:cxn ang="0">
                  <a:pos x="connsiteX1" y="connsiteY1"/>
                </a:cxn>
              </a:cxnLst>
              <a:rect l="l" t="t" r="r" b="b"/>
              <a:pathLst>
                <a:path h="47625">
                  <a:moveTo>
                    <a:pt x="0" y="0"/>
                  </a:moveTo>
                  <a:lnTo>
                    <a:pt x="0" y="47625"/>
                  </a:lnTo>
                </a:path>
              </a:pathLst>
            </a:custGeom>
            <a:ln w="9525" cap="flat">
              <a:solidFill>
                <a:srgbClr val="888888"/>
              </a:solidFill>
              <a:prstDash val="solid"/>
              <a:miter/>
            </a:ln>
          </p:spPr>
          <p:txBody>
            <a:bodyPr rot="0" spcFirstLastPara="0" vertOverflow="overflow" horzOverflow="overflow" vert="horz" wrap="square" lIns="86328" tIns="43166" rIns="86328" bIns="43166"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lang="en-US" sz="900">
                <a:solidFill>
                  <a:prstClr val="black"/>
                </a:solidFill>
                <a:latin typeface="Times New Roman" panose="02020603050405020304" pitchFamily="18" charset="0"/>
                <a:cs typeface="Times New Roman" panose="02020603050405020304" pitchFamily="18" charset="0"/>
              </a:endParaRPr>
            </a:p>
          </p:txBody>
        </p:sp>
        <p:sp>
          <p:nvSpPr>
            <p:cNvPr id="141" name="Freeform: Shape 140">
              <a:extLst>
                <a:ext uri="{FF2B5EF4-FFF2-40B4-BE49-F238E27FC236}">
                  <a16:creationId xmlns:a16="http://schemas.microsoft.com/office/drawing/2014/main" id="{61744259-D953-4DE8-8E5A-0FBBD8DDA58D}"/>
                </a:ext>
              </a:extLst>
            </p:cNvPr>
            <p:cNvSpPr/>
            <p:nvPr/>
          </p:nvSpPr>
          <p:spPr>
            <a:xfrm>
              <a:off x="5929888" y="5555313"/>
              <a:ext cx="9013" cy="45137"/>
            </a:xfrm>
            <a:custGeom>
              <a:avLst/>
              <a:gdLst>
                <a:gd name="connsiteX0" fmla="*/ 0 w 0"/>
                <a:gd name="connsiteY0" fmla="*/ 0 h 47625"/>
                <a:gd name="connsiteX1" fmla="*/ 0 w 0"/>
                <a:gd name="connsiteY1" fmla="*/ 47625 h 47625"/>
              </a:gdLst>
              <a:ahLst/>
              <a:cxnLst>
                <a:cxn ang="0">
                  <a:pos x="connsiteX0" y="connsiteY0"/>
                </a:cxn>
                <a:cxn ang="0">
                  <a:pos x="connsiteX1" y="connsiteY1"/>
                </a:cxn>
              </a:cxnLst>
              <a:rect l="l" t="t" r="r" b="b"/>
              <a:pathLst>
                <a:path h="47625">
                  <a:moveTo>
                    <a:pt x="0" y="0"/>
                  </a:moveTo>
                  <a:lnTo>
                    <a:pt x="0" y="47625"/>
                  </a:lnTo>
                </a:path>
              </a:pathLst>
            </a:custGeom>
            <a:ln w="9525" cap="flat">
              <a:solidFill>
                <a:srgbClr val="888888"/>
              </a:solidFill>
              <a:prstDash val="solid"/>
              <a:miter/>
            </a:ln>
          </p:spPr>
          <p:txBody>
            <a:bodyPr rot="0" spcFirstLastPara="0" vertOverflow="overflow" horzOverflow="overflow" vert="horz" wrap="square" lIns="86328" tIns="43166" rIns="86328" bIns="43166"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lang="en-US" sz="900">
                <a:solidFill>
                  <a:prstClr val="black"/>
                </a:solidFill>
                <a:latin typeface="Times New Roman" panose="02020603050405020304" pitchFamily="18" charset="0"/>
                <a:cs typeface="Times New Roman" panose="02020603050405020304" pitchFamily="18" charset="0"/>
              </a:endParaRPr>
            </a:p>
          </p:txBody>
        </p:sp>
        <p:sp>
          <p:nvSpPr>
            <p:cNvPr id="142" name="Freeform: Shape 141">
              <a:extLst>
                <a:ext uri="{FF2B5EF4-FFF2-40B4-BE49-F238E27FC236}">
                  <a16:creationId xmlns:a16="http://schemas.microsoft.com/office/drawing/2014/main" id="{8BA301F9-8B95-4CB7-8DF6-5638F265DB6F}"/>
                </a:ext>
              </a:extLst>
            </p:cNvPr>
            <p:cNvSpPr/>
            <p:nvPr/>
          </p:nvSpPr>
          <p:spPr>
            <a:xfrm>
              <a:off x="6245358" y="5555313"/>
              <a:ext cx="9013" cy="45137"/>
            </a:xfrm>
            <a:custGeom>
              <a:avLst/>
              <a:gdLst>
                <a:gd name="connsiteX0" fmla="*/ 0 w 0"/>
                <a:gd name="connsiteY0" fmla="*/ 0 h 47625"/>
                <a:gd name="connsiteX1" fmla="*/ 0 w 0"/>
                <a:gd name="connsiteY1" fmla="*/ 47625 h 47625"/>
              </a:gdLst>
              <a:ahLst/>
              <a:cxnLst>
                <a:cxn ang="0">
                  <a:pos x="connsiteX0" y="connsiteY0"/>
                </a:cxn>
                <a:cxn ang="0">
                  <a:pos x="connsiteX1" y="connsiteY1"/>
                </a:cxn>
              </a:cxnLst>
              <a:rect l="l" t="t" r="r" b="b"/>
              <a:pathLst>
                <a:path h="47625">
                  <a:moveTo>
                    <a:pt x="0" y="0"/>
                  </a:moveTo>
                  <a:lnTo>
                    <a:pt x="0" y="47625"/>
                  </a:lnTo>
                </a:path>
              </a:pathLst>
            </a:custGeom>
            <a:ln w="9525" cap="flat">
              <a:solidFill>
                <a:srgbClr val="888888"/>
              </a:solidFill>
              <a:prstDash val="solid"/>
              <a:miter/>
            </a:ln>
          </p:spPr>
          <p:txBody>
            <a:bodyPr rot="0" spcFirstLastPara="0" vertOverflow="overflow" horzOverflow="overflow" vert="horz" wrap="square" lIns="86328" tIns="43166" rIns="86328" bIns="43166"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lang="en-US" sz="900">
                <a:solidFill>
                  <a:prstClr val="black"/>
                </a:solidFill>
                <a:latin typeface="Times New Roman" panose="02020603050405020304" pitchFamily="18" charset="0"/>
                <a:cs typeface="Times New Roman" panose="02020603050405020304" pitchFamily="18" charset="0"/>
              </a:endParaRPr>
            </a:p>
          </p:txBody>
        </p:sp>
        <p:sp>
          <p:nvSpPr>
            <p:cNvPr id="143" name="Freeform: Shape 142">
              <a:extLst>
                <a:ext uri="{FF2B5EF4-FFF2-40B4-BE49-F238E27FC236}">
                  <a16:creationId xmlns:a16="http://schemas.microsoft.com/office/drawing/2014/main" id="{E0B9AF85-3695-43A8-BAE5-0F768F0C9648}"/>
                </a:ext>
              </a:extLst>
            </p:cNvPr>
            <p:cNvSpPr/>
            <p:nvPr/>
          </p:nvSpPr>
          <p:spPr>
            <a:xfrm>
              <a:off x="6560829" y="5555313"/>
              <a:ext cx="9013" cy="45137"/>
            </a:xfrm>
            <a:custGeom>
              <a:avLst/>
              <a:gdLst>
                <a:gd name="connsiteX0" fmla="*/ 0 w 0"/>
                <a:gd name="connsiteY0" fmla="*/ 0 h 47625"/>
                <a:gd name="connsiteX1" fmla="*/ 0 w 0"/>
                <a:gd name="connsiteY1" fmla="*/ 47625 h 47625"/>
              </a:gdLst>
              <a:ahLst/>
              <a:cxnLst>
                <a:cxn ang="0">
                  <a:pos x="connsiteX0" y="connsiteY0"/>
                </a:cxn>
                <a:cxn ang="0">
                  <a:pos x="connsiteX1" y="connsiteY1"/>
                </a:cxn>
              </a:cxnLst>
              <a:rect l="l" t="t" r="r" b="b"/>
              <a:pathLst>
                <a:path h="47625">
                  <a:moveTo>
                    <a:pt x="0" y="0"/>
                  </a:moveTo>
                  <a:lnTo>
                    <a:pt x="0" y="47625"/>
                  </a:lnTo>
                </a:path>
              </a:pathLst>
            </a:custGeom>
            <a:ln w="9525" cap="flat">
              <a:solidFill>
                <a:srgbClr val="888888"/>
              </a:solidFill>
              <a:prstDash val="solid"/>
              <a:miter/>
            </a:ln>
          </p:spPr>
          <p:txBody>
            <a:bodyPr rot="0" spcFirstLastPara="0" vertOverflow="overflow" horzOverflow="overflow" vert="horz" wrap="square" lIns="86328" tIns="43166" rIns="86328" bIns="43166"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lang="en-US" sz="900">
                <a:solidFill>
                  <a:prstClr val="black"/>
                </a:solidFill>
                <a:latin typeface="Times New Roman" panose="02020603050405020304" pitchFamily="18" charset="0"/>
                <a:cs typeface="Times New Roman" panose="02020603050405020304" pitchFamily="18" charset="0"/>
              </a:endParaRPr>
            </a:p>
          </p:txBody>
        </p:sp>
        <p:sp>
          <p:nvSpPr>
            <p:cNvPr id="144" name="Freeform: Shape 143">
              <a:extLst>
                <a:ext uri="{FF2B5EF4-FFF2-40B4-BE49-F238E27FC236}">
                  <a16:creationId xmlns:a16="http://schemas.microsoft.com/office/drawing/2014/main" id="{A7FFC205-A54A-4192-8442-730D83DD43BD}"/>
                </a:ext>
              </a:extLst>
            </p:cNvPr>
            <p:cNvSpPr/>
            <p:nvPr/>
          </p:nvSpPr>
          <p:spPr>
            <a:xfrm>
              <a:off x="6876300" y="5555313"/>
              <a:ext cx="9013" cy="45137"/>
            </a:xfrm>
            <a:custGeom>
              <a:avLst/>
              <a:gdLst>
                <a:gd name="connsiteX0" fmla="*/ 0 w 0"/>
                <a:gd name="connsiteY0" fmla="*/ 0 h 47625"/>
                <a:gd name="connsiteX1" fmla="*/ 0 w 0"/>
                <a:gd name="connsiteY1" fmla="*/ 47625 h 47625"/>
              </a:gdLst>
              <a:ahLst/>
              <a:cxnLst>
                <a:cxn ang="0">
                  <a:pos x="connsiteX0" y="connsiteY0"/>
                </a:cxn>
                <a:cxn ang="0">
                  <a:pos x="connsiteX1" y="connsiteY1"/>
                </a:cxn>
              </a:cxnLst>
              <a:rect l="l" t="t" r="r" b="b"/>
              <a:pathLst>
                <a:path h="47625">
                  <a:moveTo>
                    <a:pt x="0" y="0"/>
                  </a:moveTo>
                  <a:lnTo>
                    <a:pt x="0" y="47625"/>
                  </a:lnTo>
                </a:path>
              </a:pathLst>
            </a:custGeom>
            <a:ln w="9525" cap="flat">
              <a:solidFill>
                <a:srgbClr val="888888"/>
              </a:solidFill>
              <a:prstDash val="solid"/>
              <a:miter/>
            </a:ln>
          </p:spPr>
          <p:txBody>
            <a:bodyPr rot="0" spcFirstLastPara="0" vertOverflow="overflow" horzOverflow="overflow" vert="horz" wrap="square" lIns="86328" tIns="43166" rIns="86328" bIns="43166"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lang="en-US" sz="900">
                <a:solidFill>
                  <a:prstClr val="black"/>
                </a:solidFill>
                <a:latin typeface="Times New Roman" panose="02020603050405020304" pitchFamily="18" charset="0"/>
                <a:cs typeface="Times New Roman" panose="02020603050405020304" pitchFamily="18" charset="0"/>
              </a:endParaRPr>
            </a:p>
          </p:txBody>
        </p:sp>
        <p:sp>
          <p:nvSpPr>
            <p:cNvPr id="145" name="Freeform: Shape 144">
              <a:extLst>
                <a:ext uri="{FF2B5EF4-FFF2-40B4-BE49-F238E27FC236}">
                  <a16:creationId xmlns:a16="http://schemas.microsoft.com/office/drawing/2014/main" id="{DB33A896-7CEA-4FBA-91D4-C34626CF8378}"/>
                </a:ext>
              </a:extLst>
            </p:cNvPr>
            <p:cNvSpPr/>
            <p:nvPr/>
          </p:nvSpPr>
          <p:spPr>
            <a:xfrm>
              <a:off x="7200784" y="5555313"/>
              <a:ext cx="9013" cy="45137"/>
            </a:xfrm>
            <a:custGeom>
              <a:avLst/>
              <a:gdLst>
                <a:gd name="connsiteX0" fmla="*/ 0 w 0"/>
                <a:gd name="connsiteY0" fmla="*/ 0 h 47625"/>
                <a:gd name="connsiteX1" fmla="*/ 0 w 0"/>
                <a:gd name="connsiteY1" fmla="*/ 47625 h 47625"/>
              </a:gdLst>
              <a:ahLst/>
              <a:cxnLst>
                <a:cxn ang="0">
                  <a:pos x="connsiteX0" y="connsiteY0"/>
                </a:cxn>
                <a:cxn ang="0">
                  <a:pos x="connsiteX1" y="connsiteY1"/>
                </a:cxn>
              </a:cxnLst>
              <a:rect l="l" t="t" r="r" b="b"/>
              <a:pathLst>
                <a:path h="47625">
                  <a:moveTo>
                    <a:pt x="0" y="0"/>
                  </a:moveTo>
                  <a:lnTo>
                    <a:pt x="0" y="47625"/>
                  </a:lnTo>
                </a:path>
              </a:pathLst>
            </a:custGeom>
            <a:ln w="9525" cap="flat">
              <a:solidFill>
                <a:srgbClr val="888888"/>
              </a:solidFill>
              <a:prstDash val="solid"/>
              <a:miter/>
            </a:ln>
          </p:spPr>
          <p:txBody>
            <a:bodyPr rot="0" spcFirstLastPara="0" vertOverflow="overflow" horzOverflow="overflow" vert="horz" wrap="square" lIns="86328" tIns="43166" rIns="86328" bIns="43166"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lang="en-US" sz="900">
                <a:solidFill>
                  <a:prstClr val="black"/>
                </a:solidFill>
                <a:latin typeface="Times New Roman" panose="02020603050405020304" pitchFamily="18" charset="0"/>
                <a:cs typeface="Times New Roman" panose="02020603050405020304" pitchFamily="18" charset="0"/>
              </a:endParaRPr>
            </a:p>
          </p:txBody>
        </p:sp>
        <p:sp>
          <p:nvSpPr>
            <p:cNvPr id="146" name="Freeform: Shape 145">
              <a:extLst>
                <a:ext uri="{FF2B5EF4-FFF2-40B4-BE49-F238E27FC236}">
                  <a16:creationId xmlns:a16="http://schemas.microsoft.com/office/drawing/2014/main" id="{E35F15A3-1C1E-4209-84F4-0F5913EB214D}"/>
                </a:ext>
              </a:extLst>
            </p:cNvPr>
            <p:cNvSpPr/>
            <p:nvPr/>
          </p:nvSpPr>
          <p:spPr>
            <a:xfrm>
              <a:off x="4974463" y="5555314"/>
              <a:ext cx="2433631" cy="9027"/>
            </a:xfrm>
            <a:custGeom>
              <a:avLst/>
              <a:gdLst>
                <a:gd name="connsiteX0" fmla="*/ 0 w 2571750"/>
                <a:gd name="connsiteY0" fmla="*/ 0 h 0"/>
                <a:gd name="connsiteX1" fmla="*/ 2571750 w 2571750"/>
                <a:gd name="connsiteY1" fmla="*/ 0 h 0"/>
              </a:gdLst>
              <a:ahLst/>
              <a:cxnLst>
                <a:cxn ang="0">
                  <a:pos x="connsiteX0" y="connsiteY0"/>
                </a:cxn>
                <a:cxn ang="0">
                  <a:pos x="connsiteX1" y="connsiteY1"/>
                </a:cxn>
              </a:cxnLst>
              <a:rect l="l" t="t" r="r" b="b"/>
              <a:pathLst>
                <a:path w="2571750">
                  <a:moveTo>
                    <a:pt x="0" y="0"/>
                  </a:moveTo>
                  <a:lnTo>
                    <a:pt x="2571750" y="0"/>
                  </a:lnTo>
                </a:path>
              </a:pathLst>
            </a:custGeom>
            <a:ln w="9525" cap="flat">
              <a:solidFill>
                <a:srgbClr val="888888"/>
              </a:solidFill>
              <a:prstDash val="solid"/>
              <a:miter/>
            </a:ln>
          </p:spPr>
          <p:txBody>
            <a:bodyPr rot="0" spcFirstLastPara="0" vertOverflow="overflow" horzOverflow="overflow" vert="horz" wrap="square" lIns="86328" tIns="43166" rIns="86328" bIns="43166"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lang="en-US" sz="900">
                <a:solidFill>
                  <a:prstClr val="black"/>
                </a:solidFill>
                <a:latin typeface="Times New Roman" panose="02020603050405020304" pitchFamily="18" charset="0"/>
                <a:cs typeface="Times New Roman" panose="02020603050405020304" pitchFamily="18" charset="0"/>
              </a:endParaRPr>
            </a:p>
          </p:txBody>
        </p:sp>
        <p:sp>
          <p:nvSpPr>
            <p:cNvPr id="147" name="Line 87">
              <a:extLst>
                <a:ext uri="{FF2B5EF4-FFF2-40B4-BE49-F238E27FC236}">
                  <a16:creationId xmlns:a16="http://schemas.microsoft.com/office/drawing/2014/main" id="{60D55622-FBAA-4C72-980C-563ABBFEC2EE}"/>
                </a:ext>
              </a:extLst>
            </p:cNvPr>
            <p:cNvSpPr>
              <a:spLocks noChangeShapeType="1"/>
            </p:cNvSpPr>
            <p:nvPr/>
          </p:nvSpPr>
          <p:spPr bwMode="auto">
            <a:xfrm rot="16200000">
              <a:off x="4244269" y="4867259"/>
              <a:ext cx="1463040" cy="0"/>
            </a:xfrm>
            <a:prstGeom prst="line">
              <a:avLst/>
            </a:prstGeom>
            <a:noFill/>
            <a:ln w="12700" cap="flat">
              <a:solidFill>
                <a:srgbClr val="000000"/>
              </a:solidFill>
              <a:prstDash val="solid"/>
              <a:round/>
              <a:headEnd type="none" w="med" len="med"/>
              <a:tailEnd type="triangle" w="sm" len="sm"/>
            </a:ln>
            <a:extLst>
              <a:ext uri="{909E8E84-426E-40DD-AFC4-6F175D3DCCD1}">
                <a14:hiddenFill xmlns:a14="http://schemas.microsoft.com/office/drawing/2010/main">
                  <a:noFill/>
                </a14:hiddenFill>
              </a:ext>
            </a:extLst>
          </p:spPr>
          <p:txBody>
            <a:bodyPr vert="horz" wrap="square" lIns="86328" tIns="43166" rIns="86328" bIns="43166" numCol="1" anchor="t" anchorCtr="0" compatLnSpc="1">
              <a:prstTxWarp prst="textNoShape">
                <a:avLst/>
              </a:prstTxWarp>
            </a:bodyPr>
            <a:lstStyle/>
            <a:p>
              <a:pPr algn="r" defTabSz="457200" eaLnBrk="1" fontAlgn="auto" hangingPunct="1">
                <a:spcBef>
                  <a:spcPts val="0"/>
                </a:spcBef>
                <a:spcAft>
                  <a:spcPts val="0"/>
                </a:spcAft>
              </a:pPr>
              <a:endParaRPr lang="en-US" sz="900" dirty="0">
                <a:solidFill>
                  <a:prstClr val="black"/>
                </a:solidFill>
                <a:latin typeface="Times New Roman" panose="02020603050405020304" pitchFamily="18" charset="0"/>
                <a:cs typeface="Times New Roman" panose="02020603050405020304" pitchFamily="18" charset="0"/>
              </a:endParaRPr>
            </a:p>
          </p:txBody>
        </p:sp>
        <p:sp>
          <p:nvSpPr>
            <p:cNvPr id="148" name="Line 87">
              <a:extLst>
                <a:ext uri="{FF2B5EF4-FFF2-40B4-BE49-F238E27FC236}">
                  <a16:creationId xmlns:a16="http://schemas.microsoft.com/office/drawing/2014/main" id="{D67D5BCD-0415-45A9-A9BD-076C5BEBABEC}"/>
                </a:ext>
              </a:extLst>
            </p:cNvPr>
            <p:cNvSpPr>
              <a:spLocks noChangeShapeType="1"/>
            </p:cNvSpPr>
            <p:nvPr/>
          </p:nvSpPr>
          <p:spPr bwMode="auto">
            <a:xfrm>
              <a:off x="4929074" y="5555617"/>
              <a:ext cx="2743200" cy="0"/>
            </a:xfrm>
            <a:prstGeom prst="line">
              <a:avLst/>
            </a:prstGeom>
            <a:noFill/>
            <a:ln w="12700" cap="flat">
              <a:solidFill>
                <a:srgbClr val="000000"/>
              </a:solidFill>
              <a:prstDash val="solid"/>
              <a:round/>
              <a:headEnd type="none" w="med" len="med"/>
              <a:tailEnd type="triangle" w="sm" len="sm"/>
            </a:ln>
            <a:extLst>
              <a:ext uri="{909E8E84-426E-40DD-AFC4-6F175D3DCCD1}">
                <a14:hiddenFill xmlns:a14="http://schemas.microsoft.com/office/drawing/2010/main">
                  <a:noFill/>
                </a14:hiddenFill>
              </a:ext>
            </a:extLst>
          </p:spPr>
          <p:txBody>
            <a:bodyPr vert="horz" wrap="square" lIns="86328" tIns="43166" rIns="86328" bIns="43166" numCol="1" anchor="t" anchorCtr="0" compatLnSpc="1">
              <a:prstTxWarp prst="textNoShape">
                <a:avLst/>
              </a:prstTxWarp>
            </a:bodyPr>
            <a:lstStyle/>
            <a:p>
              <a:pPr defTabSz="457200" eaLnBrk="1" fontAlgn="auto" hangingPunct="1">
                <a:spcBef>
                  <a:spcPts val="0"/>
                </a:spcBef>
                <a:spcAft>
                  <a:spcPts val="0"/>
                </a:spcAft>
              </a:pPr>
              <a:endParaRPr lang="en-US" sz="900">
                <a:solidFill>
                  <a:prstClr val="black"/>
                </a:solidFill>
                <a:latin typeface="Times New Roman" panose="02020603050405020304" pitchFamily="18" charset="0"/>
                <a:cs typeface="Times New Roman" panose="02020603050405020304" pitchFamily="18" charset="0"/>
              </a:endParaRPr>
            </a:p>
          </p:txBody>
        </p:sp>
        <p:sp>
          <p:nvSpPr>
            <p:cNvPr id="149" name="Rectangle 106">
              <a:extLst>
                <a:ext uri="{FF2B5EF4-FFF2-40B4-BE49-F238E27FC236}">
                  <a16:creationId xmlns:a16="http://schemas.microsoft.com/office/drawing/2014/main" id="{E0000C5D-74F2-4FD1-A469-944F9732E394}"/>
                </a:ext>
              </a:extLst>
            </p:cNvPr>
            <p:cNvSpPr>
              <a:spLocks noChangeArrowheads="1"/>
            </p:cNvSpPr>
            <p:nvPr/>
          </p:nvSpPr>
          <p:spPr bwMode="auto">
            <a:xfrm>
              <a:off x="6191853" y="5616457"/>
              <a:ext cx="11541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63271"/>
              <a:r>
                <a:rPr lang="en-US" altLang="en-US" sz="900" dirty="0">
                  <a:solidFill>
                    <a:srgbClr val="000000"/>
                  </a:solidFill>
                  <a:latin typeface="Times New Roman" panose="02020603050405020304" pitchFamily="18" charset="0"/>
                  <a:cs typeface="Times New Roman" panose="02020603050405020304" pitchFamily="18" charset="0"/>
                </a:rPr>
                <a:t>12</a:t>
              </a:r>
              <a:endParaRPr lang="en-US" altLang="en-US" sz="900" dirty="0">
                <a:solidFill>
                  <a:prstClr val="black"/>
                </a:solidFill>
                <a:latin typeface="Times New Roman" panose="02020603050405020304" pitchFamily="18" charset="0"/>
                <a:cs typeface="Times New Roman" panose="02020603050405020304" pitchFamily="18" charset="0"/>
              </a:endParaRPr>
            </a:p>
          </p:txBody>
        </p:sp>
        <p:sp>
          <p:nvSpPr>
            <p:cNvPr id="150" name="Rectangle 106">
              <a:extLst>
                <a:ext uri="{FF2B5EF4-FFF2-40B4-BE49-F238E27FC236}">
                  <a16:creationId xmlns:a16="http://schemas.microsoft.com/office/drawing/2014/main" id="{08C7E2CE-798C-41B7-9FDC-07D9470866C7}"/>
                </a:ext>
              </a:extLst>
            </p:cNvPr>
            <p:cNvSpPr>
              <a:spLocks noChangeArrowheads="1"/>
            </p:cNvSpPr>
            <p:nvPr/>
          </p:nvSpPr>
          <p:spPr bwMode="auto">
            <a:xfrm>
              <a:off x="6508427" y="5616664"/>
              <a:ext cx="11541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63271"/>
              <a:r>
                <a:rPr lang="en-US" altLang="en-US" sz="900" dirty="0">
                  <a:solidFill>
                    <a:srgbClr val="000000"/>
                  </a:solidFill>
                  <a:latin typeface="Times New Roman" panose="02020603050405020304" pitchFamily="18" charset="0"/>
                  <a:cs typeface="Times New Roman" panose="02020603050405020304" pitchFamily="18" charset="0"/>
                </a:rPr>
                <a:t>15</a:t>
              </a:r>
              <a:endParaRPr lang="en-US" altLang="en-US" sz="900" dirty="0">
                <a:solidFill>
                  <a:prstClr val="black"/>
                </a:solidFill>
                <a:latin typeface="Times New Roman" panose="02020603050405020304" pitchFamily="18" charset="0"/>
                <a:cs typeface="Times New Roman" panose="02020603050405020304" pitchFamily="18" charset="0"/>
              </a:endParaRPr>
            </a:p>
          </p:txBody>
        </p:sp>
        <p:sp>
          <p:nvSpPr>
            <p:cNvPr id="151" name="TextBox 150">
              <a:extLst>
                <a:ext uri="{FF2B5EF4-FFF2-40B4-BE49-F238E27FC236}">
                  <a16:creationId xmlns:a16="http://schemas.microsoft.com/office/drawing/2014/main" id="{D9F16B92-72D4-41C2-8EB4-66AEEEFB1089}"/>
                </a:ext>
              </a:extLst>
            </p:cNvPr>
            <p:cNvSpPr txBox="1"/>
            <p:nvPr/>
          </p:nvSpPr>
          <p:spPr>
            <a:xfrm rot="16200000">
              <a:off x="4145915" y="4759149"/>
              <a:ext cx="1354083" cy="238207"/>
            </a:xfrm>
            <a:prstGeom prst="rect">
              <a:avLst/>
            </a:prstGeom>
            <a:noFill/>
          </p:spPr>
          <p:txBody>
            <a:bodyPr wrap="square" rtlCol="0">
              <a:spAutoFit/>
            </a:bodyPr>
            <a:lstStyle/>
            <a:p>
              <a:pPr algn="ctr" defTabSz="457200" eaLnBrk="1" fontAlgn="auto" hangingPunct="1">
                <a:spcBef>
                  <a:spcPts val="0"/>
                </a:spcBef>
                <a:spcAft>
                  <a:spcPts val="0"/>
                </a:spcAft>
              </a:pPr>
              <a:r>
                <a:rPr lang="en-US" sz="900" dirty="0">
                  <a:solidFill>
                    <a:prstClr val="black"/>
                  </a:solidFill>
                  <a:latin typeface="Times New Roman" panose="02020603050405020304" pitchFamily="18" charset="0"/>
                  <a:cs typeface="Times New Roman" panose="02020603050405020304" pitchFamily="18" charset="0"/>
                </a:rPr>
                <a:t>Power demand</a:t>
              </a:r>
            </a:p>
          </p:txBody>
        </p:sp>
        <p:sp>
          <p:nvSpPr>
            <p:cNvPr id="152" name="TextBox 151">
              <a:extLst>
                <a:ext uri="{FF2B5EF4-FFF2-40B4-BE49-F238E27FC236}">
                  <a16:creationId xmlns:a16="http://schemas.microsoft.com/office/drawing/2014/main" id="{C7D94639-B393-4181-A326-9AA28CC075D2}"/>
                </a:ext>
              </a:extLst>
            </p:cNvPr>
            <p:cNvSpPr txBox="1"/>
            <p:nvPr/>
          </p:nvSpPr>
          <p:spPr>
            <a:xfrm>
              <a:off x="6392761" y="4398706"/>
              <a:ext cx="627095" cy="230832"/>
            </a:xfrm>
            <a:prstGeom prst="rect">
              <a:avLst/>
            </a:prstGeom>
            <a:noFill/>
          </p:spPr>
          <p:txBody>
            <a:bodyPr wrap="none" rtlCol="0">
              <a:spAutoFit/>
            </a:bodyPr>
            <a:lstStyle/>
            <a:p>
              <a:pPr defTabSz="457200" eaLnBrk="1" fontAlgn="auto" hangingPunct="1">
                <a:spcBef>
                  <a:spcPts val="0"/>
                </a:spcBef>
                <a:spcAft>
                  <a:spcPts val="0"/>
                </a:spcAft>
              </a:pPr>
              <a:r>
                <a:rPr lang="en-US" sz="900" dirty="0">
                  <a:solidFill>
                    <a:prstClr val="white"/>
                  </a:solidFill>
                  <a:latin typeface="Times New Roman" panose="02020603050405020304" pitchFamily="18" charset="0"/>
                  <a:cs typeface="Times New Roman" panose="02020603050405020304" pitchFamily="18" charset="0"/>
                </a:rPr>
                <a:t>discharge</a:t>
              </a:r>
            </a:p>
          </p:txBody>
        </p:sp>
        <p:cxnSp>
          <p:nvCxnSpPr>
            <p:cNvPr id="153" name="Straight Connector 152">
              <a:extLst>
                <a:ext uri="{FF2B5EF4-FFF2-40B4-BE49-F238E27FC236}">
                  <a16:creationId xmlns:a16="http://schemas.microsoft.com/office/drawing/2014/main" id="{7EF4B265-0411-484D-997F-19F3EA9B2C43}"/>
                </a:ext>
              </a:extLst>
            </p:cNvPr>
            <p:cNvCxnSpPr>
              <a:cxnSpLocks/>
              <a:endCxn id="154" idx="7"/>
            </p:cNvCxnSpPr>
            <p:nvPr/>
          </p:nvCxnSpPr>
          <p:spPr>
            <a:xfrm flipH="1">
              <a:off x="7387832" y="4813161"/>
              <a:ext cx="93972" cy="0"/>
            </a:xfrm>
            <a:prstGeom prst="line">
              <a:avLst/>
            </a:prstGeom>
            <a:noFill/>
            <a:ln w="12700" cap="flat" cmpd="sng" algn="ctr">
              <a:solidFill>
                <a:srgbClr val="C00000"/>
              </a:solidFill>
              <a:prstDash val="solid"/>
              <a:miter lim="800000"/>
            </a:ln>
            <a:effectLst/>
          </p:spPr>
        </p:cxnSp>
        <p:sp>
          <p:nvSpPr>
            <p:cNvPr id="154" name="Freeform: Shape 153">
              <a:extLst>
                <a:ext uri="{FF2B5EF4-FFF2-40B4-BE49-F238E27FC236}">
                  <a16:creationId xmlns:a16="http://schemas.microsoft.com/office/drawing/2014/main" id="{7AE628C2-B8B0-4923-B01A-B34AE5C48209}"/>
                </a:ext>
              </a:extLst>
            </p:cNvPr>
            <p:cNvSpPr/>
            <p:nvPr/>
          </p:nvSpPr>
          <p:spPr>
            <a:xfrm>
              <a:off x="4980389" y="4173276"/>
              <a:ext cx="2407443" cy="932782"/>
            </a:xfrm>
            <a:custGeom>
              <a:avLst/>
              <a:gdLst>
                <a:gd name="connsiteX0" fmla="*/ 0 w 2428875"/>
                <a:gd name="connsiteY0" fmla="*/ 635123 h 932782"/>
                <a:gd name="connsiteX1" fmla="*/ 271463 w 2428875"/>
                <a:gd name="connsiteY1" fmla="*/ 932779 h 932782"/>
                <a:gd name="connsiteX2" fmla="*/ 602456 w 2428875"/>
                <a:gd name="connsiteY2" fmla="*/ 630360 h 932782"/>
                <a:gd name="connsiteX3" fmla="*/ 1064419 w 2428875"/>
                <a:gd name="connsiteY3" fmla="*/ 377948 h 932782"/>
                <a:gd name="connsiteX4" fmla="*/ 1769269 w 2428875"/>
                <a:gd name="connsiteY4" fmla="*/ 4091 h 932782"/>
                <a:gd name="connsiteX5" fmla="*/ 2059781 w 2428875"/>
                <a:gd name="connsiteY5" fmla="*/ 182685 h 932782"/>
                <a:gd name="connsiteX6" fmla="*/ 2214563 w 2428875"/>
                <a:gd name="connsiteY6" fmla="*/ 244598 h 932782"/>
                <a:gd name="connsiteX7" fmla="*/ 2428875 w 2428875"/>
                <a:gd name="connsiteY7" fmla="*/ 697035 h 932782"/>
                <a:gd name="connsiteX0" fmla="*/ 0 w 2407443"/>
                <a:gd name="connsiteY0" fmla="*/ 635123 h 932782"/>
                <a:gd name="connsiteX1" fmla="*/ 271463 w 2407443"/>
                <a:gd name="connsiteY1" fmla="*/ 932779 h 932782"/>
                <a:gd name="connsiteX2" fmla="*/ 602456 w 2407443"/>
                <a:gd name="connsiteY2" fmla="*/ 630360 h 932782"/>
                <a:gd name="connsiteX3" fmla="*/ 1064419 w 2407443"/>
                <a:gd name="connsiteY3" fmla="*/ 377948 h 932782"/>
                <a:gd name="connsiteX4" fmla="*/ 1769269 w 2407443"/>
                <a:gd name="connsiteY4" fmla="*/ 4091 h 932782"/>
                <a:gd name="connsiteX5" fmla="*/ 2059781 w 2407443"/>
                <a:gd name="connsiteY5" fmla="*/ 182685 h 932782"/>
                <a:gd name="connsiteX6" fmla="*/ 2214563 w 2407443"/>
                <a:gd name="connsiteY6" fmla="*/ 244598 h 932782"/>
                <a:gd name="connsiteX7" fmla="*/ 2407443 w 2407443"/>
                <a:gd name="connsiteY7" fmla="*/ 639885 h 93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7443" h="932782">
                  <a:moveTo>
                    <a:pt x="0" y="635123"/>
                  </a:moveTo>
                  <a:cubicBezTo>
                    <a:pt x="85527" y="784348"/>
                    <a:pt x="171054" y="933573"/>
                    <a:pt x="271463" y="932779"/>
                  </a:cubicBezTo>
                  <a:cubicBezTo>
                    <a:pt x="371872" y="931985"/>
                    <a:pt x="470297" y="722832"/>
                    <a:pt x="602456" y="630360"/>
                  </a:cubicBezTo>
                  <a:cubicBezTo>
                    <a:pt x="734615" y="537888"/>
                    <a:pt x="1064419" y="377948"/>
                    <a:pt x="1064419" y="377948"/>
                  </a:cubicBezTo>
                  <a:cubicBezTo>
                    <a:pt x="1258888" y="273570"/>
                    <a:pt x="1603375" y="36635"/>
                    <a:pt x="1769269" y="4091"/>
                  </a:cubicBezTo>
                  <a:cubicBezTo>
                    <a:pt x="1935163" y="-28453"/>
                    <a:pt x="1985565" y="142600"/>
                    <a:pt x="2059781" y="182685"/>
                  </a:cubicBezTo>
                  <a:cubicBezTo>
                    <a:pt x="2133997" y="222770"/>
                    <a:pt x="2156619" y="168398"/>
                    <a:pt x="2214563" y="244598"/>
                  </a:cubicBezTo>
                  <a:cubicBezTo>
                    <a:pt x="2272507" y="320798"/>
                    <a:pt x="2331045" y="456529"/>
                    <a:pt x="2407443" y="639885"/>
                  </a:cubicBezTo>
                </a:path>
              </a:pathLst>
            </a:custGeom>
            <a:noFill/>
            <a:ln w="12700"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5" name="TextBox 154">
              <a:extLst>
                <a:ext uri="{FF2B5EF4-FFF2-40B4-BE49-F238E27FC236}">
                  <a16:creationId xmlns:a16="http://schemas.microsoft.com/office/drawing/2014/main" id="{E45E2621-63B1-4CAC-BE83-33AD05F35F38}"/>
                </a:ext>
              </a:extLst>
            </p:cNvPr>
            <p:cNvSpPr txBox="1"/>
            <p:nvPr/>
          </p:nvSpPr>
          <p:spPr>
            <a:xfrm>
              <a:off x="4980175" y="4727052"/>
              <a:ext cx="550288" cy="230832"/>
            </a:xfrm>
            <a:prstGeom prst="rect">
              <a:avLst/>
            </a:prstGeom>
            <a:noFill/>
          </p:spPr>
          <p:txBody>
            <a:bodyPr wrap="square" rtlCol="0">
              <a:spAutoFit/>
            </a:bodyPr>
            <a:lstStyle/>
            <a:p>
              <a:pPr defTabSz="457200" eaLnBrk="1" fontAlgn="auto" hangingPunct="1">
                <a:spcBef>
                  <a:spcPts val="0"/>
                </a:spcBef>
                <a:spcAft>
                  <a:spcPts val="0"/>
                </a:spcAft>
              </a:pPr>
              <a:r>
                <a:rPr lang="en-US" altLang="zh-CN" sz="900" dirty="0">
                  <a:solidFill>
                    <a:prstClr val="white"/>
                  </a:solidFill>
                  <a:latin typeface="Times New Roman" panose="02020603050405020304" pitchFamily="18" charset="0"/>
                  <a:ea typeface="等线" panose="03000509000000000000" pitchFamily="65" charset="-122"/>
                  <a:cs typeface="Times New Roman" panose="02020603050405020304" pitchFamily="18" charset="0"/>
                </a:rPr>
                <a:t>charge</a:t>
              </a:r>
              <a:endParaRPr lang="en-US" sz="900" dirty="0">
                <a:solidFill>
                  <a:prstClr val="white"/>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529473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04478"/>
          </a:xfrm>
        </p:spPr>
        <p:txBody>
          <a:bodyPr/>
          <a:lstStyle/>
          <a:p>
            <a:pPr algn="ctr"/>
            <a:r>
              <a:rPr lang="en-US" dirty="0"/>
              <a:t>Resource adequacy</a:t>
            </a: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70" name="TextBox 369">
            <a:extLst>
              <a:ext uri="{FF2B5EF4-FFF2-40B4-BE49-F238E27FC236}">
                <a16:creationId xmlns:a16="http://schemas.microsoft.com/office/drawing/2014/main" id="{A625B599-0E89-4772-AF3C-49D27B60DA32}"/>
              </a:ext>
            </a:extLst>
          </p:cNvPr>
          <p:cNvSpPr txBox="1"/>
          <p:nvPr/>
        </p:nvSpPr>
        <p:spPr>
          <a:xfrm>
            <a:off x="609600" y="960596"/>
            <a:ext cx="7848600" cy="4678204"/>
          </a:xfrm>
          <a:prstGeom prst="rect">
            <a:avLst/>
          </a:prstGeom>
          <a:noFill/>
        </p:spPr>
        <p:txBody>
          <a:bodyPr wrap="square" rtlCol="0">
            <a:spAutoFit/>
          </a:bodyPr>
          <a:lstStyle/>
          <a:p>
            <a:pPr lvl="0" algn="just">
              <a:spcBef>
                <a:spcPts val="1200"/>
              </a:spcBef>
            </a:pPr>
            <a:r>
              <a:rPr lang="en-US" dirty="0">
                <a:solidFill>
                  <a:srgbClr val="000000"/>
                </a:solidFill>
                <a:latin typeface="Calibri" panose="020F0502020204030204" pitchFamily="34" charset="0"/>
                <a:cs typeface="Calibri" panose="020F0502020204030204" pitchFamily="34" charset="0"/>
                <a:sym typeface="Wingdings" panose="05000000000000000000" pitchFamily="2" charset="2"/>
              </a:rPr>
              <a:t>ESS can also earn </a:t>
            </a:r>
            <a:r>
              <a:rPr lang="en-US" dirty="0" smtClean="0">
                <a:solidFill>
                  <a:srgbClr val="000000"/>
                </a:solidFill>
                <a:latin typeface="Calibri" panose="020F0502020204030204" pitchFamily="34" charset="0"/>
                <a:cs typeface="Calibri" panose="020F0502020204030204" pitchFamily="34" charset="0"/>
                <a:sym typeface="Wingdings" panose="05000000000000000000" pitchFamily="2" charset="2"/>
              </a:rPr>
              <a:t>profits </a:t>
            </a:r>
            <a:r>
              <a:rPr lang="en-US" dirty="0">
                <a:solidFill>
                  <a:srgbClr val="000000"/>
                </a:solidFill>
                <a:latin typeface="Calibri" panose="020F0502020204030204" pitchFamily="34" charset="0"/>
                <a:cs typeface="Calibri" panose="020F0502020204030204" pitchFamily="34" charset="0"/>
                <a:sym typeface="Wingdings" panose="05000000000000000000" pitchFamily="2" charset="2"/>
              </a:rPr>
              <a:t>from the wholesale capacity market by providing resource adequacy. </a:t>
            </a:r>
          </a:p>
          <a:p>
            <a:pPr marL="342900" lvl="0" indent="-342900" algn="just">
              <a:spcBef>
                <a:spcPts val="1200"/>
              </a:spcBef>
              <a:spcAft>
                <a:spcPts val="0"/>
              </a:spcAf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Some capacity markets deﬁne the qualifying capacity of the ESS to be the maximum power rate at which the ESS can continuously discharge for four hours.</a:t>
            </a:r>
          </a:p>
          <a:p>
            <a:pPr marL="34290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Resource adequacy is extremely important for maintaining power system reliability. Therefore, ESS offering resource adequacy capacity is subject to a must-offer obligation in the California Independent System Operator (CAISO). </a:t>
            </a:r>
          </a:p>
          <a:p>
            <a:pPr marL="34290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Large ESS installed in front of the meter currently participate in the CAISO capacity market in the form of a non-generator resource (NGR) model that allows it to extract energy from the grid.</a:t>
            </a:r>
          </a:p>
          <a:p>
            <a:pPr marL="34290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For ESS behind the meter, it can provide resource adequacy in the form of a demand response participation model.</a:t>
            </a:r>
          </a:p>
        </p:txBody>
      </p:sp>
    </p:spTree>
    <p:extLst>
      <p:ext uri="{BB962C8B-B14F-4D97-AF65-F5344CB8AC3E}">
        <p14:creationId xmlns:p14="http://schemas.microsoft.com/office/powerpoint/2010/main" val="803211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04478"/>
          </a:xfrm>
        </p:spPr>
        <p:txBody>
          <a:bodyPr/>
          <a:lstStyle/>
          <a:p>
            <a:pPr algn="ctr"/>
            <a:r>
              <a:rPr lang="en-US" dirty="0"/>
              <a:t>Transmission and distribution deferral</a:t>
            </a: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70" name="TextBox 369">
            <a:extLst>
              <a:ext uri="{FF2B5EF4-FFF2-40B4-BE49-F238E27FC236}">
                <a16:creationId xmlns:a16="http://schemas.microsoft.com/office/drawing/2014/main" id="{A625B599-0E89-4772-AF3C-49D27B60DA32}"/>
              </a:ext>
            </a:extLst>
          </p:cNvPr>
          <p:cNvSpPr txBox="1"/>
          <p:nvPr/>
        </p:nvSpPr>
        <p:spPr>
          <a:xfrm>
            <a:off x="685800" y="914400"/>
            <a:ext cx="7696200" cy="3508653"/>
          </a:xfrm>
          <a:prstGeom prst="rect">
            <a:avLst/>
          </a:prstGeom>
          <a:noFill/>
        </p:spPr>
        <p:txBody>
          <a:bodyPr wrap="square" rtlCol="0">
            <a:spAutoFit/>
          </a:bodyPr>
          <a:lstStyle/>
          <a:p>
            <a:pPr lvl="0" algn="just"/>
            <a:r>
              <a:rPr lang="en-US" dirty="0">
                <a:solidFill>
                  <a:srgbClr val="000000"/>
                </a:solidFill>
                <a:latin typeface="Calibri" panose="020F0502020204030204" pitchFamily="34" charset="0"/>
                <a:cs typeface="Calibri" panose="020F0502020204030204" pitchFamily="34" charset="0"/>
                <a:sym typeface="Wingdings" panose="05000000000000000000" pitchFamily="2" charset="2"/>
              </a:rPr>
              <a:t>By effectively reducing peak loading, ESS defer investment for additional transmission and distribution capacity and extend the useful life of existing infrastructures.</a:t>
            </a:r>
          </a:p>
          <a:p>
            <a:pPr marL="342900" lvl="0" indent="-342900" algn="just">
              <a:spcBef>
                <a:spcPts val="1200"/>
              </a:spcBef>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A probability method is proposed to quantify the beneﬁts of the combination of ESS and real time thermal rating(RTTR) on deferring or preventing network reinforcement [1].</a:t>
            </a:r>
          </a:p>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The optimal deployment of ESS is presented in [2] for the deferral of distribution feeder upgrade. </a:t>
            </a:r>
            <a:r>
              <a:rPr lang="en-US" altLang="zh-CN" sz="2000" dirty="0">
                <a:solidFill>
                  <a:srgbClr val="000000"/>
                </a:solidFill>
                <a:latin typeface="Calibri" panose="020F0502020204030204" pitchFamily="34" charset="0"/>
                <a:cs typeface="Calibri" panose="020F0502020204030204" pitchFamily="34" charset="0"/>
                <a:sym typeface="Wingdings" panose="05000000000000000000" pitchFamily="2" charset="2"/>
              </a:rPr>
              <a:t>Several important </a:t>
            </a: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factors that inﬂuence the deferral cost savings are studied, such as the cost of battery and feeder upgrade, and the annual rate of load increase. </a:t>
            </a:r>
          </a:p>
        </p:txBody>
      </p:sp>
      <p:sp>
        <p:nvSpPr>
          <p:cNvPr id="6" name="Rectangle 5">
            <a:extLst>
              <a:ext uri="{FF2B5EF4-FFF2-40B4-BE49-F238E27FC236}">
                <a16:creationId xmlns:a16="http://schemas.microsoft.com/office/drawing/2014/main" id="{ACEAAADD-4E87-4BB0-B24A-DD551BB73332}"/>
              </a:ext>
            </a:extLst>
          </p:cNvPr>
          <p:cNvSpPr/>
          <p:nvPr/>
        </p:nvSpPr>
        <p:spPr>
          <a:xfrm>
            <a:off x="762000" y="5279112"/>
            <a:ext cx="7848600" cy="584775"/>
          </a:xfrm>
          <a:prstGeom prst="rect">
            <a:avLst/>
          </a:prstGeom>
        </p:spPr>
        <p:txBody>
          <a:bodyPr wrap="square">
            <a:spAutoFit/>
          </a:bodyPr>
          <a:lstStyle/>
          <a:p>
            <a:r>
              <a:rPr lang="en-US" sz="800" dirty="0">
                <a:latin typeface="Times New Roman" panose="02020603050405020304" pitchFamily="18" charset="0"/>
                <a:cs typeface="Times New Roman" panose="02020603050405020304" pitchFamily="18" charset="0"/>
              </a:rPr>
              <a:t>[1] Greenwood, David M., et al. "A probabilistic method combining electrical energy storage and real-time thermal ratings to defer network reinforcement." IEEE Transactions on Sustainable Energy 8.1 (2016): 374-384.</a:t>
            </a:r>
          </a:p>
          <a:p>
            <a:r>
              <a:rPr lang="en-US" sz="800" dirty="0">
                <a:latin typeface="Times New Roman" panose="02020603050405020304" pitchFamily="18" charset="0"/>
                <a:cs typeface="Times New Roman" panose="02020603050405020304" pitchFamily="18" charset="0"/>
              </a:rPr>
              <a:t>[2] T. Zhang, A. E. Emanuel, and J. A. Orr, “Distribution feeder upgrade deferral through use of energy storage systems,” in Power and Energy Society General Meeting (PESGM), 2016. IEEE, 2016, pp. 1–5.</a:t>
            </a:r>
          </a:p>
        </p:txBody>
      </p:sp>
    </p:spTree>
    <p:extLst>
      <p:ext uri="{BB962C8B-B14F-4D97-AF65-F5344CB8AC3E}">
        <p14:creationId xmlns:p14="http://schemas.microsoft.com/office/powerpoint/2010/main" val="3628137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04478"/>
          </a:xfrm>
        </p:spPr>
        <p:txBody>
          <a:bodyPr/>
          <a:lstStyle/>
          <a:p>
            <a:pPr algn="ctr"/>
            <a:r>
              <a:rPr lang="en-US" dirty="0"/>
              <a:t>Transmission congestion relief</a:t>
            </a: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70" name="TextBox 369">
            <a:extLst>
              <a:ext uri="{FF2B5EF4-FFF2-40B4-BE49-F238E27FC236}">
                <a16:creationId xmlns:a16="http://schemas.microsoft.com/office/drawing/2014/main" id="{A625B599-0E89-4772-AF3C-49D27B60DA32}"/>
              </a:ext>
            </a:extLst>
          </p:cNvPr>
          <p:cNvSpPr txBox="1"/>
          <p:nvPr/>
        </p:nvSpPr>
        <p:spPr>
          <a:xfrm>
            <a:off x="609600" y="838200"/>
            <a:ext cx="7848600" cy="1015663"/>
          </a:xfrm>
          <a:prstGeom prst="rect">
            <a:avLst/>
          </a:prstGeom>
          <a:noFill/>
        </p:spPr>
        <p:txBody>
          <a:bodyPr wrap="square" rtlCol="0">
            <a:spAutoFit/>
          </a:bodyPr>
          <a:lstStyle/>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 A survey of different ESS applications on transmission systems is presented in [1]</a:t>
            </a:r>
          </a:p>
          <a:p>
            <a:pPr marL="342900" lvl="0" indent="-342900" algn="just">
              <a:buFont typeface="Arial" panose="020B0604020202020204" pitchFamily="34" charset="0"/>
              <a:buChar char="•"/>
            </a:pPr>
            <a:endPar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endParaRPr>
          </a:p>
        </p:txBody>
      </p:sp>
      <p:sp>
        <p:nvSpPr>
          <p:cNvPr id="6" name="Rectangle 5">
            <a:extLst>
              <a:ext uri="{FF2B5EF4-FFF2-40B4-BE49-F238E27FC236}">
                <a16:creationId xmlns:a16="http://schemas.microsoft.com/office/drawing/2014/main" id="{ACEAAADD-4E87-4BB0-B24A-DD551BB73332}"/>
              </a:ext>
            </a:extLst>
          </p:cNvPr>
          <p:cNvSpPr/>
          <p:nvPr/>
        </p:nvSpPr>
        <p:spPr>
          <a:xfrm>
            <a:off x="685800" y="5775930"/>
            <a:ext cx="8077200" cy="215444"/>
          </a:xfrm>
          <a:prstGeom prst="rect">
            <a:avLst/>
          </a:prstGeom>
        </p:spPr>
        <p:txBody>
          <a:bodyPr wrap="square">
            <a:spAutoFit/>
          </a:bodyPr>
          <a:lstStyle/>
          <a:p>
            <a:r>
              <a:rPr lang="en-US" sz="800" dirty="0">
                <a:latin typeface="Times New Roman" panose="02020603050405020304" pitchFamily="18" charset="0"/>
                <a:cs typeface="Times New Roman" panose="02020603050405020304" pitchFamily="18" charset="0"/>
              </a:rPr>
              <a:t>[1] A. D. Del Rosso and S. W. </a:t>
            </a:r>
            <a:r>
              <a:rPr lang="en-US" sz="800" dirty="0" err="1">
                <a:latin typeface="Times New Roman" panose="02020603050405020304" pitchFamily="18" charset="0"/>
                <a:cs typeface="Times New Roman" panose="02020603050405020304" pitchFamily="18" charset="0"/>
              </a:rPr>
              <a:t>Eckroad</a:t>
            </a:r>
            <a:r>
              <a:rPr lang="en-US" sz="800" dirty="0">
                <a:latin typeface="Times New Roman" panose="02020603050405020304" pitchFamily="18" charset="0"/>
                <a:cs typeface="Times New Roman" panose="02020603050405020304" pitchFamily="18" charset="0"/>
              </a:rPr>
              <a:t>, “Energy storage for relief of transmission congestion,” IEEE Transactions on Smart Grid, vol. 5, no. 2, pp. 1138–1146, 2014.</a:t>
            </a:r>
          </a:p>
        </p:txBody>
      </p:sp>
      <p:graphicFrame>
        <p:nvGraphicFramePr>
          <p:cNvPr id="10" name="Table 9">
            <a:extLst>
              <a:ext uri="{FF2B5EF4-FFF2-40B4-BE49-F238E27FC236}">
                <a16:creationId xmlns:a16="http://schemas.microsoft.com/office/drawing/2014/main" id="{DCCEF479-5896-418F-ADD9-48EB43BE3A95}"/>
              </a:ext>
            </a:extLst>
          </p:cNvPr>
          <p:cNvGraphicFramePr>
            <a:graphicFrameLocks noGrp="1"/>
          </p:cNvGraphicFramePr>
          <p:nvPr>
            <p:extLst>
              <p:ext uri="{D42A27DB-BD31-4B8C-83A1-F6EECF244321}">
                <p14:modId xmlns:p14="http://schemas.microsoft.com/office/powerpoint/2010/main" val="4195495140"/>
              </p:ext>
            </p:extLst>
          </p:nvPr>
        </p:nvGraphicFramePr>
        <p:xfrm>
          <a:off x="4879602" y="1849233"/>
          <a:ext cx="3654798" cy="3722267"/>
        </p:xfrm>
        <a:graphic>
          <a:graphicData uri="http://schemas.openxmlformats.org/drawingml/2006/table">
            <a:tbl>
              <a:tblPr firstRow="1" bandRow="1"/>
              <a:tblGrid>
                <a:gridCol w="1234729">
                  <a:extLst>
                    <a:ext uri="{9D8B030D-6E8A-4147-A177-3AD203B41FA5}">
                      <a16:colId xmlns:a16="http://schemas.microsoft.com/office/drawing/2014/main" val="3431667356"/>
                    </a:ext>
                  </a:extLst>
                </a:gridCol>
                <a:gridCol w="2420069">
                  <a:extLst>
                    <a:ext uri="{9D8B030D-6E8A-4147-A177-3AD203B41FA5}">
                      <a16:colId xmlns:a16="http://schemas.microsoft.com/office/drawing/2014/main" val="433822252"/>
                    </a:ext>
                  </a:extLst>
                </a:gridCol>
              </a:tblGrid>
              <a:tr h="316334">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a:r>
                        <a:rPr lang="en-US" sz="1200" dirty="0"/>
                        <a:t>Application</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a:r>
                        <a:rPr lang="en-US" sz="1200" dirty="0"/>
                        <a:t>Description</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398757233"/>
                  </a:ext>
                </a:extLst>
              </a:tr>
              <a:tr h="643641">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a:r>
                        <a:rPr lang="en-US" sz="1200" dirty="0"/>
                        <a:t>Oscillation Damping</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a:r>
                        <a:rPr lang="en-US" sz="1200" dirty="0"/>
                        <a:t>Improving long-term dynamic stability performance of power system (Small signal stability)</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648542548"/>
                  </a:ext>
                </a:extLst>
              </a:tr>
              <a:tr h="643641">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a:r>
                        <a:rPr lang="en-US" sz="1200" dirty="0"/>
                        <a:t>Transient Voltage Dip Improvement</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a:r>
                        <a:rPr lang="en-US" sz="1200" dirty="0"/>
                        <a:t>Reduce</a:t>
                      </a:r>
                      <a:r>
                        <a:rPr lang="en-US" sz="1200" baseline="0" dirty="0"/>
                        <a:t> the transient voltage dip following a system disturbance</a:t>
                      </a:r>
                      <a:endParaRPr lang="en-US" sz="12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4036748933"/>
                  </a:ext>
                </a:extLst>
              </a:tr>
              <a:tr h="643641">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a:r>
                        <a:rPr lang="en-US" sz="1200" dirty="0"/>
                        <a:t>Dynamic Voltage Stability</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a:r>
                        <a:rPr lang="en-US" sz="1200" dirty="0"/>
                        <a:t>Improve voltage stability margin (Nonlinear system structural</a:t>
                      </a:r>
                      <a:r>
                        <a:rPr lang="en-US" sz="1200" baseline="0" dirty="0"/>
                        <a:t> stability</a:t>
                      </a:r>
                      <a:r>
                        <a:rPr lang="en-US" sz="1200" dirty="0"/>
                        <a:t>)</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71933107"/>
                  </a:ext>
                </a:extLst>
              </a:tr>
              <a:tr h="831369">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a:r>
                        <a:rPr lang="en-US" sz="1200" dirty="0"/>
                        <a:t>Sub-Synchronous Resonance Damping</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a:r>
                        <a:rPr lang="en-US" sz="1200" dirty="0"/>
                        <a:t>Allow high levels of series compensation</a:t>
                      </a:r>
                      <a:r>
                        <a:rPr lang="en-US" sz="1200" baseline="0" dirty="0"/>
                        <a:t> without arising resonance.</a:t>
                      </a:r>
                      <a:endParaRPr lang="en-US" sz="12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529411998"/>
                  </a:ext>
                </a:extLst>
              </a:tr>
              <a:tr h="643641">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a:r>
                        <a:rPr lang="en-US" sz="1200" dirty="0"/>
                        <a:t>Thermal overload relief</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a:r>
                        <a:rPr lang="en-US" sz="1200" dirty="0"/>
                        <a:t>Relief transmission thermal</a:t>
                      </a:r>
                      <a:r>
                        <a:rPr lang="en-US" sz="1200" baseline="0" dirty="0"/>
                        <a:t> overload</a:t>
                      </a:r>
                      <a:r>
                        <a:rPr lang="en-US" sz="1200" dirty="0"/>
                        <a:t> and N-1 contingency violations </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454741508"/>
                  </a:ext>
                </a:extLst>
              </a:tr>
            </a:tbl>
          </a:graphicData>
        </a:graphic>
      </p:graphicFrame>
      <p:pic>
        <p:nvPicPr>
          <p:cNvPr id="4" name="Picture 3">
            <a:extLst>
              <a:ext uri="{FF2B5EF4-FFF2-40B4-BE49-F238E27FC236}">
                <a16:creationId xmlns:a16="http://schemas.microsoft.com/office/drawing/2014/main" id="{7323AD9C-A742-4BBF-9DA8-181656E311EA}"/>
              </a:ext>
            </a:extLst>
          </p:cNvPr>
          <p:cNvPicPr>
            <a:picLocks noChangeAspect="1"/>
          </p:cNvPicPr>
          <p:nvPr/>
        </p:nvPicPr>
        <p:blipFill>
          <a:blip r:embed="rId3"/>
          <a:stretch>
            <a:fillRect/>
          </a:stretch>
        </p:blipFill>
        <p:spPr>
          <a:xfrm>
            <a:off x="4572000" y="1604050"/>
            <a:ext cx="3959598" cy="3838654"/>
          </a:xfrm>
          <a:prstGeom prst="rect">
            <a:avLst/>
          </a:prstGeom>
        </p:spPr>
      </p:pic>
      <p:sp>
        <p:nvSpPr>
          <p:cNvPr id="3" name="Rectangle 2">
            <a:extLst>
              <a:ext uri="{FF2B5EF4-FFF2-40B4-BE49-F238E27FC236}">
                <a16:creationId xmlns:a16="http://schemas.microsoft.com/office/drawing/2014/main" id="{57E04BFD-C833-45A8-AE63-D1577E770927}"/>
              </a:ext>
            </a:extLst>
          </p:cNvPr>
          <p:cNvSpPr/>
          <p:nvPr/>
        </p:nvSpPr>
        <p:spPr>
          <a:xfrm>
            <a:off x="609600" y="1638152"/>
            <a:ext cx="3883398" cy="4093428"/>
          </a:xfrm>
          <a:prstGeom prst="rect">
            <a:avLst/>
          </a:prstGeom>
        </p:spPr>
        <p:txBody>
          <a:bodyPr wrap="square">
            <a:spAutoFit/>
          </a:bodyPr>
          <a:lstStyle/>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The continuation method is used to gradually increase the amount of transfer power to the thermal limits of transmission paths, including the overload of a line, transformer or a substation component. </a:t>
            </a:r>
          </a:p>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A sensitivity analysis and analytic hierarchical process model are combined to ﬁnd the best locations of ESS to reduce the power ﬂow of critical components. </a:t>
            </a:r>
          </a:p>
        </p:txBody>
      </p:sp>
    </p:spTree>
    <p:extLst>
      <p:ext uri="{BB962C8B-B14F-4D97-AF65-F5344CB8AC3E}">
        <p14:creationId xmlns:p14="http://schemas.microsoft.com/office/powerpoint/2010/main" val="246790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04478"/>
          </a:xfrm>
        </p:spPr>
        <p:txBody>
          <a:bodyPr/>
          <a:lstStyle/>
          <a:p>
            <a:pPr algn="ctr"/>
            <a:r>
              <a:rPr lang="en-US" dirty="0"/>
              <a:t>Transmission congestion relief</a:t>
            </a: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70" name="TextBox 369">
            <a:extLst>
              <a:ext uri="{FF2B5EF4-FFF2-40B4-BE49-F238E27FC236}">
                <a16:creationId xmlns:a16="http://schemas.microsoft.com/office/drawing/2014/main" id="{A625B599-0E89-4772-AF3C-49D27B60DA32}"/>
              </a:ext>
            </a:extLst>
          </p:cNvPr>
          <p:cNvSpPr txBox="1"/>
          <p:nvPr/>
        </p:nvSpPr>
        <p:spPr>
          <a:xfrm>
            <a:off x="647700" y="836560"/>
            <a:ext cx="7734300" cy="3785652"/>
          </a:xfrm>
          <a:prstGeom prst="rect">
            <a:avLst/>
          </a:prstGeom>
          <a:noFill/>
        </p:spPr>
        <p:txBody>
          <a:bodyPr wrap="square" rtlCol="0">
            <a:spAutoFit/>
          </a:bodyPr>
          <a:lstStyle/>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A MILP based real-time optimal dispatch algorithm is proposed in [1] to maximize its arbitrage proﬁt while penalizing the power deviations from congestion relief commands. However, the ﬁnancial beneﬁts of ESS’ contribution to transmission congestion relief have not been clearly quantified</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a:t>
            </a:r>
          </a:p>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Further, an adaptive penalty factor is used to achieve the highest possible contribution to congestion relief [2]. </a:t>
            </a:r>
          </a:p>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ESS are proposed to be an alternative to transmission upgrades by absorbing excess wind energy during a congested period and releasing it when the power ﬂow decreases [3].</a:t>
            </a:r>
          </a:p>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The dynamic interactions among wind curtailment, ramp rates of generating plants, and ESS are illustrated in [4].</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p:txBody>
      </p:sp>
      <p:sp>
        <p:nvSpPr>
          <p:cNvPr id="3" name="Rectangle 2">
            <a:extLst>
              <a:ext uri="{FF2B5EF4-FFF2-40B4-BE49-F238E27FC236}">
                <a16:creationId xmlns:a16="http://schemas.microsoft.com/office/drawing/2014/main" id="{A8F42AAD-F1CA-46CB-A25F-D152E7B494AB}"/>
              </a:ext>
            </a:extLst>
          </p:cNvPr>
          <p:cNvSpPr/>
          <p:nvPr/>
        </p:nvSpPr>
        <p:spPr>
          <a:xfrm>
            <a:off x="838200" y="4953000"/>
            <a:ext cx="7734300" cy="1200329"/>
          </a:xfrm>
          <a:prstGeom prst="rect">
            <a:avLst/>
          </a:prstGeom>
        </p:spPr>
        <p:txBody>
          <a:bodyPr wrap="square">
            <a:spAutoFit/>
          </a:bodyPr>
          <a:lstStyle/>
          <a:p>
            <a:r>
              <a:rPr lang="en-US" sz="800" dirty="0">
                <a:latin typeface="Times New Roman" panose="02020603050405020304" pitchFamily="18" charset="0"/>
                <a:cs typeface="Times New Roman" panose="02020603050405020304" pitchFamily="18" charset="0"/>
              </a:rPr>
              <a:t>[1] H. </a:t>
            </a:r>
            <a:r>
              <a:rPr lang="en-US" sz="800" dirty="0" err="1">
                <a:latin typeface="Times New Roman" panose="02020603050405020304" pitchFamily="18" charset="0"/>
                <a:cs typeface="Times New Roman" panose="02020603050405020304" pitchFamily="18" charset="0"/>
              </a:rPr>
              <a:t>Khani</a:t>
            </a:r>
            <a:r>
              <a:rPr lang="en-US" sz="800" dirty="0">
                <a:latin typeface="Times New Roman" panose="02020603050405020304" pitchFamily="18" charset="0"/>
                <a:cs typeface="Times New Roman" panose="02020603050405020304" pitchFamily="18" charset="0"/>
              </a:rPr>
              <a:t> and R. D. Zadeh, “Energy storage in an open electricity market with contribution to transmission congestion relief,” in PES General Meeting— Conference &amp; Exposition, 2014 IEEE. IEEE,2014, pp. 1–5. </a:t>
            </a:r>
          </a:p>
          <a:p>
            <a:r>
              <a:rPr lang="en-US" sz="800" dirty="0">
                <a:latin typeface="Times New Roman" panose="02020603050405020304" pitchFamily="18" charset="0"/>
                <a:cs typeface="Times New Roman" panose="02020603050405020304" pitchFamily="18" charset="0"/>
              </a:rPr>
              <a:t>[2] H. </a:t>
            </a:r>
            <a:r>
              <a:rPr lang="en-US" sz="800" dirty="0" err="1">
                <a:latin typeface="Times New Roman" panose="02020603050405020304" pitchFamily="18" charset="0"/>
                <a:cs typeface="Times New Roman" panose="02020603050405020304" pitchFamily="18" charset="0"/>
              </a:rPr>
              <a:t>Khani</a:t>
            </a:r>
            <a:r>
              <a:rPr lang="en-US" sz="800" dirty="0">
                <a:latin typeface="Times New Roman" panose="02020603050405020304" pitchFamily="18" charset="0"/>
                <a:cs typeface="Times New Roman" panose="02020603050405020304" pitchFamily="18" charset="0"/>
              </a:rPr>
              <a:t>, M. R. D. Zadeh, and A. H. </a:t>
            </a:r>
            <a:r>
              <a:rPr lang="en-US" sz="800" dirty="0" err="1">
                <a:latin typeface="Times New Roman" panose="02020603050405020304" pitchFamily="18" charset="0"/>
                <a:cs typeface="Times New Roman" panose="02020603050405020304" pitchFamily="18" charset="0"/>
              </a:rPr>
              <a:t>Hajimiragha</a:t>
            </a:r>
            <a:r>
              <a:rPr lang="en-US" sz="800" dirty="0">
                <a:latin typeface="Times New Roman" panose="02020603050405020304" pitchFamily="18" charset="0"/>
                <a:cs typeface="Times New Roman" panose="02020603050405020304" pitchFamily="18" charset="0"/>
              </a:rPr>
              <a:t>, “Transmission congestion relief using privately owned large-scale energy storage systems in a competitive electricity market,” IEEE Transactions on Power Systems, vol. 31, no. 2, pp. 1449–1458, 2016. </a:t>
            </a:r>
          </a:p>
          <a:p>
            <a:r>
              <a:rPr lang="en-US" sz="800" dirty="0">
                <a:latin typeface="Times New Roman" panose="02020603050405020304" pitchFamily="18" charset="0"/>
                <a:cs typeface="Times New Roman" panose="02020603050405020304" pitchFamily="18" charset="0"/>
              </a:rPr>
              <a:t>[3] M. </a:t>
            </a:r>
            <a:r>
              <a:rPr lang="en-US" sz="800" dirty="0" err="1">
                <a:latin typeface="Times New Roman" panose="02020603050405020304" pitchFamily="18" charset="0"/>
                <a:cs typeface="Times New Roman" panose="02020603050405020304" pitchFamily="18" charset="0"/>
              </a:rPr>
              <a:t>Korpaas</a:t>
            </a:r>
            <a:r>
              <a:rPr lang="en-US" sz="800" dirty="0">
                <a:latin typeface="Times New Roman" panose="02020603050405020304" pitchFamily="18" charset="0"/>
                <a:cs typeface="Times New Roman" panose="02020603050405020304" pitchFamily="18" charset="0"/>
              </a:rPr>
              <a:t>, A. T. </a:t>
            </a:r>
            <a:r>
              <a:rPr lang="en-US" sz="800" dirty="0" err="1">
                <a:latin typeface="Times New Roman" panose="02020603050405020304" pitchFamily="18" charset="0"/>
                <a:cs typeface="Times New Roman" panose="02020603050405020304" pitchFamily="18" charset="0"/>
              </a:rPr>
              <a:t>Holen</a:t>
            </a:r>
            <a:r>
              <a:rPr lang="en-US" sz="800" dirty="0">
                <a:latin typeface="Times New Roman" panose="02020603050405020304" pitchFamily="18" charset="0"/>
                <a:cs typeface="Times New Roman" panose="02020603050405020304" pitchFamily="18" charset="0"/>
              </a:rPr>
              <a:t>, and R. </a:t>
            </a:r>
            <a:r>
              <a:rPr lang="en-US" sz="800" dirty="0" err="1">
                <a:latin typeface="Times New Roman" panose="02020603050405020304" pitchFamily="18" charset="0"/>
                <a:cs typeface="Times New Roman" panose="02020603050405020304" pitchFamily="18" charset="0"/>
              </a:rPr>
              <a:t>Hildrum</a:t>
            </a:r>
            <a:r>
              <a:rPr lang="en-US" sz="800" dirty="0">
                <a:latin typeface="Times New Roman" panose="02020603050405020304" pitchFamily="18" charset="0"/>
                <a:cs typeface="Times New Roman" panose="02020603050405020304" pitchFamily="18" charset="0"/>
              </a:rPr>
              <a:t>, “Operation and sizing of energy storage for wind power plants in a market system,” International Journal of Electrical Power &amp; Energy Systems, vol. 25, no. 8, pp. 599– 606, 2003. </a:t>
            </a:r>
          </a:p>
          <a:p>
            <a:r>
              <a:rPr lang="en-US" sz="800" dirty="0">
                <a:latin typeface="Times New Roman" panose="02020603050405020304" pitchFamily="18" charset="0"/>
                <a:cs typeface="Times New Roman" panose="02020603050405020304" pitchFamily="18" charset="0"/>
              </a:rPr>
              <a:t>[4 ] L. S. Vargas, G. Bustos-</a:t>
            </a:r>
            <a:r>
              <a:rPr lang="en-US" sz="800" dirty="0" err="1">
                <a:latin typeface="Times New Roman" panose="02020603050405020304" pitchFamily="18" charset="0"/>
                <a:cs typeface="Times New Roman" panose="02020603050405020304" pitchFamily="18" charset="0"/>
              </a:rPr>
              <a:t>Turu</a:t>
            </a:r>
            <a:r>
              <a:rPr lang="en-US" sz="800" dirty="0">
                <a:latin typeface="Times New Roman" panose="02020603050405020304" pitchFamily="18" charset="0"/>
                <a:cs typeface="Times New Roman" panose="02020603050405020304" pitchFamily="18" charset="0"/>
              </a:rPr>
              <a:t>, and F. </a:t>
            </a:r>
            <a:r>
              <a:rPr lang="en-US" sz="800" dirty="0" err="1">
                <a:latin typeface="Times New Roman" panose="02020603050405020304" pitchFamily="18" charset="0"/>
                <a:cs typeface="Times New Roman" panose="02020603050405020304" pitchFamily="18" charset="0"/>
              </a:rPr>
              <a:t>Larra´ın</a:t>
            </a:r>
            <a:r>
              <a:rPr lang="en-US" sz="800" dirty="0">
                <a:latin typeface="Times New Roman" panose="02020603050405020304" pitchFamily="18" charset="0"/>
                <a:cs typeface="Times New Roman" panose="02020603050405020304" pitchFamily="18" charset="0"/>
              </a:rPr>
              <a:t>, “Wind power curtailment and energy storage in transmission congestion management considering power plants ramp rates,” IEEE Trans. Power Syst, vol. 30, no. 5, pp. 2498–2506, 2015.</a:t>
            </a:r>
          </a:p>
          <a:p>
            <a:endParaRPr lang="en-US"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4820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1143000"/>
          </a:xfrm>
        </p:spPr>
        <p:txBody>
          <a:bodyPr/>
          <a:lstStyle/>
          <a:p>
            <a:r>
              <a:rPr lang="en-US" dirty="0"/>
              <a:t>Outline</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074509"/>
            <a:ext cx="8229600" cy="4708981"/>
          </a:xfrm>
          <a:prstGeom prst="rect">
            <a:avLst/>
          </a:prstGeom>
          <a:noFill/>
        </p:spPr>
        <p:txBody>
          <a:bodyPr wrap="square" rtlCol="0">
            <a:spAutoFit/>
          </a:body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Classification of Energy Storage Technologies</a:t>
            </a:r>
          </a:p>
          <a:p>
            <a:pPr marL="800100" lvl="1" indent="-342900" algn="just">
              <a:buFont typeface="Wingdings" panose="05000000000000000000" pitchFamily="2" charset="2"/>
              <a:buChar char="§"/>
              <a:defRPr/>
            </a:pPr>
            <a:r>
              <a:rPr lang="en-US" dirty="0">
                <a:solidFill>
                  <a:srgbClr val="000000"/>
                </a:solidFill>
                <a:latin typeface="Calibri" panose="020F0502020204030204" pitchFamily="34" charset="0"/>
                <a:cs typeface="Calibri" panose="020F0502020204030204" pitchFamily="34" charset="0"/>
              </a:rPr>
              <a:t>Mechanical Energy Storage Systems</a:t>
            </a:r>
            <a:endParaRPr kumimoji="0" lang="en-US"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800100" lvl="1" indent="-342900" algn="just">
              <a:buFont typeface="Wingdings" panose="05000000000000000000" pitchFamily="2" charset="2"/>
              <a:buChar char="§"/>
              <a:defRPr/>
            </a:pPr>
            <a:r>
              <a:rPr lang="en-US" dirty="0">
                <a:solidFill>
                  <a:srgbClr val="000000"/>
                </a:solidFill>
                <a:latin typeface="Calibri" panose="020F0502020204030204" pitchFamily="34" charset="0"/>
                <a:cs typeface="Calibri" panose="020F0502020204030204" pitchFamily="34" charset="0"/>
              </a:rPr>
              <a:t>Electrochemical Energy Storage Systems</a:t>
            </a:r>
          </a:p>
          <a:p>
            <a:pPr marL="800100" lvl="1" indent="-342900" algn="just">
              <a:buFont typeface="Wingdings" panose="05000000000000000000" pitchFamily="2" charset="2"/>
              <a:buChar char="§"/>
              <a:defRPr/>
            </a:pPr>
            <a:r>
              <a:rPr lang="en-US" dirty="0">
                <a:solidFill>
                  <a:srgbClr val="000000"/>
                </a:solidFill>
                <a:latin typeface="Calibri" panose="020F0502020204030204" pitchFamily="34" charset="0"/>
                <a:cs typeface="Calibri" panose="020F0502020204030204" pitchFamily="34" charset="0"/>
              </a:rPr>
              <a:t>Chemical Energy Storage Systems</a:t>
            </a:r>
          </a:p>
          <a:p>
            <a:pPr marL="800100" lvl="1" indent="-342900" algn="just">
              <a:buFont typeface="Wingdings" panose="05000000000000000000" pitchFamily="2" charset="2"/>
              <a:buChar char="§"/>
              <a:defRPr/>
            </a:pPr>
            <a:r>
              <a:rPr lang="en-US" dirty="0">
                <a:solidFill>
                  <a:srgbClr val="000000"/>
                </a:solidFill>
                <a:latin typeface="Calibri" panose="020F0502020204030204" pitchFamily="34" charset="0"/>
                <a:cs typeface="Calibri" panose="020F0502020204030204" pitchFamily="34" charset="0"/>
              </a:rPr>
              <a:t>Electrical Energy Storage Systems</a:t>
            </a:r>
          </a:p>
          <a:p>
            <a:pPr marL="800100" lvl="1" indent="-342900" algn="just">
              <a:buFont typeface="Wingdings" panose="05000000000000000000" pitchFamily="2" charset="2"/>
              <a:buChar char="§"/>
              <a:defRPr/>
            </a:pPr>
            <a:r>
              <a:rPr lang="en-US" dirty="0">
                <a:solidFill>
                  <a:srgbClr val="000000"/>
                </a:solidFill>
                <a:latin typeface="Calibri" panose="020F0502020204030204" pitchFamily="34" charset="0"/>
                <a:cs typeface="Calibri" panose="020F0502020204030204" pitchFamily="34" charset="0"/>
              </a:rPr>
              <a:t>Thermal Energy Storage Systems </a:t>
            </a:r>
          </a:p>
          <a:p>
            <a:pPr marL="342900" indent="-342900" algn="just">
              <a:buFont typeface="Arial" panose="020B0604020202020204" pitchFamily="34" charset="0"/>
              <a:buChar char="•"/>
              <a:defRPr/>
            </a:pPr>
            <a:r>
              <a:rPr lang="en-US" sz="2800" dirty="0">
                <a:solidFill>
                  <a:schemeClr val="bg1">
                    <a:lumMod val="85000"/>
                  </a:schemeClr>
                </a:solidFill>
                <a:latin typeface="Calibri" panose="020F0502020204030204" pitchFamily="34" charset="0"/>
                <a:cs typeface="Calibri" panose="020F0502020204030204" pitchFamily="34" charset="0"/>
              </a:rPr>
              <a:t>Applications of Energy Storage Systems in Power Grid</a:t>
            </a:r>
          </a:p>
          <a:p>
            <a:pPr marL="800100" lvl="1" indent="-342900" algn="just">
              <a:buFont typeface="Wingdings" panose="05000000000000000000" pitchFamily="2" charset="2"/>
              <a:buChar char="§"/>
              <a:defRPr/>
            </a:pPr>
            <a:r>
              <a:rPr lang="en-US" dirty="0">
                <a:solidFill>
                  <a:schemeClr val="bg1">
                    <a:lumMod val="85000"/>
                  </a:schemeClr>
                </a:solidFill>
                <a:latin typeface="Calibri" panose="020F0502020204030204" pitchFamily="34" charset="0"/>
                <a:cs typeface="Calibri" panose="020F0502020204030204" pitchFamily="34" charset="0"/>
              </a:rPr>
              <a:t>Energy Arbitrage</a:t>
            </a:r>
          </a:p>
          <a:p>
            <a:pPr marL="800100" lvl="1" indent="-342900" algn="just">
              <a:buFont typeface="Wingdings" panose="05000000000000000000" pitchFamily="2" charset="2"/>
              <a:buChar char="§"/>
              <a:defRPr/>
            </a:pPr>
            <a:r>
              <a:rPr lang="en-US" dirty="0">
                <a:solidFill>
                  <a:schemeClr val="bg1">
                    <a:lumMod val="85000"/>
                  </a:schemeClr>
                </a:solidFill>
                <a:latin typeface="Calibri" panose="020F0502020204030204" pitchFamily="34" charset="0"/>
                <a:cs typeface="Calibri" panose="020F0502020204030204" pitchFamily="34" charset="0"/>
              </a:rPr>
              <a:t>Capacity Credit </a:t>
            </a:r>
          </a:p>
          <a:p>
            <a:pPr marL="800100" lvl="1" indent="-342900" algn="just">
              <a:buFont typeface="Wingdings" panose="05000000000000000000" pitchFamily="2" charset="2"/>
              <a:buChar char="§"/>
              <a:defRPr/>
            </a:pPr>
            <a:r>
              <a:rPr lang="en-US" dirty="0">
                <a:solidFill>
                  <a:schemeClr val="bg1">
                    <a:lumMod val="85000"/>
                  </a:schemeClr>
                </a:solidFill>
                <a:latin typeface="Calibri" panose="020F0502020204030204" pitchFamily="34" charset="0"/>
                <a:cs typeface="Calibri" panose="020F0502020204030204" pitchFamily="34" charset="0"/>
              </a:rPr>
              <a:t>Ancillary Services</a:t>
            </a:r>
          </a:p>
          <a:p>
            <a:pPr marL="800100" lvl="1" indent="-342900" algn="just">
              <a:buFont typeface="Wingdings" panose="05000000000000000000" pitchFamily="2" charset="2"/>
              <a:buChar char="§"/>
              <a:defRPr/>
            </a:pPr>
            <a:r>
              <a:rPr lang="en-US" dirty="0">
                <a:solidFill>
                  <a:schemeClr val="bg1">
                    <a:lumMod val="85000"/>
                  </a:schemeClr>
                </a:solidFill>
                <a:latin typeface="Calibri" panose="020F0502020204030204" pitchFamily="34" charset="0"/>
                <a:cs typeface="Calibri" panose="020F0502020204030204" pitchFamily="34" charset="0"/>
              </a:rPr>
              <a:t>Customer Side Beneﬁts</a:t>
            </a:r>
            <a:endParaRPr kumimoji="0" lang="en-US" b="0" i="0" u="none" strike="noStrike" kern="1200" cap="none" spc="0" normalizeH="0" baseline="0" noProof="0" dirty="0">
              <a:ln>
                <a:noFill/>
              </a:ln>
              <a:solidFill>
                <a:schemeClr val="bg1">
                  <a:lumMod val="85000"/>
                </a:schemeClr>
              </a:solidFill>
              <a:effectLst/>
              <a:uLnTx/>
              <a:uFillTx/>
              <a:latin typeface="Calibri" panose="020F0502020204030204" pitchFamily="34" charset="0"/>
              <a:cs typeface="Calibri" panose="020F050202020403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bg1">
                    <a:lumMod val="85000"/>
                  </a:schemeClr>
                </a:solidFill>
                <a:effectLst/>
                <a:uLnTx/>
                <a:uFillTx/>
                <a:latin typeface="Calibri" panose="020F0502020204030204" pitchFamily="34" charset="0"/>
                <a:cs typeface="Calibri" panose="020F0502020204030204" pitchFamily="34" charset="0"/>
              </a:rPr>
              <a:t>Optimization formulations for battery dispatch</a:t>
            </a:r>
          </a:p>
        </p:txBody>
      </p:sp>
    </p:spTree>
    <p:extLst>
      <p:ext uri="{BB962C8B-B14F-4D97-AF65-F5344CB8AC3E}">
        <p14:creationId xmlns:p14="http://schemas.microsoft.com/office/powerpoint/2010/main" val="949221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04478"/>
          </a:xfrm>
        </p:spPr>
        <p:txBody>
          <a:bodyPr/>
          <a:lstStyle/>
          <a:p>
            <a:pPr algn="ctr"/>
            <a:r>
              <a:rPr lang="en-US" dirty="0"/>
              <a:t>Voltage Regulation</a:t>
            </a: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70" name="TextBox 369">
            <a:extLst>
              <a:ext uri="{FF2B5EF4-FFF2-40B4-BE49-F238E27FC236}">
                <a16:creationId xmlns:a16="http://schemas.microsoft.com/office/drawing/2014/main" id="{A625B599-0E89-4772-AF3C-49D27B60DA32}"/>
              </a:ext>
            </a:extLst>
          </p:cNvPr>
          <p:cNvSpPr txBox="1"/>
          <p:nvPr/>
        </p:nvSpPr>
        <p:spPr>
          <a:xfrm>
            <a:off x="533400" y="780678"/>
            <a:ext cx="7848600" cy="3477875"/>
          </a:xfrm>
          <a:prstGeom prst="rect">
            <a:avLst/>
          </a:prstGeom>
          <a:noFill/>
        </p:spPr>
        <p:txBody>
          <a:bodyPr wrap="square" rtlCol="0">
            <a:spAutoFit/>
          </a:bodyPr>
          <a:lstStyle/>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BESS can be used to increase/decrease the output current to mitigate voltage drop/rise along with the fluctuation of load demand [1].</a:t>
            </a:r>
          </a:p>
          <a:p>
            <a:pPr marL="34290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On the other hand, local real power-frequency (</a:t>
            </a:r>
            <a:r>
              <a:rPr lang="en-US" sz="2000" i="1" dirty="0">
                <a:solidFill>
                  <a:srgbClr val="000000"/>
                </a:solidFill>
                <a:latin typeface="Calibri" panose="020F0502020204030204" pitchFamily="34" charset="0"/>
                <a:cs typeface="Calibri" panose="020F0502020204030204" pitchFamily="34" charset="0"/>
                <a:sym typeface="Wingdings" panose="05000000000000000000" pitchFamily="2" charset="2"/>
              </a:rPr>
              <a:t>P</a:t>
            </a: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a:t>
            </a:r>
            <a:r>
              <a:rPr lang="en-US" sz="2000" i="1" dirty="0">
                <a:solidFill>
                  <a:srgbClr val="000000"/>
                </a:solidFill>
                <a:latin typeface="Calibri" panose="020F0502020204030204" pitchFamily="34" charset="0"/>
                <a:cs typeface="Calibri" panose="020F0502020204030204" pitchFamily="34" charset="0"/>
                <a:sym typeface="Wingdings" panose="05000000000000000000" pitchFamily="2" charset="2"/>
              </a:rPr>
              <a:t>f</a:t>
            </a: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 and reactive power-voltage (</a:t>
            </a:r>
            <a:r>
              <a:rPr lang="en-US" sz="2000" i="1" dirty="0">
                <a:solidFill>
                  <a:srgbClr val="000000"/>
                </a:solidFill>
                <a:latin typeface="Calibri" panose="020F0502020204030204" pitchFamily="34" charset="0"/>
                <a:cs typeface="Calibri" panose="020F0502020204030204" pitchFamily="34" charset="0"/>
                <a:sym typeface="Wingdings" panose="05000000000000000000" pitchFamily="2" charset="2"/>
              </a:rPr>
              <a:t>Q</a:t>
            </a: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a:t>
            </a:r>
            <a:r>
              <a:rPr lang="en-US" sz="2000" i="1" dirty="0">
                <a:solidFill>
                  <a:srgbClr val="000000"/>
                </a:solidFill>
                <a:latin typeface="Calibri" panose="020F0502020204030204" pitchFamily="34" charset="0"/>
                <a:cs typeface="Calibri" panose="020F0502020204030204" pitchFamily="34" charset="0"/>
                <a:sym typeface="Wingdings" panose="05000000000000000000" pitchFamily="2" charset="2"/>
              </a:rPr>
              <a:t>V</a:t>
            </a: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 droop controllers can be embedded into BESS for frequency and voltage control, respectively [2].</a:t>
            </a:r>
          </a:p>
          <a:p>
            <a:pPr marL="34290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ESS is proposed to indirectly controls its charging/discharging power for voltage regulation based on the broadcast signal from the distribution network operators [3]. </a:t>
            </a:r>
          </a:p>
          <a:p>
            <a:pPr marL="34290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To mitigate the voltage variations with the increasing penetration of solar energy, BESS and PV inverters are coordinated with upstream step voltage regulators for real-time voltage regulation [4].</a:t>
            </a:r>
          </a:p>
        </p:txBody>
      </p:sp>
      <p:sp>
        <p:nvSpPr>
          <p:cNvPr id="3" name="Rectangle 2">
            <a:extLst>
              <a:ext uri="{FF2B5EF4-FFF2-40B4-BE49-F238E27FC236}">
                <a16:creationId xmlns:a16="http://schemas.microsoft.com/office/drawing/2014/main" id="{99B2F329-7888-4960-87E0-C5CAC3897A9B}"/>
              </a:ext>
            </a:extLst>
          </p:cNvPr>
          <p:cNvSpPr/>
          <p:nvPr/>
        </p:nvSpPr>
        <p:spPr>
          <a:xfrm>
            <a:off x="704850" y="4752967"/>
            <a:ext cx="7734300" cy="1077218"/>
          </a:xfrm>
          <a:prstGeom prst="rect">
            <a:avLst/>
          </a:prstGeom>
        </p:spPr>
        <p:txBody>
          <a:bodyPr wrap="square">
            <a:spAutoFit/>
          </a:bodyPr>
          <a:lstStyle/>
          <a:p>
            <a:r>
              <a:rPr lang="en-US" sz="800" dirty="0">
                <a:latin typeface="Times New Roman" panose="02020603050405020304" pitchFamily="18" charset="0"/>
                <a:cs typeface="Times New Roman" panose="02020603050405020304" pitchFamily="18" charset="0"/>
              </a:rPr>
              <a:t>[1] U. Datta, A. Kalam, and J. Shi, “Battery energy storage system to stabilize transient voltage and frequency and enhance power export capability,” IEEE Transactions on Power Systems, 2018</a:t>
            </a:r>
          </a:p>
          <a:p>
            <a:r>
              <a:rPr lang="en-US" sz="800" dirty="0">
                <a:latin typeface="Times New Roman" panose="02020603050405020304" pitchFamily="18" charset="0"/>
                <a:cs typeface="Times New Roman" panose="02020603050405020304" pitchFamily="18" charset="0"/>
              </a:rPr>
              <a:t>[2] K. K. Mehmood, S. U. Khan, S.-J. Lee, Z. M. Haider, M. K. Raﬁque, and C.-</a:t>
            </a:r>
            <a:r>
              <a:rPr lang="en-US" sz="800" dirty="0" err="1">
                <a:latin typeface="Times New Roman" panose="02020603050405020304" pitchFamily="18" charset="0"/>
                <a:cs typeface="Times New Roman" panose="02020603050405020304" pitchFamily="18" charset="0"/>
              </a:rPr>
              <a:t>H.Kim</a:t>
            </a:r>
            <a:r>
              <a:rPr lang="en-US" sz="800" dirty="0">
                <a:latin typeface="Times New Roman" panose="02020603050405020304" pitchFamily="18" charset="0"/>
                <a:cs typeface="Times New Roman" panose="02020603050405020304" pitchFamily="18" charset="0"/>
              </a:rPr>
              <a:t>, “Optimal sizing and allocation of battery energy storage systems with wind and solar power </a:t>
            </a:r>
            <a:r>
              <a:rPr lang="en-US" sz="800" dirty="0" err="1">
                <a:latin typeface="Times New Roman" panose="02020603050405020304" pitchFamily="18" charset="0"/>
                <a:cs typeface="Times New Roman" panose="02020603050405020304" pitchFamily="18" charset="0"/>
              </a:rPr>
              <a:t>dgs</a:t>
            </a:r>
            <a:r>
              <a:rPr lang="en-US" sz="800" dirty="0">
                <a:latin typeface="Times New Roman" panose="02020603050405020304" pitchFamily="18" charset="0"/>
                <a:cs typeface="Times New Roman" panose="02020603050405020304" pitchFamily="18" charset="0"/>
              </a:rPr>
              <a:t> in a distribution network for voltage regulation considering the lifespan of batteries,” IET Renewable Power Generation, vol. 11, no. 10, pp. 1305–1315, 2017. </a:t>
            </a:r>
          </a:p>
          <a:p>
            <a:r>
              <a:rPr lang="en-US" sz="800" dirty="0">
                <a:latin typeface="Times New Roman" panose="02020603050405020304" pitchFamily="18" charset="0"/>
                <a:cs typeface="Times New Roman" panose="02020603050405020304" pitchFamily="18" charset="0"/>
              </a:rPr>
              <a:t>[3] K. </a:t>
            </a:r>
            <a:r>
              <a:rPr lang="en-US" sz="800" dirty="0" err="1">
                <a:latin typeface="Times New Roman" panose="02020603050405020304" pitchFamily="18" charset="0"/>
                <a:cs typeface="Times New Roman" panose="02020603050405020304" pitchFamily="18" charset="0"/>
              </a:rPr>
              <a:t>Christakou</a:t>
            </a:r>
            <a:r>
              <a:rPr lang="en-US" sz="800" dirty="0">
                <a:latin typeface="Times New Roman" panose="02020603050405020304" pitchFamily="18" charset="0"/>
                <a:cs typeface="Times New Roman" panose="02020603050405020304" pitchFamily="18" charset="0"/>
              </a:rPr>
              <a:t>, D.-C. </a:t>
            </a:r>
            <a:r>
              <a:rPr lang="en-US" sz="800" dirty="0" err="1">
                <a:latin typeface="Times New Roman" panose="02020603050405020304" pitchFamily="18" charset="0"/>
                <a:cs typeface="Times New Roman" panose="02020603050405020304" pitchFamily="18" charset="0"/>
              </a:rPr>
              <a:t>Tomozei</a:t>
            </a:r>
            <a:r>
              <a:rPr lang="en-US" sz="800" dirty="0">
                <a:latin typeface="Times New Roman" panose="02020603050405020304" pitchFamily="18" charset="0"/>
                <a:cs typeface="Times New Roman" panose="02020603050405020304" pitchFamily="18" charset="0"/>
              </a:rPr>
              <a:t>, M. </a:t>
            </a:r>
            <a:r>
              <a:rPr lang="en-US" sz="800" dirty="0" err="1">
                <a:latin typeface="Times New Roman" panose="02020603050405020304" pitchFamily="18" charset="0"/>
                <a:cs typeface="Times New Roman" panose="02020603050405020304" pitchFamily="18" charset="0"/>
              </a:rPr>
              <a:t>Bahramipanah</a:t>
            </a:r>
            <a:r>
              <a:rPr lang="en-US" sz="800" dirty="0">
                <a:latin typeface="Times New Roman" panose="02020603050405020304" pitchFamily="18" charset="0"/>
                <a:cs typeface="Times New Roman" panose="02020603050405020304" pitchFamily="18" charset="0"/>
              </a:rPr>
              <a:t>, J.-Y. Le </a:t>
            </a:r>
            <a:r>
              <a:rPr lang="en-US" sz="800" dirty="0" err="1">
                <a:latin typeface="Times New Roman" panose="02020603050405020304" pitchFamily="18" charset="0"/>
                <a:cs typeface="Times New Roman" panose="02020603050405020304" pitchFamily="18" charset="0"/>
              </a:rPr>
              <a:t>Boudec</a:t>
            </a:r>
            <a:r>
              <a:rPr lang="en-US" sz="800" dirty="0">
                <a:latin typeface="Times New Roman" panose="02020603050405020304" pitchFamily="18" charset="0"/>
                <a:cs typeface="Times New Roman" panose="02020603050405020304" pitchFamily="18" charset="0"/>
              </a:rPr>
              <a:t>, and M.</a:t>
            </a:r>
            <a:r>
              <a:rPr lang="en-US" sz="800" dirty="0" err="1">
                <a:latin typeface="Times New Roman" panose="02020603050405020304" pitchFamily="18" charset="0"/>
                <a:cs typeface="Times New Roman" panose="02020603050405020304" pitchFamily="18" charset="0"/>
              </a:rPr>
              <a:t>Paolone</a:t>
            </a:r>
            <a:r>
              <a:rPr lang="en-US" sz="800" dirty="0">
                <a:latin typeface="Times New Roman" panose="02020603050405020304" pitchFamily="18" charset="0"/>
                <a:cs typeface="Times New Roman" panose="02020603050405020304" pitchFamily="18" charset="0"/>
              </a:rPr>
              <a:t>,“Primary voltage control in active distribution networks via broadcast signals: The case of distributed storage,” IEEE Transactions on Smart Grid, vol. 5, no. 5, pp. 2314–2325, 2014. </a:t>
            </a:r>
          </a:p>
          <a:p>
            <a:r>
              <a:rPr lang="en-US" sz="800" dirty="0">
                <a:latin typeface="Times New Roman" panose="02020603050405020304" pitchFamily="18" charset="0"/>
                <a:cs typeface="Times New Roman" panose="02020603050405020304" pitchFamily="18" charset="0"/>
              </a:rPr>
              <a:t>[4] L.Wang,F.Bai,R.Yan,andT.K.</a:t>
            </a:r>
            <a:r>
              <a:rPr lang="en-US" sz="800" dirty="0" err="1">
                <a:latin typeface="Times New Roman" panose="02020603050405020304" pitchFamily="18" charset="0"/>
                <a:cs typeface="Times New Roman" panose="02020603050405020304" pitchFamily="18" charset="0"/>
              </a:rPr>
              <a:t>Saha</a:t>
            </a:r>
            <a:r>
              <a:rPr lang="en-US" sz="800" dirty="0">
                <a:latin typeface="Times New Roman" panose="02020603050405020304" pitchFamily="18" charset="0"/>
                <a:cs typeface="Times New Roman" panose="02020603050405020304" pitchFamily="18" charset="0"/>
              </a:rPr>
              <a:t>,“Real-time coordinated voltage control of PV inverters and energy storage for weak networks with high PV penetration,” IEEE Transactions on Power Systems, vol. 33, no. 3, pp. 3383–3395, 2018</a:t>
            </a:r>
          </a:p>
        </p:txBody>
      </p:sp>
    </p:spTree>
    <p:extLst>
      <p:ext uri="{BB962C8B-B14F-4D97-AF65-F5344CB8AC3E}">
        <p14:creationId xmlns:p14="http://schemas.microsoft.com/office/powerpoint/2010/main" val="1257048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04478"/>
          </a:xfrm>
        </p:spPr>
        <p:txBody>
          <a:bodyPr/>
          <a:lstStyle/>
          <a:p>
            <a:pPr algn="ctr"/>
            <a:r>
              <a:rPr lang="en-US" dirty="0"/>
              <a:t>Voltage Regulation</a:t>
            </a: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70" name="TextBox 369">
            <a:extLst>
              <a:ext uri="{FF2B5EF4-FFF2-40B4-BE49-F238E27FC236}">
                <a16:creationId xmlns:a16="http://schemas.microsoft.com/office/drawing/2014/main" id="{A625B599-0E89-4772-AF3C-49D27B60DA32}"/>
              </a:ext>
            </a:extLst>
          </p:cNvPr>
          <p:cNvSpPr txBox="1"/>
          <p:nvPr/>
        </p:nvSpPr>
        <p:spPr>
          <a:xfrm>
            <a:off x="685800" y="848949"/>
            <a:ext cx="7620000" cy="3477875"/>
          </a:xfrm>
          <a:prstGeom prst="rect">
            <a:avLst/>
          </a:prstGeom>
          <a:noFill/>
        </p:spPr>
        <p:txBody>
          <a:bodyPr wrap="square" rtlCol="0">
            <a:spAutoFit/>
          </a:bodyPr>
          <a:lstStyle/>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A model predictive control method is implemented to adjust reactive power generation from ESS and PV inverters in microgrids to minimize the total transmission loss and active power from the utility and maintain voltages of nodes at required range [1].</a:t>
            </a:r>
          </a:p>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The distributed optimal control has also been implemented for voltage regulation [2]. First, a local droop control method determines the total amount of charging/discharging power to alleviate voltage variations. Next, a weighted consensus control algorithm allocates the total power among multiple BESS according to the capacity. Finally, a dynamic consensus control algorithm ensures each BESS to approach the estimated system average </a:t>
            </a:r>
            <a:r>
              <a:rPr lang="en-US" sz="2000" dirty="0" err="1">
                <a:solidFill>
                  <a:srgbClr val="000000"/>
                </a:solidFill>
                <a:latin typeface="Calibri" panose="020F0502020204030204" pitchFamily="34" charset="0"/>
                <a:cs typeface="Calibri" panose="020F0502020204030204" pitchFamily="34" charset="0"/>
                <a:sym typeface="Wingdings" panose="05000000000000000000" pitchFamily="2" charset="2"/>
              </a:rPr>
              <a:t>SoC.</a:t>
            </a: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p>
        </p:txBody>
      </p:sp>
      <p:sp>
        <p:nvSpPr>
          <p:cNvPr id="3" name="Rectangle 2">
            <a:extLst>
              <a:ext uri="{FF2B5EF4-FFF2-40B4-BE49-F238E27FC236}">
                <a16:creationId xmlns:a16="http://schemas.microsoft.com/office/drawing/2014/main" id="{99B2F329-7888-4960-87E0-C5CAC3897A9B}"/>
              </a:ext>
            </a:extLst>
          </p:cNvPr>
          <p:cNvSpPr/>
          <p:nvPr/>
        </p:nvSpPr>
        <p:spPr>
          <a:xfrm>
            <a:off x="838200" y="5011553"/>
            <a:ext cx="7467600" cy="584775"/>
          </a:xfrm>
          <a:prstGeom prst="rect">
            <a:avLst/>
          </a:prstGeom>
        </p:spPr>
        <p:txBody>
          <a:bodyPr wrap="square">
            <a:spAutoFit/>
          </a:bodyPr>
          <a:lstStyle/>
          <a:p>
            <a:pPr lvl="0"/>
            <a:r>
              <a:rPr lang="en-US" sz="800" dirty="0">
                <a:solidFill>
                  <a:srgbClr val="000000"/>
                </a:solidFill>
                <a:latin typeface="Times New Roman" panose="02020603050405020304" pitchFamily="18" charset="0"/>
                <a:cs typeface="Times New Roman" panose="02020603050405020304" pitchFamily="18" charset="0"/>
              </a:rPr>
              <a:t>[1] V. Zamani, A. </a:t>
            </a:r>
            <a:r>
              <a:rPr lang="en-US" sz="800" dirty="0" err="1">
                <a:solidFill>
                  <a:srgbClr val="000000"/>
                </a:solidFill>
                <a:latin typeface="Times New Roman" panose="02020603050405020304" pitchFamily="18" charset="0"/>
                <a:cs typeface="Times New Roman" panose="02020603050405020304" pitchFamily="18" charset="0"/>
              </a:rPr>
              <a:t>Cort´es</a:t>
            </a:r>
            <a:r>
              <a:rPr lang="en-US" sz="800" dirty="0">
                <a:solidFill>
                  <a:srgbClr val="000000"/>
                </a:solidFill>
                <a:latin typeface="Times New Roman" panose="02020603050405020304" pitchFamily="18" charset="0"/>
                <a:cs typeface="Times New Roman" panose="02020603050405020304" pitchFamily="18" charset="0"/>
              </a:rPr>
              <a:t>, J. </a:t>
            </a:r>
            <a:r>
              <a:rPr lang="en-US" sz="800" dirty="0" err="1">
                <a:solidFill>
                  <a:srgbClr val="000000"/>
                </a:solidFill>
                <a:latin typeface="Times New Roman" panose="02020603050405020304" pitchFamily="18" charset="0"/>
                <a:cs typeface="Times New Roman" panose="02020603050405020304" pitchFamily="18" charset="0"/>
              </a:rPr>
              <a:t>Kleissl</a:t>
            </a:r>
            <a:r>
              <a:rPr lang="en-US" sz="800" dirty="0">
                <a:solidFill>
                  <a:srgbClr val="000000"/>
                </a:solidFill>
                <a:latin typeface="Times New Roman" panose="02020603050405020304" pitchFamily="18" charset="0"/>
                <a:cs typeface="Times New Roman" panose="02020603050405020304" pitchFamily="18" charset="0"/>
              </a:rPr>
              <a:t>, and S. </a:t>
            </a:r>
            <a:r>
              <a:rPr lang="en-US" sz="800" dirty="0" err="1">
                <a:solidFill>
                  <a:srgbClr val="000000"/>
                </a:solidFill>
                <a:latin typeface="Times New Roman" panose="02020603050405020304" pitchFamily="18" charset="0"/>
                <a:cs typeface="Times New Roman" panose="02020603050405020304" pitchFamily="18" charset="0"/>
              </a:rPr>
              <a:t>Mart´ınez</a:t>
            </a:r>
            <a:r>
              <a:rPr lang="en-US" sz="800" dirty="0">
                <a:solidFill>
                  <a:srgbClr val="000000"/>
                </a:solidFill>
                <a:latin typeface="Times New Roman" panose="02020603050405020304" pitchFamily="18" charset="0"/>
                <a:cs typeface="Times New Roman" panose="02020603050405020304" pitchFamily="18" charset="0"/>
              </a:rPr>
              <a:t>, “Integration of PV generation and storage on power distribution systems using MPC,” in Power &amp; Energy Society General Meeting, 2015 IEEE. IEEE, 2015, pp. 1–5.</a:t>
            </a:r>
          </a:p>
          <a:p>
            <a:pPr lvl="0"/>
            <a:r>
              <a:rPr lang="en-US" sz="800" dirty="0">
                <a:solidFill>
                  <a:srgbClr val="000000"/>
                </a:solidFill>
                <a:latin typeface="Times New Roman" panose="02020603050405020304" pitchFamily="18" charset="0"/>
                <a:cs typeface="Times New Roman" panose="02020603050405020304" pitchFamily="18" charset="0"/>
              </a:rPr>
              <a:t>[2</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lang="en-US" sz="800" dirty="0">
                <a:solidFill>
                  <a:srgbClr val="000000"/>
                </a:solidFill>
                <a:latin typeface="Times New Roman" panose="02020603050405020304" pitchFamily="18" charset="0"/>
                <a:cs typeface="Times New Roman" panose="02020603050405020304" pitchFamily="18" charset="0"/>
              </a:rPr>
              <a:t> M. </a:t>
            </a:r>
            <a:r>
              <a:rPr lang="en-US" sz="800" dirty="0" err="1">
                <a:solidFill>
                  <a:srgbClr val="000000"/>
                </a:solidFill>
                <a:latin typeface="Times New Roman" panose="02020603050405020304" pitchFamily="18" charset="0"/>
                <a:cs typeface="Times New Roman" panose="02020603050405020304" pitchFamily="18" charset="0"/>
              </a:rPr>
              <a:t>Zeraati</a:t>
            </a:r>
            <a:r>
              <a:rPr lang="en-US" sz="800" dirty="0">
                <a:solidFill>
                  <a:srgbClr val="000000"/>
                </a:solidFill>
                <a:latin typeface="Times New Roman" panose="02020603050405020304" pitchFamily="18" charset="0"/>
                <a:cs typeface="Times New Roman" panose="02020603050405020304" pitchFamily="18" charset="0"/>
              </a:rPr>
              <a:t>, M. E. H. Golshan, and J. M. Guerrero, “Distributed control of battery energy storage systems for voltage regulation in distribution networks with high PV penetration,” IEEE Transactions on Smart Grid, vol. 9, no. 4, pp. 3582–3593, 2018.</a:t>
            </a:r>
            <a:endPar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31765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04478"/>
          </a:xfrm>
        </p:spPr>
        <p:txBody>
          <a:bodyPr/>
          <a:lstStyle/>
          <a:p>
            <a:pPr algn="ctr"/>
            <a:r>
              <a:rPr lang="en-US" dirty="0"/>
              <a:t>Frequency Regulation</a:t>
            </a: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70" name="TextBox 369">
            <a:extLst>
              <a:ext uri="{FF2B5EF4-FFF2-40B4-BE49-F238E27FC236}">
                <a16:creationId xmlns:a16="http://schemas.microsoft.com/office/drawing/2014/main" id="{A625B599-0E89-4772-AF3C-49D27B60DA32}"/>
              </a:ext>
            </a:extLst>
          </p:cNvPr>
          <p:cNvSpPr txBox="1"/>
          <p:nvPr/>
        </p:nvSpPr>
        <p:spPr>
          <a:xfrm>
            <a:off x="658585" y="950654"/>
            <a:ext cx="7647215" cy="3170099"/>
          </a:xfrm>
          <a:prstGeom prst="rect">
            <a:avLst/>
          </a:prstGeom>
          <a:noFill/>
        </p:spPr>
        <p:txBody>
          <a:bodyPr wrap="square" rtlCol="0">
            <a:spAutoFit/>
          </a:bodyPr>
          <a:lstStyle/>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Local droop control enables ESS to inject power into the grid when grid frequency is lower than the trigger value for primary frequency regulation and to extract the excess power from the grid to mitigate its frequency increase [1].</a:t>
            </a:r>
          </a:p>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Li-ion BESS are utilized to mitigate frequency ﬂuctuations due to high wind penetration through the rate of change of frequency (ROCOF) based inertial control [2].</a:t>
            </a:r>
          </a:p>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 Mercier et al. propose an optimal sizing and operation method for a lead acid BESS providing primary frequency regulation, allowing the BESS to dynamically adjust its SoC limits [3]. </a:t>
            </a:r>
          </a:p>
        </p:txBody>
      </p:sp>
      <p:sp>
        <p:nvSpPr>
          <p:cNvPr id="3" name="Rectangle 2">
            <a:extLst>
              <a:ext uri="{FF2B5EF4-FFF2-40B4-BE49-F238E27FC236}">
                <a16:creationId xmlns:a16="http://schemas.microsoft.com/office/drawing/2014/main" id="{99B2F329-7888-4960-87E0-C5CAC3897A9B}"/>
              </a:ext>
            </a:extLst>
          </p:cNvPr>
          <p:cNvSpPr/>
          <p:nvPr/>
        </p:nvSpPr>
        <p:spPr>
          <a:xfrm>
            <a:off x="679812" y="4876800"/>
            <a:ext cx="7784375" cy="830997"/>
          </a:xfrm>
          <a:prstGeom prst="rect">
            <a:avLst/>
          </a:prstGeom>
        </p:spPr>
        <p:txBody>
          <a:bodyPr wrap="square">
            <a:spAutoFit/>
          </a:bodyPr>
          <a:lstStyle/>
          <a:p>
            <a:pPr lvl="0"/>
            <a:r>
              <a:rPr lang="en-US" sz="800" dirty="0">
                <a:solidFill>
                  <a:srgbClr val="000000"/>
                </a:solidFill>
                <a:latin typeface="Times New Roman" panose="02020603050405020304" pitchFamily="18" charset="0"/>
                <a:cs typeface="Times New Roman" panose="02020603050405020304" pitchFamily="18" charset="0"/>
              </a:rPr>
              <a:t>[1] D. </a:t>
            </a:r>
            <a:r>
              <a:rPr lang="en-US" sz="800" dirty="0" err="1">
                <a:solidFill>
                  <a:srgbClr val="000000"/>
                </a:solidFill>
                <a:latin typeface="Times New Roman" panose="02020603050405020304" pitchFamily="18" charset="0"/>
                <a:cs typeface="Times New Roman" panose="02020603050405020304" pitchFamily="18" charset="0"/>
              </a:rPr>
              <a:t>Kottick</a:t>
            </a:r>
            <a:r>
              <a:rPr lang="en-US" sz="800" dirty="0">
                <a:solidFill>
                  <a:srgbClr val="000000"/>
                </a:solidFill>
                <a:latin typeface="Times New Roman" panose="02020603050405020304" pitchFamily="18" charset="0"/>
                <a:cs typeface="Times New Roman" panose="02020603050405020304" pitchFamily="18" charset="0"/>
              </a:rPr>
              <a:t>, M. </a:t>
            </a:r>
            <a:r>
              <a:rPr lang="en-US" sz="800" dirty="0" err="1">
                <a:solidFill>
                  <a:srgbClr val="000000"/>
                </a:solidFill>
                <a:latin typeface="Times New Roman" panose="02020603050405020304" pitchFamily="18" charset="0"/>
                <a:cs typeface="Times New Roman" panose="02020603050405020304" pitchFamily="18" charset="0"/>
              </a:rPr>
              <a:t>Blau</a:t>
            </a:r>
            <a:r>
              <a:rPr lang="en-US" sz="800" dirty="0">
                <a:solidFill>
                  <a:srgbClr val="000000"/>
                </a:solidFill>
                <a:latin typeface="Times New Roman" panose="02020603050405020304" pitchFamily="18" charset="0"/>
                <a:cs typeface="Times New Roman" panose="02020603050405020304" pitchFamily="18" charset="0"/>
              </a:rPr>
              <a:t>, and D. Edelstein, “Battery energy storage for frequency regulation in an island power system,” IEEE Transactions on Energy Conversion, vol. 8, no. 3, pp. 455–459, 1993.</a:t>
            </a:r>
          </a:p>
          <a:p>
            <a:pPr lvl="0"/>
            <a:r>
              <a:rPr lang="en-US" sz="800" dirty="0">
                <a:solidFill>
                  <a:srgbClr val="000000"/>
                </a:solidFill>
                <a:latin typeface="Times New Roman" panose="02020603050405020304" pitchFamily="18" charset="0"/>
                <a:cs typeface="Times New Roman" panose="02020603050405020304" pitchFamily="18" charset="0"/>
              </a:rPr>
              <a:t>[2</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lang="en-US" sz="800" dirty="0">
                <a:solidFill>
                  <a:srgbClr val="000000"/>
                </a:solidFill>
                <a:latin typeface="Times New Roman" panose="02020603050405020304" pitchFamily="18" charset="0"/>
                <a:cs typeface="Times New Roman" panose="02020603050405020304" pitchFamily="18" charset="0"/>
              </a:rPr>
              <a:t>V. Knap, R. Sinha, M. </a:t>
            </a:r>
            <a:r>
              <a:rPr lang="en-US" sz="800" dirty="0" err="1">
                <a:solidFill>
                  <a:srgbClr val="000000"/>
                </a:solidFill>
                <a:latin typeface="Times New Roman" panose="02020603050405020304" pitchFamily="18" charset="0"/>
                <a:cs typeface="Times New Roman" panose="02020603050405020304" pitchFamily="18" charset="0"/>
              </a:rPr>
              <a:t>Swierczynski</a:t>
            </a:r>
            <a:r>
              <a:rPr lang="en-US" sz="800" dirty="0">
                <a:solidFill>
                  <a:srgbClr val="000000"/>
                </a:solidFill>
                <a:latin typeface="Times New Roman" panose="02020603050405020304" pitchFamily="18" charset="0"/>
                <a:cs typeface="Times New Roman" panose="02020603050405020304" pitchFamily="18" charset="0"/>
              </a:rPr>
              <a:t>, D.-I. </a:t>
            </a:r>
            <a:r>
              <a:rPr lang="en-US" sz="800" dirty="0" err="1">
                <a:solidFill>
                  <a:srgbClr val="000000"/>
                </a:solidFill>
                <a:latin typeface="Times New Roman" panose="02020603050405020304" pitchFamily="18" charset="0"/>
                <a:cs typeface="Times New Roman" panose="02020603050405020304" pitchFamily="18" charset="0"/>
              </a:rPr>
              <a:t>Stroe</a:t>
            </a:r>
            <a:r>
              <a:rPr lang="en-US" sz="800" dirty="0">
                <a:solidFill>
                  <a:srgbClr val="000000"/>
                </a:solidFill>
                <a:latin typeface="Times New Roman" panose="02020603050405020304" pitchFamily="18" charset="0"/>
                <a:cs typeface="Times New Roman" panose="02020603050405020304" pitchFamily="18" charset="0"/>
              </a:rPr>
              <a:t>, and S. Chaudhary, “Grid inertial response with lithium-ion battery energy storage systems,” in Industrial Electronics (ISIE), 2014 IEEE 23rd International Symposium on. IEEE, 2014, pp. 1817–1822. </a:t>
            </a:r>
          </a:p>
          <a:p>
            <a:pPr lvl="0"/>
            <a:r>
              <a:rPr lang="en-US" sz="800" dirty="0">
                <a:solidFill>
                  <a:srgbClr val="000000"/>
                </a:solidFill>
                <a:latin typeface="Times New Roman" panose="02020603050405020304" pitchFamily="18" charset="0"/>
                <a:cs typeface="Times New Roman" panose="02020603050405020304" pitchFamily="18" charset="0"/>
              </a:rPr>
              <a:t>[3] P.Mercier,R.Cherkaoui,andA.</a:t>
            </a:r>
            <a:r>
              <a:rPr lang="en-US" sz="800" dirty="0" err="1">
                <a:solidFill>
                  <a:srgbClr val="000000"/>
                </a:solidFill>
                <a:latin typeface="Times New Roman" panose="02020603050405020304" pitchFamily="18" charset="0"/>
                <a:cs typeface="Times New Roman" panose="02020603050405020304" pitchFamily="18" charset="0"/>
              </a:rPr>
              <a:t>Oudalov</a:t>
            </a:r>
            <a:r>
              <a:rPr lang="en-US" sz="800" dirty="0">
                <a:solidFill>
                  <a:srgbClr val="000000"/>
                </a:solidFill>
                <a:latin typeface="Times New Roman" panose="02020603050405020304" pitchFamily="18" charset="0"/>
                <a:cs typeface="Times New Roman" panose="02020603050405020304" pitchFamily="18" charset="0"/>
              </a:rPr>
              <a:t>,“</a:t>
            </a:r>
            <a:r>
              <a:rPr lang="en-US" sz="800" dirty="0" err="1">
                <a:solidFill>
                  <a:srgbClr val="000000"/>
                </a:solidFill>
                <a:latin typeface="Times New Roman" panose="02020603050405020304" pitchFamily="18" charset="0"/>
                <a:cs typeface="Times New Roman" panose="02020603050405020304" pitchFamily="18" charset="0"/>
              </a:rPr>
              <a:t>Optimizingabatteryenergy</a:t>
            </a:r>
            <a:r>
              <a:rPr lang="en-US" sz="800" dirty="0">
                <a:solidFill>
                  <a:srgbClr val="000000"/>
                </a:solidFill>
                <a:latin typeface="Times New Roman" panose="02020603050405020304" pitchFamily="18" charset="0"/>
                <a:cs typeface="Times New Roman" panose="02020603050405020304" pitchFamily="18" charset="0"/>
              </a:rPr>
              <a:t> storage system for frequency control application in an isolated power system,”IEEETransactionsonPowerSystems,vol.24,no.3,pp.1469– 1477, 2009.</a:t>
            </a:r>
            <a:endPar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23346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04478"/>
          </a:xfrm>
        </p:spPr>
        <p:txBody>
          <a:bodyPr/>
          <a:lstStyle/>
          <a:p>
            <a:pPr algn="ctr"/>
            <a:r>
              <a:rPr lang="en-US" dirty="0"/>
              <a:t>Frequency Regulation</a:t>
            </a: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70" name="TextBox 369">
            <a:extLst>
              <a:ext uri="{FF2B5EF4-FFF2-40B4-BE49-F238E27FC236}">
                <a16:creationId xmlns:a16="http://schemas.microsoft.com/office/drawing/2014/main" id="{A625B599-0E89-4772-AF3C-49D27B60DA32}"/>
              </a:ext>
            </a:extLst>
          </p:cNvPr>
          <p:cNvSpPr txBox="1"/>
          <p:nvPr/>
        </p:nvSpPr>
        <p:spPr>
          <a:xfrm>
            <a:off x="647700" y="957013"/>
            <a:ext cx="7734300" cy="4093428"/>
          </a:xfrm>
          <a:prstGeom prst="rect">
            <a:avLst/>
          </a:prstGeom>
          <a:noFill/>
        </p:spPr>
        <p:txBody>
          <a:bodyPr wrap="square" rtlCol="0">
            <a:spAutoFit/>
          </a:bodyPr>
          <a:lstStyle/>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For quantitative assessment of ESS effectiveness in the secondary frequency regulation, Zhang et al. propose a model to calculate the required capacity for frequency regulation [1].</a:t>
            </a:r>
          </a:p>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 The results in their study show that ESS are more effective than conventional generators when the proportion of ESS among regulation resources is lower than 25%. However, the total required regulation capacity would increase when ESS share a larger proportion, which is caused by an increased probability of ESS saturation or depletion. </a:t>
            </a:r>
          </a:p>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The authors assume that the allocation of Automatic Generation Control (AGC) command is proportional to the capacity of ESS and conventional generators, which is unfavorable for ESS and replaced by more advanced allocation algorithm in some other research. </a:t>
            </a:r>
          </a:p>
        </p:txBody>
      </p:sp>
      <p:sp>
        <p:nvSpPr>
          <p:cNvPr id="3" name="Rectangle 2">
            <a:extLst>
              <a:ext uri="{FF2B5EF4-FFF2-40B4-BE49-F238E27FC236}">
                <a16:creationId xmlns:a16="http://schemas.microsoft.com/office/drawing/2014/main" id="{99B2F329-7888-4960-87E0-C5CAC3897A9B}"/>
              </a:ext>
            </a:extLst>
          </p:cNvPr>
          <p:cNvSpPr/>
          <p:nvPr/>
        </p:nvSpPr>
        <p:spPr>
          <a:xfrm>
            <a:off x="762000" y="5410200"/>
            <a:ext cx="7848600" cy="338554"/>
          </a:xfrm>
          <a:prstGeom prst="rect">
            <a:avLst/>
          </a:prstGeom>
        </p:spPr>
        <p:txBody>
          <a:bodyPr wrap="square">
            <a:spAutoFit/>
          </a:bodyPr>
          <a:lstStyle/>
          <a:p>
            <a:pPr lvl="0"/>
            <a:r>
              <a:rPr lang="en-US" sz="800" dirty="0">
                <a:solidFill>
                  <a:srgbClr val="000000"/>
                </a:solidFill>
                <a:latin typeface="Times New Roman" panose="02020603050405020304" pitchFamily="18" charset="0"/>
                <a:cs typeface="Times New Roman" panose="02020603050405020304" pitchFamily="18" charset="0"/>
              </a:rPr>
              <a:t>[1] F. Zhang, Z. Hu, X. </a:t>
            </a:r>
            <a:r>
              <a:rPr lang="en-US" sz="800" dirty="0" err="1">
                <a:solidFill>
                  <a:srgbClr val="000000"/>
                </a:solidFill>
                <a:latin typeface="Times New Roman" panose="02020603050405020304" pitchFamily="18" charset="0"/>
                <a:cs typeface="Times New Roman" panose="02020603050405020304" pitchFamily="18" charset="0"/>
              </a:rPr>
              <a:t>Xie</a:t>
            </a:r>
            <a:r>
              <a:rPr lang="en-US" sz="800" dirty="0">
                <a:solidFill>
                  <a:srgbClr val="000000"/>
                </a:solidFill>
                <a:latin typeface="Times New Roman" panose="02020603050405020304" pitchFamily="18" charset="0"/>
                <a:cs typeface="Times New Roman" panose="02020603050405020304" pitchFamily="18" charset="0"/>
              </a:rPr>
              <a:t>, J. Zhang, and Y. Song, “Assessment of the effectiveness of energy storage resources in the frequency regulation of a single-area power system,” IEEE Transactions on Power Systems, vol. 32, no. 5, pp. 3373–3380, 2017. </a:t>
            </a:r>
            <a:endPar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21923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04478"/>
          </a:xfrm>
        </p:spPr>
        <p:txBody>
          <a:bodyPr/>
          <a:lstStyle/>
          <a:p>
            <a:pPr algn="ctr"/>
            <a:r>
              <a:rPr lang="en-US" dirty="0"/>
              <a:t>Frequency Regulation</a:t>
            </a: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70" name="TextBox 369">
            <a:extLst>
              <a:ext uri="{FF2B5EF4-FFF2-40B4-BE49-F238E27FC236}">
                <a16:creationId xmlns:a16="http://schemas.microsoft.com/office/drawing/2014/main" id="{A625B599-0E89-4772-AF3C-49D27B60DA32}"/>
              </a:ext>
            </a:extLst>
          </p:cNvPr>
          <p:cNvSpPr txBox="1"/>
          <p:nvPr/>
        </p:nvSpPr>
        <p:spPr>
          <a:xfrm>
            <a:off x="647700" y="1279836"/>
            <a:ext cx="7734301" cy="3170099"/>
          </a:xfrm>
          <a:prstGeom prst="rect">
            <a:avLst/>
          </a:prstGeom>
          <a:noFill/>
        </p:spPr>
        <p:txBody>
          <a:bodyPr wrap="square" rtlCol="0">
            <a:spAutoFit/>
          </a:bodyPr>
          <a:lstStyle/>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Various transmission system operators generate a high frequency and energy-neutral AGC signal for ESS, such as the Independent System Operator-New England (ISO-NE) energy-neutral continuous (ENC) and PJM dynamic regulation (</a:t>
            </a:r>
            <a:r>
              <a:rPr lang="en-US" sz="2000" dirty="0" err="1">
                <a:solidFill>
                  <a:srgbClr val="000000"/>
                </a:solidFill>
                <a:latin typeface="Calibri" panose="020F0502020204030204" pitchFamily="34" charset="0"/>
                <a:cs typeface="Calibri" panose="020F0502020204030204" pitchFamily="34" charset="0"/>
                <a:sym typeface="Wingdings" panose="05000000000000000000" pitchFamily="2" charset="2"/>
              </a:rPr>
              <a:t>RegD</a:t>
            </a: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 signals. </a:t>
            </a:r>
          </a:p>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An optimal secondary frequency control method directly allocates the AGC signal to different ESS and the problem is solved by a distributed optimization algorithm [1]. </a:t>
            </a:r>
          </a:p>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Energy arbitrage and frequency regulation are co-optimized to obtain maximum proﬁt by using a multi-scale dynamic programming method in [2].</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p:txBody>
      </p:sp>
      <p:sp>
        <p:nvSpPr>
          <p:cNvPr id="3" name="Rectangle 2">
            <a:extLst>
              <a:ext uri="{FF2B5EF4-FFF2-40B4-BE49-F238E27FC236}">
                <a16:creationId xmlns:a16="http://schemas.microsoft.com/office/drawing/2014/main" id="{99B2F329-7888-4960-87E0-C5CAC3897A9B}"/>
              </a:ext>
            </a:extLst>
          </p:cNvPr>
          <p:cNvSpPr/>
          <p:nvPr/>
        </p:nvSpPr>
        <p:spPr>
          <a:xfrm>
            <a:off x="761999" y="5162966"/>
            <a:ext cx="7620002" cy="461665"/>
          </a:xfrm>
          <a:prstGeom prst="rect">
            <a:avLst/>
          </a:prstGeom>
        </p:spPr>
        <p:txBody>
          <a:bodyPr wrap="square">
            <a:spAutoFit/>
          </a:bodyPr>
          <a:lstStyle/>
          <a:p>
            <a:pPr lvl="0"/>
            <a:r>
              <a:rPr lang="en-US" sz="800" dirty="0">
                <a:solidFill>
                  <a:srgbClr val="000000"/>
                </a:solidFill>
                <a:latin typeface="Times New Roman" panose="02020603050405020304" pitchFamily="18" charset="0"/>
                <a:cs typeface="Times New Roman" panose="02020603050405020304" pitchFamily="18" charset="0"/>
              </a:rPr>
              <a:t> [1] O. </a:t>
            </a:r>
            <a:r>
              <a:rPr lang="en-US" sz="800" dirty="0" err="1">
                <a:solidFill>
                  <a:srgbClr val="000000"/>
                </a:solidFill>
                <a:latin typeface="Times New Roman" panose="02020603050405020304" pitchFamily="18" charset="0"/>
                <a:cs typeface="Times New Roman" panose="02020603050405020304" pitchFamily="18" charset="0"/>
              </a:rPr>
              <a:t>Megel</a:t>
            </a:r>
            <a:r>
              <a:rPr lang="en-US" sz="800" dirty="0">
                <a:solidFill>
                  <a:srgbClr val="000000"/>
                </a:solidFill>
                <a:latin typeface="Times New Roman" panose="02020603050405020304" pitchFamily="18" charset="0"/>
                <a:cs typeface="Times New Roman" panose="02020603050405020304" pitchFamily="18" charset="0"/>
              </a:rPr>
              <a:t>, T. Liu, D. J. Hill, and G. Andersson, “Distributed secondary frequency control algorithm considering storage efﬁciency,” IEEE Transactions on Smart Grid, 2017.</a:t>
            </a:r>
          </a:p>
          <a:p>
            <a:pPr lvl="0"/>
            <a:r>
              <a:rPr lang="en-US" sz="800" dirty="0">
                <a:solidFill>
                  <a:srgbClr val="000000"/>
                </a:solidFill>
                <a:latin typeface="Times New Roman" panose="02020603050405020304" pitchFamily="18" charset="0"/>
                <a:cs typeface="Times New Roman" panose="02020603050405020304" pitchFamily="18" charset="0"/>
              </a:rPr>
              <a:t> [2] B. Cheng and W. B. Powell, “Co-optimizing battery storage for the frequency regulation and energy arbitrage using multi-scale dynamic programming,” IEEE Transactions on Smart Grid, vol. 9, no. 3, pp. 1997–2005, 2018</a:t>
            </a:r>
            <a:endPar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0331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04478"/>
          </a:xfrm>
        </p:spPr>
        <p:txBody>
          <a:bodyPr/>
          <a:lstStyle/>
          <a:p>
            <a:pPr algn="ctr"/>
            <a:r>
              <a:rPr lang="en-US" dirty="0"/>
              <a:t>Spinning and Non-Spinning Reserves</a:t>
            </a: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70" name="TextBox 369">
            <a:extLst>
              <a:ext uri="{FF2B5EF4-FFF2-40B4-BE49-F238E27FC236}">
                <a16:creationId xmlns:a16="http://schemas.microsoft.com/office/drawing/2014/main" id="{A625B599-0E89-4772-AF3C-49D27B60DA32}"/>
              </a:ext>
            </a:extLst>
          </p:cNvPr>
          <p:cNvSpPr txBox="1"/>
          <p:nvPr/>
        </p:nvSpPr>
        <p:spPr>
          <a:xfrm>
            <a:off x="625929" y="914400"/>
            <a:ext cx="7848599" cy="3785652"/>
          </a:xfrm>
          <a:prstGeom prst="rect">
            <a:avLst/>
          </a:prstGeom>
          <a:noFill/>
        </p:spPr>
        <p:txBody>
          <a:bodyPr wrap="square" rtlCol="0">
            <a:spAutoFit/>
          </a:bodyPr>
          <a:lstStyle/>
          <a:p>
            <a:pPr marL="457200" lvl="0" indent="-4572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Spinning reserve represents the total reserved generation capacity of all synchronized generators, plus the available power capacity of the online ESS providing spinning reserve.</a:t>
            </a:r>
          </a:p>
          <a:p>
            <a:pPr marL="457200" lvl="0" indent="-4572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Non-spinning reserve indicates the offered capacity of reserved off-line plants and ESS.</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a:p>
            <a:pPr marL="457200" lvl="0" indent="-4572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An adaptive operation strategy is presented to allocate the output power of multiple ESS for offering spinning reserve [118].</a:t>
            </a:r>
          </a:p>
          <a:p>
            <a:pPr marL="457200" lvl="0" indent="-4572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BESS can also support the operation of a microgrid as a source of spinning reserve, which helps the microgrid meet reserve requirements [2]. </a:t>
            </a:r>
          </a:p>
          <a:p>
            <a:pPr marL="457200" lvl="0" indent="-4572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In market-based research, ESS can participate in the spinning reserve market either as a price taker [3] or a price maker [4]. </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p:txBody>
      </p:sp>
      <p:sp>
        <p:nvSpPr>
          <p:cNvPr id="3" name="Rectangle 2">
            <a:extLst>
              <a:ext uri="{FF2B5EF4-FFF2-40B4-BE49-F238E27FC236}">
                <a16:creationId xmlns:a16="http://schemas.microsoft.com/office/drawing/2014/main" id="{99B2F329-7888-4960-87E0-C5CAC3897A9B}"/>
              </a:ext>
            </a:extLst>
          </p:cNvPr>
          <p:cNvSpPr/>
          <p:nvPr/>
        </p:nvSpPr>
        <p:spPr>
          <a:xfrm>
            <a:off x="762000" y="4953000"/>
            <a:ext cx="7712528" cy="830997"/>
          </a:xfrm>
          <a:prstGeom prst="rect">
            <a:avLst/>
          </a:prstGeom>
        </p:spPr>
        <p:txBody>
          <a:bodyPr wrap="square">
            <a:spAutoFit/>
          </a:bodyPr>
          <a:lstStyle/>
          <a:p>
            <a:pPr lvl="0"/>
            <a:r>
              <a:rPr lang="en-US" sz="800" dirty="0">
                <a:solidFill>
                  <a:srgbClr val="000000"/>
                </a:solidFill>
                <a:latin typeface="Times New Roman" panose="02020603050405020304" pitchFamily="18" charset="0"/>
                <a:cs typeface="Times New Roman" panose="02020603050405020304" pitchFamily="18" charset="0"/>
              </a:rPr>
              <a:t>[1] W.-W. Kim, J.-S. Shin, and J.-O. Kim, “Operation strategy of </a:t>
            </a:r>
            <a:r>
              <a:rPr lang="en-US" sz="800" dirty="0" err="1">
                <a:solidFill>
                  <a:srgbClr val="000000"/>
                </a:solidFill>
                <a:latin typeface="Times New Roman" panose="02020603050405020304" pitchFamily="18" charset="0"/>
                <a:cs typeface="Times New Roman" panose="02020603050405020304" pitchFamily="18" charset="0"/>
              </a:rPr>
              <a:t>multienergy</a:t>
            </a:r>
            <a:r>
              <a:rPr lang="en-US" sz="800" dirty="0">
                <a:solidFill>
                  <a:srgbClr val="000000"/>
                </a:solidFill>
                <a:latin typeface="Times New Roman" panose="02020603050405020304" pitchFamily="18" charset="0"/>
                <a:cs typeface="Times New Roman" panose="02020603050405020304" pitchFamily="18" charset="0"/>
              </a:rPr>
              <a:t> storage system for ancillary service,” IEEE Trans Power Syst PP (99), pp. 1–1, 2017. </a:t>
            </a:r>
          </a:p>
          <a:p>
            <a:pPr lvl="0"/>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r>
              <a:rPr lang="en-US" sz="800" dirty="0">
                <a:solidFill>
                  <a:srgbClr val="000000"/>
                </a:solidFill>
                <a:latin typeface="Times New Roman" panose="02020603050405020304" pitchFamily="18" charset="0"/>
                <a:cs typeface="Times New Roman" panose="02020603050405020304" pitchFamily="18" charset="0"/>
              </a:rPr>
              <a:t>] S. Chen, H. B. </a:t>
            </a:r>
            <a:r>
              <a:rPr lang="en-US" sz="800" dirty="0" err="1">
                <a:solidFill>
                  <a:srgbClr val="000000"/>
                </a:solidFill>
                <a:latin typeface="Times New Roman" panose="02020603050405020304" pitchFamily="18" charset="0"/>
                <a:cs typeface="Times New Roman" panose="02020603050405020304" pitchFamily="18" charset="0"/>
              </a:rPr>
              <a:t>Gooi</a:t>
            </a:r>
            <a:r>
              <a:rPr lang="en-US" sz="800" dirty="0">
                <a:solidFill>
                  <a:srgbClr val="000000"/>
                </a:solidFill>
                <a:latin typeface="Times New Roman" panose="02020603050405020304" pitchFamily="18" charset="0"/>
                <a:cs typeface="Times New Roman" panose="02020603050405020304" pitchFamily="18" charset="0"/>
              </a:rPr>
              <a:t>, and M. Wang, “Sizing of energy storage for microgrids,” IEEE Transactions on Smart Grid, vol. 3, no. 1, pp. 142– 151, 2012. </a:t>
            </a:r>
          </a:p>
          <a:p>
            <a:pPr lvl="0"/>
            <a:r>
              <a:rPr lang="en-US" sz="800" dirty="0">
                <a:solidFill>
                  <a:srgbClr val="000000"/>
                </a:solidFill>
                <a:latin typeface="Times New Roman" panose="02020603050405020304" pitchFamily="18" charset="0"/>
                <a:cs typeface="Times New Roman" panose="02020603050405020304" pitchFamily="18" charset="0"/>
              </a:rPr>
              <a:t>[3] G. He, Q. Chen, C. Kang, and Q. Xia, “Optimal operating strategy and revenue estimates for the arbitrage of a vanadium redox ﬂow battery considering dynamic efﬁciencies and capacity loss,” IET Generation, Transmission &amp; Distribution, vol. 10, no. 5, pp. 1278–1285, 2016</a:t>
            </a:r>
          </a:p>
          <a:p>
            <a:pPr lvl="0"/>
            <a:r>
              <a:rPr lang="en-US" sz="800" dirty="0">
                <a:solidFill>
                  <a:srgbClr val="000000"/>
                </a:solidFill>
                <a:latin typeface="Times New Roman" panose="02020603050405020304" pitchFamily="18" charset="0"/>
                <a:cs typeface="Times New Roman" panose="02020603050405020304" pitchFamily="18" charset="0"/>
              </a:rPr>
              <a:t>[4] E. </a:t>
            </a:r>
            <a:r>
              <a:rPr lang="en-US" sz="800" dirty="0" err="1">
                <a:solidFill>
                  <a:srgbClr val="000000"/>
                </a:solidFill>
                <a:latin typeface="Times New Roman" panose="02020603050405020304" pitchFamily="18" charset="0"/>
                <a:cs typeface="Times New Roman" panose="02020603050405020304" pitchFamily="18" charset="0"/>
              </a:rPr>
              <a:t>Nasrolahpour</a:t>
            </a:r>
            <a:r>
              <a:rPr lang="en-US" sz="800" dirty="0">
                <a:solidFill>
                  <a:srgbClr val="000000"/>
                </a:solidFill>
                <a:latin typeface="Times New Roman" panose="02020603050405020304" pitchFamily="18" charset="0"/>
                <a:cs typeface="Times New Roman" panose="02020603050405020304" pitchFamily="18" charset="0"/>
              </a:rPr>
              <a:t>, J. </a:t>
            </a:r>
            <a:r>
              <a:rPr lang="en-US" sz="800" dirty="0" err="1">
                <a:solidFill>
                  <a:srgbClr val="000000"/>
                </a:solidFill>
                <a:latin typeface="Times New Roman" panose="02020603050405020304" pitchFamily="18" charset="0"/>
                <a:cs typeface="Times New Roman" panose="02020603050405020304" pitchFamily="18" charset="0"/>
              </a:rPr>
              <a:t>Kazempour</a:t>
            </a:r>
            <a:r>
              <a:rPr lang="en-US" sz="800" dirty="0">
                <a:solidFill>
                  <a:srgbClr val="000000"/>
                </a:solidFill>
                <a:latin typeface="Times New Roman" panose="02020603050405020304" pitchFamily="18" charset="0"/>
                <a:cs typeface="Times New Roman" panose="02020603050405020304" pitchFamily="18" charset="0"/>
              </a:rPr>
              <a:t>, H. </a:t>
            </a:r>
            <a:r>
              <a:rPr lang="en-US" sz="800" dirty="0" err="1">
                <a:solidFill>
                  <a:srgbClr val="000000"/>
                </a:solidFill>
                <a:latin typeface="Times New Roman" panose="02020603050405020304" pitchFamily="18" charset="0"/>
                <a:cs typeface="Times New Roman" panose="02020603050405020304" pitchFamily="18" charset="0"/>
              </a:rPr>
              <a:t>Zareipour</a:t>
            </a:r>
            <a:r>
              <a:rPr lang="en-US" sz="800" dirty="0">
                <a:solidFill>
                  <a:srgbClr val="000000"/>
                </a:solidFill>
                <a:latin typeface="Times New Roman" panose="02020603050405020304" pitchFamily="18" charset="0"/>
                <a:cs typeface="Times New Roman" panose="02020603050405020304" pitchFamily="18" charset="0"/>
              </a:rPr>
              <a:t>, and W. D. </a:t>
            </a:r>
            <a:r>
              <a:rPr lang="en-US" sz="800" dirty="0" err="1">
                <a:solidFill>
                  <a:srgbClr val="000000"/>
                </a:solidFill>
                <a:latin typeface="Times New Roman" panose="02020603050405020304" pitchFamily="18" charset="0"/>
                <a:cs typeface="Times New Roman" panose="02020603050405020304" pitchFamily="18" charset="0"/>
              </a:rPr>
              <a:t>Rosehart</a:t>
            </a:r>
            <a:r>
              <a:rPr lang="en-US" sz="800" dirty="0">
                <a:solidFill>
                  <a:srgbClr val="000000"/>
                </a:solidFill>
                <a:latin typeface="Times New Roman" panose="02020603050405020304" pitchFamily="18" charset="0"/>
                <a:cs typeface="Times New Roman" panose="02020603050405020304" pitchFamily="18" charset="0"/>
              </a:rPr>
              <a:t>, “A bilevel model for participation of a storage system in energy and reserve markets,” IEEE Transactions on Sustainable Energy, vol. 9, no. 2, pp. 582–598, 2018. </a:t>
            </a:r>
            <a:endPar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74590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04478"/>
          </a:xfrm>
        </p:spPr>
        <p:txBody>
          <a:bodyPr/>
          <a:lstStyle/>
          <a:p>
            <a:pPr algn="ctr"/>
            <a:r>
              <a:rPr lang="en-US" dirty="0"/>
              <a:t>Customer Side Beneﬁts</a:t>
            </a: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70" name="TextBox 369">
            <a:extLst>
              <a:ext uri="{FF2B5EF4-FFF2-40B4-BE49-F238E27FC236}">
                <a16:creationId xmlns:a16="http://schemas.microsoft.com/office/drawing/2014/main" id="{A625B599-0E89-4772-AF3C-49D27B60DA32}"/>
              </a:ext>
            </a:extLst>
          </p:cNvPr>
          <p:cNvSpPr txBox="1"/>
          <p:nvPr/>
        </p:nvSpPr>
        <p:spPr>
          <a:xfrm>
            <a:off x="600889" y="932694"/>
            <a:ext cx="7848600" cy="1323439"/>
          </a:xfrm>
          <a:prstGeom prst="rect">
            <a:avLst/>
          </a:prstGeom>
          <a:noFill/>
        </p:spPr>
        <p:txBody>
          <a:bodyPr wrap="square" rtlCol="0">
            <a:spAutoFit/>
          </a:bodyPr>
          <a:lstStyle/>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For commercial and industrial customers, ESS can shave the peak load to reduce the demand charge paid for utilities. For customers eligible for time-of-use (TOU) electricity energy pricing, ESS can shift some load from on-peak period to off-peak period to save electricity costs.</a:t>
            </a:r>
          </a:p>
        </p:txBody>
      </p:sp>
      <p:sp>
        <p:nvSpPr>
          <p:cNvPr id="19" name="Rectangle 18">
            <a:extLst>
              <a:ext uri="{FF2B5EF4-FFF2-40B4-BE49-F238E27FC236}">
                <a16:creationId xmlns:a16="http://schemas.microsoft.com/office/drawing/2014/main" id="{5213EEE9-96C5-418B-A483-77536813F3E1}"/>
              </a:ext>
            </a:extLst>
          </p:cNvPr>
          <p:cNvSpPr/>
          <p:nvPr/>
        </p:nvSpPr>
        <p:spPr>
          <a:xfrm>
            <a:off x="837108" y="5397557"/>
            <a:ext cx="7376161" cy="369332"/>
          </a:xfrm>
          <a:prstGeom prst="rect">
            <a:avLst/>
          </a:prstGeom>
        </p:spPr>
        <p:txBody>
          <a:bodyPr wrap="square">
            <a:spAutoFit/>
          </a:bodyPr>
          <a:lstStyle/>
          <a:p>
            <a:pPr algn="ctr"/>
            <a:r>
              <a:rPr lang="en-US" sz="1800" dirty="0">
                <a:latin typeface="Calibri" panose="020F0502020204030204" pitchFamily="34" charset="0"/>
                <a:cs typeface="Calibri" panose="020F0502020204030204" pitchFamily="34" charset="0"/>
              </a:rPr>
              <a:t> From Paciﬁc Gas and Electric Company (PG&amp;E)</a:t>
            </a:r>
          </a:p>
        </p:txBody>
      </p:sp>
      <p:graphicFrame>
        <p:nvGraphicFramePr>
          <p:cNvPr id="20" name="Table 19">
            <a:extLst>
              <a:ext uri="{FF2B5EF4-FFF2-40B4-BE49-F238E27FC236}">
                <a16:creationId xmlns:a16="http://schemas.microsoft.com/office/drawing/2014/main" id="{82FE59B5-DE28-4F75-A89C-7BE2EA37EBD0}"/>
              </a:ext>
            </a:extLst>
          </p:cNvPr>
          <p:cNvGraphicFramePr>
            <a:graphicFrameLocks noGrp="1"/>
          </p:cNvGraphicFramePr>
          <p:nvPr>
            <p:extLst>
              <p:ext uri="{D42A27DB-BD31-4B8C-83A1-F6EECF244321}">
                <p14:modId xmlns:p14="http://schemas.microsoft.com/office/powerpoint/2010/main" val="2388559818"/>
              </p:ext>
            </p:extLst>
          </p:nvPr>
        </p:nvGraphicFramePr>
        <p:xfrm>
          <a:off x="837109" y="2425566"/>
          <a:ext cx="7376160" cy="2971991"/>
        </p:xfrm>
        <a:graphic>
          <a:graphicData uri="http://schemas.openxmlformats.org/drawingml/2006/table">
            <a:tbl>
              <a:tblPr/>
              <a:tblGrid>
                <a:gridCol w="1743456">
                  <a:extLst>
                    <a:ext uri="{9D8B030D-6E8A-4147-A177-3AD203B41FA5}">
                      <a16:colId xmlns:a16="http://schemas.microsoft.com/office/drawing/2014/main" val="126137688"/>
                    </a:ext>
                  </a:extLst>
                </a:gridCol>
                <a:gridCol w="838200">
                  <a:extLst>
                    <a:ext uri="{9D8B030D-6E8A-4147-A177-3AD203B41FA5}">
                      <a16:colId xmlns:a16="http://schemas.microsoft.com/office/drawing/2014/main" val="2957693799"/>
                    </a:ext>
                  </a:extLst>
                </a:gridCol>
                <a:gridCol w="1746504">
                  <a:extLst>
                    <a:ext uri="{9D8B030D-6E8A-4147-A177-3AD203B41FA5}">
                      <a16:colId xmlns:a16="http://schemas.microsoft.com/office/drawing/2014/main" val="2151989175"/>
                    </a:ext>
                  </a:extLst>
                </a:gridCol>
                <a:gridCol w="914400">
                  <a:extLst>
                    <a:ext uri="{9D8B030D-6E8A-4147-A177-3AD203B41FA5}">
                      <a16:colId xmlns:a16="http://schemas.microsoft.com/office/drawing/2014/main" val="494801743"/>
                    </a:ext>
                  </a:extLst>
                </a:gridCol>
                <a:gridCol w="2133600">
                  <a:extLst>
                    <a:ext uri="{9D8B030D-6E8A-4147-A177-3AD203B41FA5}">
                      <a16:colId xmlns:a16="http://schemas.microsoft.com/office/drawing/2014/main" val="3822645982"/>
                    </a:ext>
                  </a:extLst>
                </a:gridCol>
              </a:tblGrid>
              <a:tr h="365726">
                <a:tc>
                  <a:txBody>
                    <a:bodyPr/>
                    <a:lstStyle/>
                    <a:p>
                      <a:pPr algn="ctr" fontAlgn="ctr"/>
                      <a:r>
                        <a:rPr lang="en-US" sz="1200" b="1" i="0" u="none" strike="noStrike" dirty="0">
                          <a:solidFill>
                            <a:srgbClr val="000000"/>
                          </a:solidFill>
                          <a:effectLst/>
                          <a:latin typeface="Calibri" panose="020F0502020204030204" pitchFamily="34" charset="0"/>
                          <a:cs typeface="Calibri" panose="020F0502020204030204" pitchFamily="34" charset="0"/>
                        </a:rPr>
                        <a:t>Rate Schedule</a:t>
                      </a:r>
                    </a:p>
                  </a:txBody>
                  <a:tcPr marL="8479" marR="8479" marT="84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200" b="1" i="0" u="none" strike="noStrike" dirty="0">
                          <a:solidFill>
                            <a:srgbClr val="000000"/>
                          </a:solidFill>
                          <a:effectLst/>
                          <a:latin typeface="Calibri" panose="020F0502020204030204" pitchFamily="34" charset="0"/>
                          <a:cs typeface="Calibri" panose="020F0502020204030204" pitchFamily="34" charset="0"/>
                        </a:rPr>
                        <a:t>Season</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200" b="1" i="0" u="none" strike="noStrike" dirty="0">
                          <a:solidFill>
                            <a:srgbClr val="000000"/>
                          </a:solidFill>
                          <a:effectLst/>
                          <a:latin typeface="Calibri" panose="020F0502020204030204" pitchFamily="34" charset="0"/>
                          <a:cs typeface="Calibri" panose="020F0502020204030204" pitchFamily="34" charset="0"/>
                        </a:rPr>
                        <a:t>Demand Charge (per kWh)</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200" b="1" i="0" u="none" strike="noStrike" dirty="0">
                          <a:solidFill>
                            <a:srgbClr val="000000"/>
                          </a:solidFill>
                          <a:effectLst/>
                          <a:latin typeface="Calibri" panose="020F0502020204030204" pitchFamily="34" charset="0"/>
                          <a:cs typeface="Calibri" panose="020F0502020204030204" pitchFamily="34" charset="0"/>
                        </a:rPr>
                        <a:t>Time-of-Use</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200" b="1" i="0" u="none" strike="noStrike" dirty="0">
                          <a:solidFill>
                            <a:srgbClr val="000000"/>
                          </a:solidFill>
                          <a:effectLst/>
                          <a:latin typeface="Calibri" panose="020F0502020204030204" pitchFamily="34" charset="0"/>
                          <a:cs typeface="Calibri" panose="020F0502020204030204" pitchFamily="34" charset="0"/>
                        </a:rPr>
                        <a:t>Energy Charges   (per kWh)</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501330352"/>
                  </a:ext>
                </a:extLst>
              </a:tr>
              <a:tr h="173751">
                <a:tc rowSpan="5">
                  <a:txBody>
                    <a:bodyPr/>
                    <a:lstStyle/>
                    <a:p>
                      <a:pPr algn="ctr" fontAlgn="t"/>
                      <a:r>
                        <a:rPr lang="en-US" sz="1000" b="0" i="0" u="none" strike="noStrike" dirty="0">
                          <a:effectLst/>
                          <a:latin typeface="Calibri" panose="020F0502020204030204" pitchFamily="34" charset="0"/>
                          <a:cs typeface="Calibri" panose="020F0502020204030204" pitchFamily="34" charset="0"/>
                        </a:rPr>
                        <a:t>A-10 TOU  Secondary</a:t>
                      </a:r>
                    </a:p>
                  </a:txBody>
                  <a:tcPr marL="8479" marR="8479" marT="84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000" b="1" i="0" u="none" strike="noStrike" dirty="0">
                          <a:effectLst/>
                          <a:latin typeface="Calibri" panose="020F0502020204030204" pitchFamily="34" charset="0"/>
                          <a:cs typeface="Calibri" panose="020F0502020204030204" pitchFamily="34" charset="0"/>
                        </a:rPr>
                        <a:t>Summer</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3">
                  <a:txBody>
                    <a:bodyPr/>
                    <a:lstStyle/>
                    <a:p>
                      <a:pPr algn="ctr" fontAlgn="ctr"/>
                      <a:r>
                        <a:rPr lang="en-US" sz="1000" b="0" i="0" u="none" strike="noStrike" dirty="0">
                          <a:effectLst/>
                          <a:latin typeface="Calibri" panose="020F0502020204030204" pitchFamily="34" charset="0"/>
                          <a:cs typeface="Calibri" panose="020F0502020204030204" pitchFamily="34" charset="0"/>
                        </a:rPr>
                        <a:t>$20.46</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000" b="0" i="0" u="none" strike="noStrike">
                          <a:solidFill>
                            <a:srgbClr val="000000"/>
                          </a:solidFill>
                          <a:effectLst/>
                          <a:latin typeface="Calibri" panose="020F0502020204030204" pitchFamily="34" charset="0"/>
                          <a:cs typeface="Calibri" panose="020F0502020204030204" pitchFamily="34" charset="0"/>
                        </a:rPr>
                        <a:t>Peak</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000" b="0" i="0" u="none" strike="noStrike" dirty="0">
                          <a:effectLst/>
                          <a:latin typeface="Calibri" panose="020F0502020204030204" pitchFamily="34" charset="0"/>
                          <a:cs typeface="Calibri" panose="020F0502020204030204" pitchFamily="34" charset="0"/>
                        </a:rPr>
                        <a:t>$0.23427 </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721664523"/>
                  </a:ext>
                </a:extLst>
              </a:tr>
              <a:tr h="17375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panose="020F0502020204030204" pitchFamily="34" charset="0"/>
                          <a:cs typeface="Calibri" panose="020F0502020204030204" pitchFamily="34" charset="0"/>
                        </a:rPr>
                        <a:t>Part-Peak</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000" b="0" i="0" u="none" strike="noStrike">
                          <a:effectLst/>
                          <a:latin typeface="Calibri" panose="020F0502020204030204" pitchFamily="34" charset="0"/>
                          <a:cs typeface="Calibri" panose="020F0502020204030204" pitchFamily="34" charset="0"/>
                        </a:rPr>
                        <a:t>$0.17914 </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854311937"/>
                  </a:ext>
                </a:extLst>
              </a:tr>
              <a:tr h="17375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panose="020F0502020204030204" pitchFamily="34" charset="0"/>
                          <a:cs typeface="Calibri" panose="020F0502020204030204" pitchFamily="34" charset="0"/>
                        </a:rPr>
                        <a:t>Off-Peak</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000" b="0" i="0" u="none" strike="noStrike">
                          <a:effectLst/>
                          <a:latin typeface="Calibri" panose="020F0502020204030204" pitchFamily="34" charset="0"/>
                          <a:cs typeface="Calibri" panose="020F0502020204030204" pitchFamily="34" charset="0"/>
                        </a:rPr>
                        <a:t>$0.15107 </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6325614"/>
                  </a:ext>
                </a:extLst>
              </a:tr>
              <a:tr h="173751">
                <a:tc vMerge="1">
                  <a:txBody>
                    <a:bodyPr/>
                    <a:lstStyle/>
                    <a:p>
                      <a:endParaRPr lang="en-US"/>
                    </a:p>
                  </a:txBody>
                  <a:tcPr/>
                </a:tc>
                <a:tc rowSpan="2">
                  <a:txBody>
                    <a:bodyPr/>
                    <a:lstStyle/>
                    <a:p>
                      <a:pPr algn="ctr" fontAlgn="ctr"/>
                      <a:r>
                        <a:rPr lang="en-US" sz="1000" b="1" i="0" u="none" strike="noStrike">
                          <a:effectLst/>
                          <a:latin typeface="Calibri" panose="020F0502020204030204" pitchFamily="34" charset="0"/>
                          <a:cs typeface="Calibri" panose="020F0502020204030204" pitchFamily="34" charset="0"/>
                        </a:rPr>
                        <a:t>Winter</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000" b="0" i="0" u="none" strike="noStrike" dirty="0">
                          <a:solidFill>
                            <a:srgbClr val="000000"/>
                          </a:solidFill>
                          <a:effectLst/>
                          <a:latin typeface="Calibri" panose="020F0502020204030204" pitchFamily="34" charset="0"/>
                          <a:cs typeface="Calibri" panose="020F0502020204030204" pitchFamily="34" charset="0"/>
                        </a:rPr>
                        <a:t>$11.94 </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cs typeface="Calibri" panose="020F0502020204030204" pitchFamily="34" charset="0"/>
                        </a:rPr>
                        <a:t>Part-Peak</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cs typeface="Calibri" panose="020F0502020204030204" pitchFamily="34" charset="0"/>
                        </a:rPr>
                        <a:t>$0.14974 </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6796422"/>
                  </a:ext>
                </a:extLst>
              </a:tr>
              <a:tr h="17375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dirty="0">
                          <a:solidFill>
                            <a:srgbClr val="000000"/>
                          </a:solidFill>
                          <a:effectLst/>
                          <a:latin typeface="Calibri" panose="020F0502020204030204" pitchFamily="34" charset="0"/>
                          <a:cs typeface="Calibri" panose="020F0502020204030204" pitchFamily="34" charset="0"/>
                        </a:rPr>
                        <a:t>Off-Peak</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cs typeface="Calibri" panose="020F0502020204030204" pitchFamily="34" charset="0"/>
                        </a:rPr>
                        <a:t>$0.13268 </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7583866"/>
                  </a:ext>
                </a:extLst>
              </a:tr>
              <a:tr h="173751">
                <a:tc rowSpan="5">
                  <a:txBody>
                    <a:bodyPr/>
                    <a:lstStyle/>
                    <a:p>
                      <a:pPr algn="ctr" fontAlgn="t"/>
                      <a:r>
                        <a:rPr lang="en-US" sz="1000" b="0" i="0" u="none" strike="noStrike" dirty="0">
                          <a:effectLst/>
                          <a:latin typeface="Calibri" panose="020F0502020204030204" pitchFamily="34" charset="0"/>
                          <a:cs typeface="Calibri" panose="020F0502020204030204" pitchFamily="34" charset="0"/>
                        </a:rPr>
                        <a:t>A-10 TOU  Primary</a:t>
                      </a:r>
                    </a:p>
                  </a:txBody>
                  <a:tcPr marL="8479" marR="8479" marT="84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000" b="1" i="0" u="none" strike="noStrike" dirty="0">
                          <a:effectLst/>
                          <a:latin typeface="Calibri" panose="020F0502020204030204" pitchFamily="34" charset="0"/>
                          <a:cs typeface="Calibri" panose="020F0502020204030204" pitchFamily="34" charset="0"/>
                        </a:rPr>
                        <a:t>Summer</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3">
                  <a:txBody>
                    <a:bodyPr/>
                    <a:lstStyle/>
                    <a:p>
                      <a:pPr algn="ctr" fontAlgn="ctr"/>
                      <a:r>
                        <a:rPr lang="en-US" sz="1000" b="0" i="0" u="none" strike="noStrike">
                          <a:effectLst/>
                          <a:latin typeface="Calibri" panose="020F0502020204030204" pitchFamily="34" charset="0"/>
                          <a:cs typeface="Calibri" panose="020F0502020204030204" pitchFamily="34" charset="0"/>
                        </a:rPr>
                        <a:t>$19.25</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000" b="0" i="0" u="none" strike="noStrike" dirty="0">
                          <a:solidFill>
                            <a:srgbClr val="000000"/>
                          </a:solidFill>
                          <a:effectLst/>
                          <a:latin typeface="Calibri" panose="020F0502020204030204" pitchFamily="34" charset="0"/>
                          <a:cs typeface="Calibri" panose="020F0502020204030204" pitchFamily="34" charset="0"/>
                        </a:rPr>
                        <a:t>Peak</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000" b="0" i="0" u="none" strike="noStrike">
                          <a:effectLst/>
                          <a:latin typeface="Calibri" panose="020F0502020204030204" pitchFamily="34" charset="0"/>
                          <a:cs typeface="Calibri" panose="020F0502020204030204" pitchFamily="34" charset="0"/>
                        </a:rPr>
                        <a:t>$0.22021 </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161370635"/>
                  </a:ext>
                </a:extLst>
              </a:tr>
              <a:tr h="17375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dirty="0">
                          <a:solidFill>
                            <a:srgbClr val="000000"/>
                          </a:solidFill>
                          <a:effectLst/>
                          <a:latin typeface="Calibri" panose="020F0502020204030204" pitchFamily="34" charset="0"/>
                          <a:cs typeface="Calibri" panose="020F0502020204030204" pitchFamily="34" charset="0"/>
                        </a:rPr>
                        <a:t>Part-Peak</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000" b="0" i="0" u="none" strike="noStrike" dirty="0">
                          <a:effectLst/>
                          <a:latin typeface="Calibri" panose="020F0502020204030204" pitchFamily="34" charset="0"/>
                          <a:cs typeface="Calibri" panose="020F0502020204030204" pitchFamily="34" charset="0"/>
                        </a:rPr>
                        <a:t>$0.16965 </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992932630"/>
                  </a:ext>
                </a:extLst>
              </a:tr>
              <a:tr h="17375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panose="020F0502020204030204" pitchFamily="34" charset="0"/>
                          <a:cs typeface="Calibri" panose="020F0502020204030204" pitchFamily="34" charset="0"/>
                        </a:rPr>
                        <a:t>Off-Peak</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000" b="0" i="0" u="none" strike="noStrike" dirty="0">
                          <a:effectLst/>
                          <a:latin typeface="Calibri" panose="020F0502020204030204" pitchFamily="34" charset="0"/>
                          <a:cs typeface="Calibri" panose="020F0502020204030204" pitchFamily="34" charset="0"/>
                        </a:rPr>
                        <a:t>$0.14303 </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638904695"/>
                  </a:ext>
                </a:extLst>
              </a:tr>
              <a:tr h="173751">
                <a:tc vMerge="1">
                  <a:txBody>
                    <a:bodyPr/>
                    <a:lstStyle/>
                    <a:p>
                      <a:endParaRPr lang="en-US"/>
                    </a:p>
                  </a:txBody>
                  <a:tcPr/>
                </a:tc>
                <a:tc rowSpan="2">
                  <a:txBody>
                    <a:bodyPr/>
                    <a:lstStyle/>
                    <a:p>
                      <a:pPr algn="ctr" fontAlgn="ctr"/>
                      <a:r>
                        <a:rPr lang="en-US" sz="1000" b="1" i="0" u="none" strike="noStrike">
                          <a:effectLst/>
                          <a:latin typeface="Calibri" panose="020F0502020204030204" pitchFamily="34" charset="0"/>
                          <a:cs typeface="Calibri" panose="020F0502020204030204" pitchFamily="34" charset="0"/>
                        </a:rPr>
                        <a:t>Winter</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000" b="0" i="0" u="none" strike="noStrike">
                          <a:solidFill>
                            <a:srgbClr val="000000"/>
                          </a:solidFill>
                          <a:effectLst/>
                          <a:latin typeface="Calibri" panose="020F0502020204030204" pitchFamily="34" charset="0"/>
                          <a:cs typeface="Calibri" panose="020F0502020204030204" pitchFamily="34" charset="0"/>
                        </a:rPr>
                        <a:t>$12.17 </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cs typeface="Calibri" panose="020F0502020204030204" pitchFamily="34" charset="0"/>
                        </a:rPr>
                        <a:t>Part-Peak</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cs typeface="Calibri" panose="020F0502020204030204" pitchFamily="34" charset="0"/>
                        </a:rPr>
                        <a:t>$0.14592 </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8839243"/>
                  </a:ext>
                </a:extLst>
              </a:tr>
              <a:tr h="17375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panose="020F0502020204030204" pitchFamily="34" charset="0"/>
                          <a:cs typeface="Calibri" panose="020F0502020204030204" pitchFamily="34" charset="0"/>
                        </a:rPr>
                        <a:t>Off-Peak</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cs typeface="Calibri" panose="020F0502020204030204" pitchFamily="34" charset="0"/>
                        </a:rPr>
                        <a:t>$0.13004 </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919747"/>
                  </a:ext>
                </a:extLst>
              </a:tr>
              <a:tr h="173751">
                <a:tc rowSpan="5">
                  <a:txBody>
                    <a:bodyPr/>
                    <a:lstStyle/>
                    <a:p>
                      <a:pPr algn="ctr" fontAlgn="t"/>
                      <a:r>
                        <a:rPr lang="en-US" sz="1000" b="0" i="0" u="none" strike="noStrike" dirty="0">
                          <a:effectLst/>
                          <a:latin typeface="Calibri" panose="020F0502020204030204" pitchFamily="34" charset="0"/>
                          <a:cs typeface="Calibri" panose="020F0502020204030204" pitchFamily="34" charset="0"/>
                        </a:rPr>
                        <a:t>A-10 TOU  Transmission</a:t>
                      </a:r>
                    </a:p>
                  </a:txBody>
                  <a:tcPr marL="8479" marR="8479" marT="84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000" b="1" i="0" u="none" strike="noStrike">
                          <a:effectLst/>
                          <a:latin typeface="Calibri" panose="020F0502020204030204" pitchFamily="34" charset="0"/>
                          <a:cs typeface="Calibri" panose="020F0502020204030204" pitchFamily="34" charset="0"/>
                        </a:rPr>
                        <a:t>Summer</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3">
                  <a:txBody>
                    <a:bodyPr/>
                    <a:lstStyle/>
                    <a:p>
                      <a:pPr algn="ctr" fontAlgn="ctr"/>
                      <a:r>
                        <a:rPr lang="en-US" sz="1000" b="0" i="0" u="none" strike="noStrike" dirty="0">
                          <a:effectLst/>
                          <a:latin typeface="Calibri" panose="020F0502020204030204" pitchFamily="34" charset="0"/>
                          <a:cs typeface="Calibri" panose="020F0502020204030204" pitchFamily="34" charset="0"/>
                        </a:rPr>
                        <a:t>$13.13</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000" b="0" i="0" u="none" strike="noStrike">
                          <a:solidFill>
                            <a:srgbClr val="000000"/>
                          </a:solidFill>
                          <a:effectLst/>
                          <a:latin typeface="Calibri" panose="020F0502020204030204" pitchFamily="34" charset="0"/>
                          <a:cs typeface="Calibri" panose="020F0502020204030204" pitchFamily="34" charset="0"/>
                        </a:rPr>
                        <a:t>Peak</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000" b="0" i="0" u="none" strike="noStrike" dirty="0">
                          <a:effectLst/>
                          <a:latin typeface="Calibri" panose="020F0502020204030204" pitchFamily="34" charset="0"/>
                          <a:cs typeface="Calibri" panose="020F0502020204030204" pitchFamily="34" charset="0"/>
                        </a:rPr>
                        <a:t>$0.18102 </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164011157"/>
                  </a:ext>
                </a:extLst>
              </a:tr>
              <a:tr h="17375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dirty="0">
                          <a:solidFill>
                            <a:srgbClr val="000000"/>
                          </a:solidFill>
                          <a:effectLst/>
                          <a:latin typeface="Calibri" panose="020F0502020204030204" pitchFamily="34" charset="0"/>
                          <a:cs typeface="Calibri" panose="020F0502020204030204" pitchFamily="34" charset="0"/>
                        </a:rPr>
                        <a:t>Part-Peak</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000" b="0" i="0" u="none" strike="noStrike" dirty="0">
                          <a:effectLst/>
                          <a:latin typeface="Calibri" panose="020F0502020204030204" pitchFamily="34" charset="0"/>
                          <a:cs typeface="Calibri" panose="020F0502020204030204" pitchFamily="34" charset="0"/>
                        </a:rPr>
                        <a:t>$0.13414 </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18288984"/>
                  </a:ext>
                </a:extLst>
              </a:tr>
              <a:tr h="17375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dirty="0">
                          <a:solidFill>
                            <a:srgbClr val="000000"/>
                          </a:solidFill>
                          <a:effectLst/>
                          <a:latin typeface="Calibri" panose="020F0502020204030204" pitchFamily="34" charset="0"/>
                          <a:cs typeface="Calibri" panose="020F0502020204030204" pitchFamily="34" charset="0"/>
                        </a:rPr>
                        <a:t>Off-Peak</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000" b="0" i="0" u="none" strike="noStrike" dirty="0">
                          <a:effectLst/>
                          <a:latin typeface="Calibri" panose="020F0502020204030204" pitchFamily="34" charset="0"/>
                          <a:cs typeface="Calibri" panose="020F0502020204030204" pitchFamily="34" charset="0"/>
                        </a:rPr>
                        <a:t>$0.10884 </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732492501"/>
                  </a:ext>
                </a:extLst>
              </a:tr>
              <a:tr h="173751">
                <a:tc vMerge="1">
                  <a:txBody>
                    <a:bodyPr/>
                    <a:lstStyle/>
                    <a:p>
                      <a:endParaRPr lang="en-US"/>
                    </a:p>
                  </a:txBody>
                  <a:tcPr/>
                </a:tc>
                <a:tc rowSpan="2">
                  <a:txBody>
                    <a:bodyPr/>
                    <a:lstStyle/>
                    <a:p>
                      <a:pPr algn="ctr" fontAlgn="ctr"/>
                      <a:r>
                        <a:rPr lang="en-US" sz="1000" b="1" i="0" u="none" strike="noStrike" dirty="0">
                          <a:effectLst/>
                          <a:latin typeface="Calibri" panose="020F0502020204030204" pitchFamily="34" charset="0"/>
                          <a:cs typeface="Calibri" panose="020F0502020204030204" pitchFamily="34" charset="0"/>
                        </a:rPr>
                        <a:t>Winter</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1000" b="0" i="0" u="none" strike="noStrike" dirty="0">
                          <a:solidFill>
                            <a:srgbClr val="000000"/>
                          </a:solidFill>
                          <a:effectLst/>
                          <a:latin typeface="Calibri" panose="020F0502020204030204" pitchFamily="34" charset="0"/>
                          <a:cs typeface="Calibri" panose="020F0502020204030204" pitchFamily="34" charset="0"/>
                        </a:rPr>
                        <a:t>$9.17 </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cs typeface="Calibri" panose="020F0502020204030204" pitchFamily="34" charset="0"/>
                        </a:rPr>
                        <a:t>Part-Peak</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cs typeface="Calibri" panose="020F0502020204030204" pitchFamily="34" charset="0"/>
                        </a:rPr>
                        <a:t>$0.12235 </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5519621"/>
                  </a:ext>
                </a:extLst>
              </a:tr>
              <a:tr h="17375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panose="020F0502020204030204" pitchFamily="34" charset="0"/>
                          <a:cs typeface="Calibri" panose="020F0502020204030204" pitchFamily="34" charset="0"/>
                        </a:rPr>
                        <a:t>Off-Peak</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cs typeface="Calibri" panose="020F0502020204030204" pitchFamily="34" charset="0"/>
                        </a:rPr>
                        <a:t>$0.10778 </a:t>
                      </a:r>
                    </a:p>
                  </a:txBody>
                  <a:tcPr marL="8479" marR="8479" marT="8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1731364"/>
                  </a:ext>
                </a:extLst>
              </a:tr>
            </a:tbl>
          </a:graphicData>
        </a:graphic>
      </p:graphicFrame>
    </p:spTree>
    <p:extLst>
      <p:ext uri="{BB962C8B-B14F-4D97-AF65-F5344CB8AC3E}">
        <p14:creationId xmlns:p14="http://schemas.microsoft.com/office/powerpoint/2010/main" val="3986447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04478"/>
          </a:xfrm>
        </p:spPr>
        <p:txBody>
          <a:bodyPr/>
          <a:lstStyle/>
          <a:p>
            <a:pPr algn="ctr"/>
            <a:r>
              <a:rPr lang="en-US" dirty="0"/>
              <a:t>Customer Side Beneﬁts</a:t>
            </a: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70" name="TextBox 369">
            <a:extLst>
              <a:ext uri="{FF2B5EF4-FFF2-40B4-BE49-F238E27FC236}">
                <a16:creationId xmlns:a16="http://schemas.microsoft.com/office/drawing/2014/main" id="{A625B599-0E89-4772-AF3C-49D27B60DA32}"/>
              </a:ext>
            </a:extLst>
          </p:cNvPr>
          <p:cNvSpPr txBox="1"/>
          <p:nvPr/>
        </p:nvSpPr>
        <p:spPr>
          <a:xfrm>
            <a:off x="609600" y="886940"/>
            <a:ext cx="7696200" cy="3785652"/>
          </a:xfrm>
          <a:prstGeom prst="rect">
            <a:avLst/>
          </a:prstGeom>
          <a:noFill/>
        </p:spPr>
        <p:txBody>
          <a:bodyPr wrap="square" rtlCol="0">
            <a:spAutoFit/>
          </a:bodyPr>
          <a:lstStyle/>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Customers can also utilize ESS to improve their PV self-consumption by storing excess PV generation into the ESS and releasing it when PV generation cannot solely meet the load demand.</a:t>
            </a:r>
          </a:p>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The self-consumption factor is deﬁned as the proportion of the load that is powered by the PV generator and battery system, where the battery system can exchange energy only with the PV generator [1].</a:t>
            </a:r>
          </a:p>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The PV self-consumption factor increases from 30.9% to 72.1% by employing a BESS with the capacity being approximately half of the daily load [1].</a:t>
            </a:r>
          </a:p>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BESS is controlled to reduce the mismatch between residential PV generation and load demand, which consequently reduces the energy sold to and purchased from the grid by 76% and 78.3% [2]. </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p:txBody>
      </p:sp>
      <p:sp>
        <p:nvSpPr>
          <p:cNvPr id="3" name="Rectangle 2">
            <a:extLst>
              <a:ext uri="{FF2B5EF4-FFF2-40B4-BE49-F238E27FC236}">
                <a16:creationId xmlns:a16="http://schemas.microsoft.com/office/drawing/2014/main" id="{72F36423-D2B1-4B23-A289-67C42C8CECE7}"/>
              </a:ext>
            </a:extLst>
          </p:cNvPr>
          <p:cNvSpPr/>
          <p:nvPr/>
        </p:nvSpPr>
        <p:spPr>
          <a:xfrm>
            <a:off x="762000" y="5105400"/>
            <a:ext cx="7620000" cy="584775"/>
          </a:xfrm>
          <a:prstGeom prst="rect">
            <a:avLst/>
          </a:prstGeom>
        </p:spPr>
        <p:txBody>
          <a:bodyPr wrap="square">
            <a:spAutoFit/>
          </a:bodyPr>
          <a:lstStyle/>
          <a:p>
            <a:r>
              <a:rPr lang="en-US" sz="800" dirty="0"/>
              <a:t>[1] M. Castillo-</a:t>
            </a:r>
            <a:r>
              <a:rPr lang="en-US" sz="800" dirty="0" err="1"/>
              <a:t>Cagigal</a:t>
            </a:r>
            <a:r>
              <a:rPr lang="en-US" sz="800" dirty="0"/>
              <a:t>, E. </a:t>
            </a:r>
            <a:r>
              <a:rPr lang="en-US" sz="800" dirty="0" err="1"/>
              <a:t>Caamano-Mart´ın</a:t>
            </a:r>
            <a:r>
              <a:rPr lang="en-US" sz="800" dirty="0"/>
              <a:t>, E. </a:t>
            </a:r>
            <a:r>
              <a:rPr lang="en-US" sz="800" dirty="0" err="1"/>
              <a:t>Matallanas</a:t>
            </a:r>
            <a:r>
              <a:rPr lang="en-US" sz="800" dirty="0"/>
              <a:t>, D. </a:t>
            </a:r>
            <a:r>
              <a:rPr lang="en-US" sz="800" dirty="0" err="1"/>
              <a:t>MasaBote</a:t>
            </a:r>
            <a:r>
              <a:rPr lang="en-US" sz="800" dirty="0"/>
              <a:t>, A. </a:t>
            </a:r>
            <a:r>
              <a:rPr lang="en-US" sz="800" dirty="0" err="1"/>
              <a:t>Guti´errez</a:t>
            </a:r>
            <a:r>
              <a:rPr lang="en-US" sz="800" dirty="0"/>
              <a:t>, F. </a:t>
            </a:r>
            <a:r>
              <a:rPr lang="en-US" sz="800" dirty="0" err="1"/>
              <a:t>Monasterio-Huelin</a:t>
            </a:r>
            <a:r>
              <a:rPr lang="en-US" sz="800" dirty="0"/>
              <a:t>, and J. </a:t>
            </a:r>
            <a:r>
              <a:rPr lang="en-US" sz="800" dirty="0" err="1"/>
              <a:t>Jim´enez-Leube</a:t>
            </a:r>
            <a:r>
              <a:rPr lang="en-US" sz="800" dirty="0"/>
              <a:t>, “PV self-consumption optimization with storage and Active DSM for the residential sector,” Solar Energy, vol. 85, no. 9, pp. 2338–2348, 2011. </a:t>
            </a:r>
          </a:p>
          <a:p>
            <a:r>
              <a:rPr lang="en-US" sz="800" dirty="0"/>
              <a:t>[125] F. M. Vieira, P. S. Moura, and A. T. de Almeida, “Energy storage system for self-consumption of photovoltaic energy in residential zero energy buildings,” Renewable Energy, vol. 103, pp. 308–320, 2017</a:t>
            </a:r>
          </a:p>
        </p:txBody>
      </p:sp>
    </p:spTree>
    <p:extLst>
      <p:ext uri="{BB962C8B-B14F-4D97-AF65-F5344CB8AC3E}">
        <p14:creationId xmlns:p14="http://schemas.microsoft.com/office/powerpoint/2010/main" val="762598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1143000"/>
          </a:xfrm>
        </p:spPr>
        <p:txBody>
          <a:bodyPr/>
          <a:lstStyle/>
          <a:p>
            <a:r>
              <a:rPr lang="en-US" dirty="0"/>
              <a:t>Outline</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extBox 6"/>
          <p:cNvSpPr txBox="1"/>
          <p:nvPr/>
        </p:nvSpPr>
        <p:spPr>
          <a:xfrm>
            <a:off x="457200" y="1074509"/>
            <a:ext cx="8229600" cy="4708981"/>
          </a:xfrm>
          <a:prstGeom prst="rect">
            <a:avLst/>
          </a:prstGeom>
          <a:noFill/>
        </p:spPr>
        <p:txBody>
          <a:bodyPr wrap="square" rtlCol="0">
            <a:spAutoFit/>
          </a:body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bg1">
                    <a:lumMod val="75000"/>
                  </a:schemeClr>
                </a:solidFill>
                <a:effectLst/>
                <a:uLnTx/>
                <a:uFillTx/>
                <a:latin typeface="Calibri" panose="020F0502020204030204" pitchFamily="34" charset="0"/>
                <a:cs typeface="Calibri" panose="020F0502020204030204" pitchFamily="34" charset="0"/>
              </a:rPr>
              <a:t>Classification of Energy Storage Technologies</a:t>
            </a:r>
          </a:p>
          <a:p>
            <a:pPr marL="800100" lvl="1" indent="-342900" algn="just">
              <a:buFont typeface="Wingdings" panose="05000000000000000000" pitchFamily="2" charset="2"/>
              <a:buChar char="§"/>
              <a:defRPr/>
            </a:pPr>
            <a:r>
              <a:rPr lang="en-US" dirty="0">
                <a:solidFill>
                  <a:schemeClr val="bg1">
                    <a:lumMod val="75000"/>
                  </a:schemeClr>
                </a:solidFill>
                <a:latin typeface="Calibri" panose="020F0502020204030204" pitchFamily="34" charset="0"/>
                <a:cs typeface="Calibri" panose="020F0502020204030204" pitchFamily="34" charset="0"/>
              </a:rPr>
              <a:t>Mechanical Energy Storage Systems</a:t>
            </a:r>
            <a:endParaRPr kumimoji="0" lang="en-US" b="0" i="0" u="none" strike="noStrike" kern="1200" cap="none" spc="0" normalizeH="0" baseline="0" noProof="0" dirty="0">
              <a:ln>
                <a:noFill/>
              </a:ln>
              <a:solidFill>
                <a:schemeClr val="bg1">
                  <a:lumMod val="75000"/>
                </a:schemeClr>
              </a:solidFill>
              <a:effectLst/>
              <a:uLnTx/>
              <a:uFillTx/>
              <a:latin typeface="Calibri" panose="020F0502020204030204" pitchFamily="34" charset="0"/>
              <a:cs typeface="Calibri" panose="020F0502020204030204" pitchFamily="34" charset="0"/>
            </a:endParaRPr>
          </a:p>
          <a:p>
            <a:pPr marL="800100" lvl="1" indent="-342900" algn="just">
              <a:buFont typeface="Wingdings" panose="05000000000000000000" pitchFamily="2" charset="2"/>
              <a:buChar char="§"/>
              <a:defRPr/>
            </a:pPr>
            <a:r>
              <a:rPr lang="en-US" dirty="0">
                <a:solidFill>
                  <a:schemeClr val="bg1">
                    <a:lumMod val="75000"/>
                  </a:schemeClr>
                </a:solidFill>
                <a:latin typeface="Calibri" panose="020F0502020204030204" pitchFamily="34" charset="0"/>
                <a:cs typeface="Calibri" panose="020F0502020204030204" pitchFamily="34" charset="0"/>
              </a:rPr>
              <a:t>Electrochemical Energy Storage Systems</a:t>
            </a:r>
          </a:p>
          <a:p>
            <a:pPr marL="800100" lvl="1" indent="-342900" algn="just">
              <a:buFont typeface="Wingdings" panose="05000000000000000000" pitchFamily="2" charset="2"/>
              <a:buChar char="§"/>
              <a:defRPr/>
            </a:pPr>
            <a:r>
              <a:rPr lang="en-US" dirty="0">
                <a:solidFill>
                  <a:schemeClr val="bg1">
                    <a:lumMod val="75000"/>
                  </a:schemeClr>
                </a:solidFill>
                <a:latin typeface="Calibri" panose="020F0502020204030204" pitchFamily="34" charset="0"/>
                <a:cs typeface="Calibri" panose="020F0502020204030204" pitchFamily="34" charset="0"/>
              </a:rPr>
              <a:t>Chemical Energy Storage Systems</a:t>
            </a:r>
          </a:p>
          <a:p>
            <a:pPr marL="800100" lvl="1" indent="-342900" algn="just">
              <a:buFont typeface="Wingdings" panose="05000000000000000000" pitchFamily="2" charset="2"/>
              <a:buChar char="§"/>
              <a:defRPr/>
            </a:pPr>
            <a:r>
              <a:rPr lang="en-US" dirty="0">
                <a:solidFill>
                  <a:schemeClr val="bg1">
                    <a:lumMod val="75000"/>
                  </a:schemeClr>
                </a:solidFill>
                <a:latin typeface="Calibri" panose="020F0502020204030204" pitchFamily="34" charset="0"/>
                <a:cs typeface="Calibri" panose="020F0502020204030204" pitchFamily="34" charset="0"/>
              </a:rPr>
              <a:t>Electrical Energy Storage Systems</a:t>
            </a:r>
          </a:p>
          <a:p>
            <a:pPr marL="800100" lvl="1" indent="-342900" algn="just">
              <a:buFont typeface="Wingdings" panose="05000000000000000000" pitchFamily="2" charset="2"/>
              <a:buChar char="§"/>
              <a:defRPr/>
            </a:pPr>
            <a:r>
              <a:rPr lang="en-US" dirty="0">
                <a:solidFill>
                  <a:schemeClr val="bg1">
                    <a:lumMod val="75000"/>
                  </a:schemeClr>
                </a:solidFill>
                <a:latin typeface="Calibri" panose="020F0502020204030204" pitchFamily="34" charset="0"/>
                <a:cs typeface="Calibri" panose="020F0502020204030204" pitchFamily="34" charset="0"/>
              </a:rPr>
              <a:t>Thermal Energy Storage Systems </a:t>
            </a:r>
          </a:p>
          <a:p>
            <a:pPr marL="342900" indent="-342900" algn="just">
              <a:buFont typeface="Arial" panose="020B0604020202020204" pitchFamily="34" charset="0"/>
              <a:buChar char="•"/>
              <a:defRPr/>
            </a:pPr>
            <a:r>
              <a:rPr lang="en-US" sz="2800" dirty="0">
                <a:solidFill>
                  <a:schemeClr val="bg1">
                    <a:lumMod val="75000"/>
                  </a:schemeClr>
                </a:solidFill>
                <a:latin typeface="Calibri" panose="020F0502020204030204" pitchFamily="34" charset="0"/>
                <a:cs typeface="Calibri" panose="020F0502020204030204" pitchFamily="34" charset="0"/>
              </a:rPr>
              <a:t>Applications of Energy Storage Systems in Power Grid</a:t>
            </a:r>
          </a:p>
          <a:p>
            <a:pPr marL="800100" lvl="1" indent="-342900" algn="just">
              <a:buFont typeface="Wingdings" panose="05000000000000000000" pitchFamily="2" charset="2"/>
              <a:buChar char="§"/>
              <a:defRPr/>
            </a:pPr>
            <a:r>
              <a:rPr lang="en-US" dirty="0">
                <a:solidFill>
                  <a:schemeClr val="bg1">
                    <a:lumMod val="75000"/>
                  </a:schemeClr>
                </a:solidFill>
                <a:latin typeface="Calibri" panose="020F0502020204030204" pitchFamily="34" charset="0"/>
                <a:cs typeface="Calibri" panose="020F0502020204030204" pitchFamily="34" charset="0"/>
              </a:rPr>
              <a:t>Energy Arbitrage</a:t>
            </a:r>
          </a:p>
          <a:p>
            <a:pPr marL="800100" lvl="1" indent="-342900" algn="just">
              <a:buFont typeface="Wingdings" panose="05000000000000000000" pitchFamily="2" charset="2"/>
              <a:buChar char="§"/>
              <a:defRPr/>
            </a:pPr>
            <a:r>
              <a:rPr lang="en-US" dirty="0">
                <a:solidFill>
                  <a:schemeClr val="bg1">
                    <a:lumMod val="75000"/>
                  </a:schemeClr>
                </a:solidFill>
                <a:latin typeface="Calibri" panose="020F0502020204030204" pitchFamily="34" charset="0"/>
                <a:cs typeface="Calibri" panose="020F0502020204030204" pitchFamily="34" charset="0"/>
              </a:rPr>
              <a:t>Capacity Credit </a:t>
            </a:r>
          </a:p>
          <a:p>
            <a:pPr marL="800100" lvl="1" indent="-342900" algn="just">
              <a:buFont typeface="Wingdings" panose="05000000000000000000" pitchFamily="2" charset="2"/>
              <a:buChar char="§"/>
              <a:defRPr/>
            </a:pPr>
            <a:r>
              <a:rPr lang="en-US" dirty="0">
                <a:solidFill>
                  <a:schemeClr val="bg1">
                    <a:lumMod val="75000"/>
                  </a:schemeClr>
                </a:solidFill>
                <a:latin typeface="Calibri" panose="020F0502020204030204" pitchFamily="34" charset="0"/>
                <a:cs typeface="Calibri" panose="020F0502020204030204" pitchFamily="34" charset="0"/>
              </a:rPr>
              <a:t>Ancillary Services</a:t>
            </a:r>
          </a:p>
          <a:p>
            <a:pPr marL="800100" lvl="1" indent="-342900" algn="just">
              <a:buFont typeface="Wingdings" panose="05000000000000000000" pitchFamily="2" charset="2"/>
              <a:buChar char="§"/>
              <a:defRPr/>
            </a:pPr>
            <a:r>
              <a:rPr lang="en-US" dirty="0">
                <a:solidFill>
                  <a:schemeClr val="bg1">
                    <a:lumMod val="75000"/>
                  </a:schemeClr>
                </a:solidFill>
                <a:latin typeface="Calibri" panose="020F0502020204030204" pitchFamily="34" charset="0"/>
                <a:cs typeface="Calibri" panose="020F0502020204030204" pitchFamily="34" charset="0"/>
              </a:rPr>
              <a:t>Customer Side Beneﬁts</a:t>
            </a:r>
            <a:endParaRPr kumimoji="0" lang="en-US" b="0" i="0" u="none" strike="noStrike" kern="1200" cap="none" spc="0" normalizeH="0" baseline="0" noProof="0" dirty="0">
              <a:ln>
                <a:noFill/>
              </a:ln>
              <a:solidFill>
                <a:schemeClr val="bg1">
                  <a:lumMod val="75000"/>
                </a:schemeClr>
              </a:solidFill>
              <a:effectLst/>
              <a:uLnTx/>
              <a:uFillTx/>
              <a:latin typeface="Calibri" panose="020F0502020204030204" pitchFamily="34" charset="0"/>
              <a:cs typeface="Calibri" panose="020F050202020403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Optimization formulations for battery dispatch</a:t>
            </a:r>
          </a:p>
        </p:txBody>
      </p:sp>
    </p:spTree>
    <p:extLst>
      <p:ext uri="{BB962C8B-B14F-4D97-AF65-F5344CB8AC3E}">
        <p14:creationId xmlns:p14="http://schemas.microsoft.com/office/powerpoint/2010/main" val="4010797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04478"/>
          </a:xfrm>
        </p:spPr>
        <p:txBody>
          <a:bodyPr/>
          <a:lstStyle/>
          <a:p>
            <a:pPr algn="ctr"/>
            <a:r>
              <a:rPr lang="en-US" dirty="0"/>
              <a:t>Optimal Bidding in the Joint Power Markets</a:t>
            </a: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mc:AlternateContent xmlns:mc="http://schemas.openxmlformats.org/markup-compatibility/2006" xmlns:a14="http://schemas.microsoft.com/office/drawing/2010/main">
        <mc:Choice Requires="a14">
          <p:sp>
            <p:nvSpPr>
              <p:cNvPr id="370" name="TextBox 369">
                <a:extLst>
                  <a:ext uri="{FF2B5EF4-FFF2-40B4-BE49-F238E27FC236}">
                    <a16:creationId xmlns:a16="http://schemas.microsoft.com/office/drawing/2014/main" id="{A625B599-0E89-4772-AF3C-49D27B60DA32}"/>
                  </a:ext>
                </a:extLst>
              </p:cNvPr>
              <p:cNvSpPr txBox="1"/>
              <p:nvPr/>
            </p:nvSpPr>
            <p:spPr>
              <a:xfrm>
                <a:off x="647700" y="980898"/>
                <a:ext cx="7848600" cy="1315873"/>
              </a:xfrm>
              <a:prstGeom prst="rect">
                <a:avLst/>
              </a:prstGeom>
              <a:noFill/>
            </p:spPr>
            <p:txBody>
              <a:bodyPr wrap="square" rtlCol="0">
                <a:spAutoFit/>
              </a:bodyPr>
              <a:lstStyle/>
              <a:p>
                <a:pPr marL="342900" marR="0" lvl="0" indent="-342900" algn="just" defTabSz="914400" rtl="0" eaLnBrk="0" fontAlgn="base" latinLnBrk="0" hangingPunct="0">
                  <a:lnSpc>
                    <a:spcPct val="100000"/>
                  </a:lnSpc>
                  <a:spcBef>
                    <a:spcPts val="0"/>
                  </a:spcBef>
                  <a:spcAft>
                    <a:spcPts val="60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The daily profit is equal to the sum of revenues from each market minus the operational and maintenance costs</a:t>
                </a:r>
              </a:p>
              <a:p>
                <a:pPr lvl="0" algn="just">
                  <a:spcBef>
                    <a:spcPts val="1200"/>
                  </a:spcBef>
                  <a:defRPr/>
                </a:pPr>
                <a14:m>
                  <m:oMathPara xmlns:m="http://schemas.openxmlformats.org/officeDocument/2006/math">
                    <m:oMathParaPr>
                      <m:jc m:val="centerGroup"/>
                    </m:oMathParaPr>
                    <m:oMath xmlns:m="http://schemas.openxmlformats.org/officeDocument/2006/math">
                      <m:func>
                        <m:funcPr>
                          <m:ctrlPr>
                            <a:rPr lang="en-US" sz="2000" i="1" smtClean="0">
                              <a:solidFill>
                                <a:srgbClr val="000000"/>
                              </a:solidFill>
                              <a:latin typeface="Cambria Math" panose="02040503050406030204" pitchFamily="18" charset="0"/>
                              <a:ea typeface="Cambria Math" panose="02040503050406030204" pitchFamily="18" charset="0"/>
                            </a:rPr>
                          </m:ctrlPr>
                        </m:funcPr>
                        <m:fName>
                          <m:limLow>
                            <m:limLowPr>
                              <m:ctrlPr>
                                <a:rPr lang="en-US" sz="2000" i="1" smtClean="0">
                                  <a:solidFill>
                                    <a:srgbClr val="000000"/>
                                  </a:solidFill>
                                  <a:latin typeface="Cambria Math" panose="02040503050406030204" pitchFamily="18" charset="0"/>
                                  <a:ea typeface="Cambria Math" panose="02040503050406030204" pitchFamily="18" charset="0"/>
                                </a:rPr>
                              </m:ctrlPr>
                            </m:limLowPr>
                            <m:e>
                              <m:r>
                                <m:rPr>
                                  <m:sty m:val="p"/>
                                </m:rPr>
                                <a:rPr lang="en-US" sz="2000" i="0" smtClean="0">
                                  <a:solidFill>
                                    <a:srgbClr val="000000"/>
                                  </a:solidFill>
                                  <a:latin typeface="Cambria Math" panose="02040503050406030204" pitchFamily="18" charset="0"/>
                                  <a:ea typeface="Cambria Math" panose="02040503050406030204" pitchFamily="18" charset="0"/>
                                </a:rPr>
                                <m:t>max</m:t>
                              </m:r>
                            </m:e>
                            <m:lim>
                              <m:sSubSup>
                                <m:sSubSupPr>
                                  <m:ctrlPr>
                                    <a:rPr lang="en-US" sz="2000" i="1">
                                      <a:latin typeface="Cambria Math" panose="02040503050406030204" pitchFamily="18" charset="0"/>
                                      <a:ea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𝐶𝑎𝑝</m:t>
                                  </m:r>
                                </m:e>
                                <m:sub>
                                  <m:r>
                                    <a:rPr lang="en-US" sz="2000" i="1">
                                      <a:latin typeface="Cambria Math" panose="02040503050406030204" pitchFamily="18" charset="0"/>
                                      <a:ea typeface="Cambria Math" panose="02040503050406030204" pitchFamily="18" charset="0"/>
                                    </a:rPr>
                                    <m:t>𝑡</m:t>
                                  </m:r>
                                </m:sub>
                                <m:sup>
                                  <m:r>
                                    <a:rPr lang="en-US" sz="2000" i="1">
                                      <a:latin typeface="Cambria Math" panose="02040503050406030204" pitchFamily="18" charset="0"/>
                                      <a:ea typeface="Cambria Math" panose="02040503050406030204" pitchFamily="18" charset="0"/>
                                    </a:rPr>
                                    <m:t>𝑒</m:t>
                                  </m:r>
                                </m:sup>
                              </m:sSubSup>
                              <m:r>
                                <a:rPr lang="en-US" sz="2000" b="0" i="1" smtClean="0">
                                  <a:latin typeface="Cambria Math" panose="02040503050406030204" pitchFamily="18" charset="0"/>
                                  <a:ea typeface="Cambria Math" panose="02040503050406030204" pitchFamily="18" charset="0"/>
                                </a:rPr>
                                <m:t>,</m:t>
                              </m:r>
                              <m:sSubSup>
                                <m:sSubSupPr>
                                  <m:ctrlPr>
                                    <a:rPr lang="en-US" sz="2000" i="1">
                                      <a:latin typeface="Cambria Math" panose="02040503050406030204" pitchFamily="18" charset="0"/>
                                      <a:ea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𝐶𝑎𝑝</m:t>
                                  </m:r>
                                </m:e>
                                <m:sub>
                                  <m:r>
                                    <a:rPr lang="en-US" sz="2000" i="1">
                                      <a:latin typeface="Cambria Math" panose="02040503050406030204" pitchFamily="18" charset="0"/>
                                      <a:ea typeface="Cambria Math" panose="02040503050406030204" pitchFamily="18" charset="0"/>
                                    </a:rPr>
                                    <m:t>𝑡</m:t>
                                  </m:r>
                                </m:sub>
                                <m:sup>
                                  <m:r>
                                    <a:rPr lang="en-US" sz="2000" b="0" i="1" smtClean="0">
                                      <a:latin typeface="Cambria Math" panose="02040503050406030204" pitchFamily="18" charset="0"/>
                                      <a:ea typeface="Cambria Math" panose="02040503050406030204" pitchFamily="18" charset="0"/>
                                    </a:rPr>
                                    <m:t>𝑟</m:t>
                                  </m:r>
                                  <m:r>
                                    <a:rPr lang="en-US" sz="2000" i="1">
                                      <a:latin typeface="Cambria Math" panose="02040503050406030204" pitchFamily="18" charset="0"/>
                                      <a:ea typeface="Cambria Math" panose="02040503050406030204" pitchFamily="18" charset="0"/>
                                    </a:rPr>
                                    <m:t>𝑒</m:t>
                                  </m:r>
                                  <m:r>
                                    <a:rPr lang="en-US" sz="2000" b="0" i="1" smtClean="0">
                                      <a:latin typeface="Cambria Math" panose="02040503050406030204" pitchFamily="18" charset="0"/>
                                      <a:ea typeface="Cambria Math" panose="02040503050406030204" pitchFamily="18" charset="0"/>
                                    </a:rPr>
                                    <m:t>𝑔</m:t>
                                  </m:r>
                                </m:sup>
                              </m:sSubSup>
                              <m:r>
                                <a:rPr lang="en-US" sz="2000" b="0" i="1" smtClean="0">
                                  <a:latin typeface="Cambria Math" panose="02040503050406030204" pitchFamily="18" charset="0"/>
                                  <a:ea typeface="Cambria Math" panose="02040503050406030204" pitchFamily="18" charset="0"/>
                                </a:rPr>
                                <m:t>,</m:t>
                              </m:r>
                              <m:sSubSup>
                                <m:sSubSupPr>
                                  <m:ctrlPr>
                                    <a:rPr lang="en-US" sz="2000" i="1">
                                      <a:latin typeface="Cambria Math" panose="02040503050406030204" pitchFamily="18" charset="0"/>
                                      <a:ea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𝐶𝑎𝑝</m:t>
                                  </m:r>
                                </m:e>
                                <m:sub>
                                  <m:r>
                                    <a:rPr lang="en-US" sz="2000" i="1">
                                      <a:latin typeface="Cambria Math" panose="02040503050406030204" pitchFamily="18" charset="0"/>
                                      <a:ea typeface="Cambria Math" panose="02040503050406030204" pitchFamily="18" charset="0"/>
                                    </a:rPr>
                                    <m:t>𝑡</m:t>
                                  </m:r>
                                </m:sub>
                                <m:sup>
                                  <m:r>
                                    <a:rPr lang="en-US" sz="2000" b="0" i="1" smtClean="0">
                                      <a:latin typeface="Cambria Math" panose="02040503050406030204" pitchFamily="18" charset="0"/>
                                      <a:ea typeface="Cambria Math" panose="02040503050406030204" pitchFamily="18" charset="0"/>
                                    </a:rPr>
                                    <m:t>𝑟𝑒𝑠</m:t>
                                  </m:r>
                                </m:sup>
                              </m:sSubSup>
                            </m:lim>
                          </m:limLow>
                        </m:fName>
                        <m:e>
                          <m:r>
                            <m:rPr>
                              <m:sty m:val="p"/>
                            </m:rPr>
                            <a:rPr lang="en-US" sz="2000" b="0" i="0" smtClean="0">
                              <a:solidFill>
                                <a:srgbClr val="000000"/>
                              </a:solidFill>
                              <a:latin typeface="Cambria Math" panose="02040503050406030204" pitchFamily="18" charset="0"/>
                              <a:ea typeface="Cambria Math" panose="02040503050406030204" pitchFamily="18" charset="0"/>
                            </a:rPr>
                            <m:t>min</m:t>
                          </m:r>
                          <m:d>
                            <m:dPr>
                              <m:ctrlPr>
                                <a:rPr lang="en-US" sz="2000" b="0" i="1" smtClean="0">
                                  <a:solidFill>
                                    <a:srgbClr val="000000"/>
                                  </a:solidFill>
                                  <a:latin typeface="Cambria Math" panose="02040503050406030204" pitchFamily="18" charset="0"/>
                                  <a:ea typeface="Cambria Math" panose="02040503050406030204" pitchFamily="18" charset="0"/>
                                </a:rPr>
                              </m:ctrlPr>
                            </m:dPr>
                            <m:e>
                              <m:sSub>
                                <m:sSubPr>
                                  <m:ctrlPr>
                                    <a:rPr lang="en-US" sz="2000" i="1">
                                      <a:solidFill>
                                        <a:srgbClr val="000000"/>
                                      </a:solidFill>
                                      <a:latin typeface="Cambria Math" panose="02040503050406030204" pitchFamily="18" charset="0"/>
                                      <a:ea typeface="Cambria Math" panose="02040503050406030204" pitchFamily="18" charset="0"/>
                                    </a:rPr>
                                  </m:ctrlPr>
                                </m:sSubPr>
                                <m:e>
                                  <m:r>
                                    <a:rPr lang="en-US" sz="2000" i="1">
                                      <a:solidFill>
                                        <a:srgbClr val="000000"/>
                                      </a:solidFill>
                                      <a:latin typeface="Cambria Math" panose="02040503050406030204" pitchFamily="18" charset="0"/>
                                      <a:ea typeface="Cambria Math" panose="02040503050406030204" pitchFamily="18" charset="0"/>
                                    </a:rPr>
                                    <m:t>𝑇</m:t>
                                  </m:r>
                                </m:e>
                                <m:sub>
                                  <m:r>
                                    <a:rPr lang="en-US" sz="2000" i="1">
                                      <a:solidFill>
                                        <a:srgbClr val="000000"/>
                                      </a:solidFill>
                                      <a:latin typeface="Cambria Math" panose="02040503050406030204" pitchFamily="18" charset="0"/>
                                      <a:ea typeface="Cambria Math" panose="02040503050406030204" pitchFamily="18" charset="0"/>
                                    </a:rPr>
                                    <m:t>𝑐𝑦𝑐𝑙𝑒</m:t>
                                  </m:r>
                                </m:sub>
                              </m:sSub>
                              <m:r>
                                <a:rPr lang="en-US" sz="2000" b="0" i="1" smtClean="0">
                                  <a:solidFill>
                                    <a:srgbClr val="000000"/>
                                  </a:solidFill>
                                  <a:latin typeface="Cambria Math" panose="02040503050406030204" pitchFamily="18" charset="0"/>
                                  <a:ea typeface="Cambria Math" panose="02040503050406030204" pitchFamily="18" charset="0"/>
                                </a:rPr>
                                <m:t>,</m:t>
                              </m:r>
                              <m:sSub>
                                <m:sSubPr>
                                  <m:ctrlPr>
                                    <a:rPr lang="en-US" sz="2000" i="1">
                                      <a:solidFill>
                                        <a:srgbClr val="000000"/>
                                      </a:solidFill>
                                      <a:latin typeface="Cambria Math" panose="02040503050406030204" pitchFamily="18" charset="0"/>
                                      <a:ea typeface="Cambria Math" panose="02040503050406030204" pitchFamily="18" charset="0"/>
                                    </a:rPr>
                                  </m:ctrlPr>
                                </m:sSubPr>
                                <m:e>
                                  <m:r>
                                    <a:rPr lang="en-US" sz="2000" i="1">
                                      <a:solidFill>
                                        <a:srgbClr val="000000"/>
                                      </a:solidFill>
                                      <a:latin typeface="Cambria Math" panose="02040503050406030204" pitchFamily="18" charset="0"/>
                                      <a:ea typeface="Cambria Math" panose="02040503050406030204" pitchFamily="18" charset="0"/>
                                    </a:rPr>
                                    <m:t>𝑇</m:t>
                                  </m:r>
                                </m:e>
                                <m:sub>
                                  <m:r>
                                    <a:rPr lang="en-US" sz="2000" b="0" i="1" smtClean="0">
                                      <a:solidFill>
                                        <a:srgbClr val="000000"/>
                                      </a:solidFill>
                                      <a:latin typeface="Cambria Math" panose="02040503050406030204" pitchFamily="18" charset="0"/>
                                      <a:ea typeface="Cambria Math" panose="02040503050406030204" pitchFamily="18" charset="0"/>
                                    </a:rPr>
                                    <m:t>𝑓𝑙𝑜𝑎𝑡</m:t>
                                  </m:r>
                                </m:sub>
                              </m:sSub>
                            </m:e>
                          </m:d>
                          <m:sSup>
                            <m:sSupPr>
                              <m:ctrlPr>
                                <a:rPr lang="en-US" sz="2000" i="1">
                                  <a:latin typeface="Cambria Math" panose="02040503050406030204" pitchFamily="18" charset="0"/>
                                </a:rPr>
                              </m:ctrlPr>
                            </m:sSupPr>
                            <m:e>
                              <m:r>
                                <a:rPr lang="en-US" sz="2000" i="1">
                                  <a:latin typeface="Cambria Math" panose="02040503050406030204" pitchFamily="18" charset="0"/>
                                </a:rPr>
                                <m:t>𝑃</m:t>
                              </m:r>
                            </m:e>
                            <m:sup>
                              <m:r>
                                <a:rPr lang="en-US" sz="2000" i="1">
                                  <a:latin typeface="Cambria Math" panose="02040503050406030204" pitchFamily="18" charset="0"/>
                                </a:rPr>
                                <m:t>𝑑𝑎𝑦</m:t>
                              </m:r>
                            </m:sup>
                          </m:sSup>
                        </m:e>
                      </m:func>
                    </m:oMath>
                  </m:oMathPara>
                </a14:m>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p:txBody>
          </p:sp>
        </mc:Choice>
        <mc:Fallback xmlns="">
          <p:sp>
            <p:nvSpPr>
              <p:cNvPr id="370" name="TextBox 369">
                <a:extLst>
                  <a:ext uri="{FF2B5EF4-FFF2-40B4-BE49-F238E27FC236}">
                    <a16:creationId xmlns:a16="http://schemas.microsoft.com/office/drawing/2014/main" id="{A625B599-0E89-4772-AF3C-49D27B60DA32}"/>
                  </a:ext>
                </a:extLst>
              </p:cNvPr>
              <p:cNvSpPr txBox="1">
                <a:spLocks noRot="1" noChangeAspect="1" noMove="1" noResize="1" noEditPoints="1" noAdjustHandles="1" noChangeArrowheads="1" noChangeShapeType="1" noTextEdit="1"/>
              </p:cNvSpPr>
              <p:nvPr/>
            </p:nvSpPr>
            <p:spPr>
              <a:xfrm>
                <a:off x="647700" y="980898"/>
                <a:ext cx="7848600" cy="1315873"/>
              </a:xfrm>
              <a:prstGeom prst="rect">
                <a:avLst/>
              </a:prstGeom>
              <a:blipFill>
                <a:blip r:embed="rId3"/>
                <a:stretch>
                  <a:fillRect l="-699" t="-2778" r="-7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DD7DD4C-E03F-4605-8607-D70802996787}"/>
                  </a:ext>
                </a:extLst>
              </p:cNvPr>
              <p:cNvSpPr txBox="1"/>
              <p:nvPr/>
            </p:nvSpPr>
            <p:spPr>
              <a:xfrm>
                <a:off x="1981200" y="2459677"/>
                <a:ext cx="4479688" cy="8386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𝑃</m:t>
                          </m:r>
                        </m:e>
                        <m:sup>
                          <m:r>
                            <a:rPr lang="en-US" sz="1800" b="0" i="1" smtClean="0">
                              <a:latin typeface="Cambria Math" panose="02040503050406030204" pitchFamily="18" charset="0"/>
                            </a:rPr>
                            <m:t>𝑑𝑎𝑦</m:t>
                          </m:r>
                        </m:sup>
                      </m:sSup>
                      <m:r>
                        <a:rPr lang="en-US" sz="1800" b="0" i="1" smtClean="0">
                          <a:latin typeface="Cambria Math" panose="02040503050406030204" pitchFamily="18" charset="0"/>
                        </a:rPr>
                        <m:t>=</m:t>
                      </m:r>
                      <m:nary>
                        <m:naryPr>
                          <m:chr m:val="∑"/>
                          <m:supHide m:val="on"/>
                          <m:ctrlPr>
                            <a:rPr lang="en-US" sz="1800" i="1">
                              <a:latin typeface="Cambria Math" panose="02040503050406030204" pitchFamily="18" charset="0"/>
                              <a:ea typeface="Cambria Math" panose="02040503050406030204" pitchFamily="18" charset="0"/>
                            </a:rPr>
                          </m:ctrlPr>
                        </m:naryPr>
                        <m:sub>
                          <m:eqArr>
                            <m:eqArrPr>
                              <m:ctrlPr>
                                <a:rPr lang="en-US" sz="1800" i="1">
                                  <a:latin typeface="Cambria Math" panose="02040503050406030204" pitchFamily="18" charset="0"/>
                                </a:rPr>
                              </m:ctrlPr>
                            </m:eqArrPr>
                            <m:e>
                              <m:r>
                                <m:rPr>
                                  <m:brk m:alnAt="7"/>
                                </m:rPr>
                                <a:rPr lang="en-US" sz="1800" i="1">
                                  <a:latin typeface="Cambria Math" panose="02040503050406030204" pitchFamily="18" charset="0"/>
                                </a:rPr>
                                <m:t>𝑠</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𝑆</m:t>
                              </m:r>
                              <m:r>
                                <a:rPr lang="en-US" sz="1800" i="1">
                                  <a:latin typeface="Cambria Math" panose="02040503050406030204" pitchFamily="18" charset="0"/>
                                  <a:ea typeface="Cambria Math" panose="02040503050406030204" pitchFamily="18" charset="0"/>
                                </a:rPr>
                                <m:t>,</m:t>
                              </m:r>
                            </m:e>
                            <m:e>
                              <m:r>
                                <m:rPr>
                                  <m:brk m:alnAt="7"/>
                                </m:rP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𝑇</m:t>
                              </m:r>
                            </m:e>
                          </m:eqArr>
                        </m:sub>
                        <m:sup/>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𝜌</m:t>
                              </m:r>
                            </m:e>
                            <m:sub>
                              <m:r>
                                <a:rPr lang="en-US" sz="1800" i="1">
                                  <a:latin typeface="Cambria Math" panose="02040503050406030204" pitchFamily="18" charset="0"/>
                                  <a:ea typeface="Cambria Math" panose="02040503050406030204" pitchFamily="18" charset="0"/>
                                </a:rPr>
                                <m:t>𝑠</m:t>
                              </m:r>
                            </m:sub>
                          </m:sSub>
                          <m:d>
                            <m:dPr>
                              <m:ctrlPr>
                                <a:rPr lang="en-US" sz="1800" i="1">
                                  <a:latin typeface="Cambria Math" panose="02040503050406030204" pitchFamily="18" charset="0"/>
                                  <a:ea typeface="Cambria Math" panose="02040503050406030204" pitchFamily="18" charset="0"/>
                                </a:rPr>
                              </m:ctrlPr>
                            </m:dPr>
                            <m:e>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𝑐</m:t>
                                  </m:r>
                                </m:e>
                                <m:sub>
                                  <m:r>
                                    <a:rPr lang="en-US" sz="1800" i="1">
                                      <a:latin typeface="Cambria Math" panose="02040503050406030204" pitchFamily="18" charset="0"/>
                                      <a:ea typeface="Cambria Math" panose="02040503050406030204" pitchFamily="18" charset="0"/>
                                    </a:rPr>
                                    <m:t>𝑠</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sub>
                                <m:sup>
                                  <m:r>
                                    <a:rPr lang="en-US" sz="1800" i="1">
                                      <a:latin typeface="Cambria Math" panose="02040503050406030204" pitchFamily="18" charset="0"/>
                                      <a:ea typeface="Cambria Math" panose="02040503050406030204" pitchFamily="18" charset="0"/>
                                    </a:rPr>
                                    <m:t>𝐷𝐴</m:t>
                                  </m:r>
                                </m:sup>
                              </m:sSubSup>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𝐶𝑎𝑝</m:t>
                                  </m:r>
                                </m:e>
                                <m:sub>
                                  <m:r>
                                    <a:rPr lang="en-US" sz="1800" i="1">
                                      <a:latin typeface="Cambria Math" panose="02040503050406030204" pitchFamily="18" charset="0"/>
                                      <a:ea typeface="Cambria Math" panose="02040503050406030204" pitchFamily="18" charset="0"/>
                                    </a:rPr>
                                    <m:t>𝑡</m:t>
                                  </m:r>
                                </m:sub>
                                <m:sup>
                                  <m:r>
                                    <a:rPr lang="en-US" sz="1800" i="1">
                                      <a:latin typeface="Cambria Math" panose="02040503050406030204" pitchFamily="18" charset="0"/>
                                      <a:ea typeface="Cambria Math" panose="02040503050406030204" pitchFamily="18" charset="0"/>
                                    </a:rPr>
                                    <m:t>𝑒</m:t>
                                  </m:r>
                                </m:sup>
                              </m:sSubSup>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𝑐</m:t>
                                  </m:r>
                                </m:e>
                                <m:sub>
                                  <m:r>
                                    <a:rPr lang="en-US" sz="1800" i="1">
                                      <a:latin typeface="Cambria Math" panose="02040503050406030204" pitchFamily="18" charset="0"/>
                                      <a:ea typeface="Cambria Math" panose="02040503050406030204" pitchFamily="18" charset="0"/>
                                    </a:rPr>
                                    <m:t>𝑠</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sub>
                                <m:sup>
                                  <m:r>
                                    <a:rPr lang="en-US" sz="1800" i="1">
                                      <a:latin typeface="Cambria Math" panose="02040503050406030204" pitchFamily="18" charset="0"/>
                                      <a:ea typeface="Cambria Math" panose="02040503050406030204" pitchFamily="18" charset="0"/>
                                    </a:rPr>
                                    <m:t>𝑅𝑇</m:t>
                                  </m:r>
                                </m:sup>
                              </m:sSubSup>
                              <m:sSubSup>
                                <m:sSubSupPr>
                                  <m:ctrlPr>
                                    <a:rPr lang="en-US" sz="1800" i="1">
                                      <a:latin typeface="Cambria Math" panose="02040503050406030204" pitchFamily="18" charset="0"/>
                                      <a:ea typeface="Cambria Math" panose="02040503050406030204" pitchFamily="18" charset="0"/>
                                    </a:rPr>
                                  </m:ctrlPr>
                                </m:sSubSupPr>
                                <m:e>
                                  <m:sSubSup>
                                    <m:sSubSupPr>
                                      <m:ctrlPr>
                                        <a:rPr lang="en-US" sz="1800" i="1" smtClean="0">
                                          <a:latin typeface="Cambria Math" panose="02040503050406030204" pitchFamily="18" charset="0"/>
                                          <a:ea typeface="Cambria Math" panose="02040503050406030204" pitchFamily="18" charset="0"/>
                                        </a:rPr>
                                      </m:ctrlPr>
                                    </m:sSubSupPr>
                                    <m:e>
                                      <m:r>
                                        <a:rPr lang="en-US" sz="1800" i="1" smtClean="0">
                                          <a:latin typeface="Cambria Math" panose="02040503050406030204" pitchFamily="18" charset="0"/>
                                          <a:ea typeface="Cambria Math" panose="02040503050406030204" pitchFamily="18" charset="0"/>
                                        </a:rPr>
                                        <m:t>𝛾</m:t>
                                      </m:r>
                                    </m:e>
                                    <m:sub>
                                      <m:r>
                                        <a:rPr lang="en-US" sz="1800" b="0" i="1" smtClean="0">
                                          <a:latin typeface="Cambria Math" panose="02040503050406030204" pitchFamily="18" charset="0"/>
                                          <a:ea typeface="Cambria Math" panose="02040503050406030204" pitchFamily="18" charset="0"/>
                                        </a:rPr>
                                        <m:t>𝑡</m:t>
                                      </m:r>
                                    </m:sub>
                                    <m:sup>
                                      <m:r>
                                        <a:rPr lang="en-US" sz="1800" b="0" i="1" smtClean="0">
                                          <a:latin typeface="Cambria Math" panose="02040503050406030204" pitchFamily="18" charset="0"/>
                                          <a:ea typeface="Cambria Math" panose="02040503050406030204" pitchFamily="18" charset="0"/>
                                        </a:rPr>
                                        <m:t>𝑟𝑒𝑠</m:t>
                                      </m:r>
                                    </m:sup>
                                  </m:sSubSup>
                                  <m:r>
                                    <a:rPr lang="en-US" sz="1800" i="1">
                                      <a:latin typeface="Cambria Math" panose="02040503050406030204" pitchFamily="18" charset="0"/>
                                      <a:ea typeface="Cambria Math" panose="02040503050406030204" pitchFamily="18" charset="0"/>
                                    </a:rPr>
                                    <m:t>𝐶𝑎𝑝</m:t>
                                  </m:r>
                                </m:e>
                                <m:sub>
                                  <m:r>
                                    <a:rPr lang="en-US" sz="1800" i="1">
                                      <a:latin typeface="Cambria Math" panose="02040503050406030204" pitchFamily="18" charset="0"/>
                                      <a:ea typeface="Cambria Math" panose="02040503050406030204" pitchFamily="18" charset="0"/>
                                    </a:rPr>
                                    <m:t>𝑡</m:t>
                                  </m:r>
                                </m:sub>
                                <m:sup>
                                  <m:r>
                                    <a:rPr lang="en-US" sz="1800" i="1">
                                      <a:latin typeface="Cambria Math" panose="02040503050406030204" pitchFamily="18" charset="0"/>
                                      <a:ea typeface="Cambria Math" panose="02040503050406030204" pitchFamily="18" charset="0"/>
                                    </a:rPr>
                                    <m:t>𝑟𝑒𝑠</m:t>
                                  </m:r>
                                </m:sup>
                              </m:sSubSup>
                            </m:e>
                          </m:d>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𝑇</m:t>
                          </m:r>
                        </m:e>
                      </m:nary>
                    </m:oMath>
                  </m:oMathPara>
                </a14:m>
                <a:endParaRPr lang="en-US" sz="1800" dirty="0">
                  <a:ea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9DD7DD4C-E03F-4605-8607-D70802996787}"/>
                  </a:ext>
                </a:extLst>
              </p:cNvPr>
              <p:cNvSpPr txBox="1">
                <a:spLocks noRot="1" noChangeAspect="1" noMove="1" noResize="1" noEditPoints="1" noAdjustHandles="1" noChangeArrowheads="1" noChangeShapeType="1" noTextEdit="1"/>
              </p:cNvSpPr>
              <p:nvPr/>
            </p:nvSpPr>
            <p:spPr>
              <a:xfrm>
                <a:off x="1981200" y="2459677"/>
                <a:ext cx="4479688" cy="83869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ED0C704-CEA2-495C-A086-5851F14B1772}"/>
                  </a:ext>
                </a:extLst>
              </p:cNvPr>
              <p:cNvSpPr txBox="1"/>
              <p:nvPr/>
            </p:nvSpPr>
            <p:spPr>
              <a:xfrm>
                <a:off x="2811825" y="3297877"/>
                <a:ext cx="1912575" cy="8386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m:t>
                      </m:r>
                      <m:nary>
                        <m:naryPr>
                          <m:chr m:val="∑"/>
                          <m:supHide m:val="on"/>
                          <m:ctrlPr>
                            <a:rPr lang="en-US" sz="1800" i="1">
                              <a:latin typeface="Cambria Math" panose="02040503050406030204" pitchFamily="18" charset="0"/>
                              <a:ea typeface="Cambria Math" panose="02040503050406030204" pitchFamily="18" charset="0"/>
                            </a:rPr>
                          </m:ctrlPr>
                        </m:naryPr>
                        <m:sub>
                          <m:eqArr>
                            <m:eqArrPr>
                              <m:ctrlPr>
                                <a:rPr lang="en-US" sz="1800" i="1">
                                  <a:latin typeface="Cambria Math" panose="02040503050406030204" pitchFamily="18" charset="0"/>
                                </a:rPr>
                              </m:ctrlPr>
                            </m:eqArrPr>
                            <m:e>
                              <m:r>
                                <m:rPr>
                                  <m:brk m:alnAt="7"/>
                                </m:rPr>
                                <a:rPr lang="en-US" sz="1800" i="1">
                                  <a:latin typeface="Cambria Math" panose="02040503050406030204" pitchFamily="18" charset="0"/>
                                </a:rPr>
                                <m:t>𝑠</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𝑆</m:t>
                              </m:r>
                              <m:r>
                                <a:rPr lang="en-US" sz="1800" i="1">
                                  <a:latin typeface="Cambria Math" panose="02040503050406030204" pitchFamily="18" charset="0"/>
                                  <a:ea typeface="Cambria Math" panose="02040503050406030204" pitchFamily="18" charset="0"/>
                                </a:rPr>
                                <m:t>,</m:t>
                              </m:r>
                            </m:e>
                            <m:e>
                              <m:r>
                                <m:rPr>
                                  <m:brk m:alnAt="7"/>
                                </m:rP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𝑇</m:t>
                              </m:r>
                            </m:e>
                          </m:eqArr>
                        </m:sub>
                        <m:sup/>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𝜌</m:t>
                              </m:r>
                            </m:e>
                            <m:sub>
                              <m:r>
                                <a:rPr lang="en-US" sz="1800" i="1">
                                  <a:latin typeface="Cambria Math" panose="02040503050406030204" pitchFamily="18" charset="0"/>
                                  <a:ea typeface="Cambria Math" panose="02040503050406030204" pitchFamily="18" charset="0"/>
                                </a:rPr>
                                <m:t>𝑠</m:t>
                              </m:r>
                            </m:sub>
                          </m:sSub>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𝑐</m:t>
                              </m:r>
                            </m:e>
                            <m:sub>
                              <m:r>
                                <a:rPr lang="en-US" sz="1800" i="1">
                                  <a:latin typeface="Cambria Math" panose="02040503050406030204" pitchFamily="18" charset="0"/>
                                  <a:ea typeface="Cambria Math" panose="02040503050406030204" pitchFamily="18" charset="0"/>
                                </a:rPr>
                                <m:t>𝑠</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sub>
                            <m:sup>
                              <m:r>
                                <a:rPr lang="en-US" sz="1800" i="1">
                                  <a:latin typeface="Cambria Math" panose="02040503050406030204" pitchFamily="18" charset="0"/>
                                  <a:ea typeface="Cambria Math" panose="02040503050406030204" pitchFamily="18" charset="0"/>
                                </a:rPr>
                                <m:t>𝑟𝑒𝑠</m:t>
                              </m:r>
                            </m:sup>
                          </m:sSubSup>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𝐶𝑎𝑝</m:t>
                              </m:r>
                            </m:e>
                            <m:sub>
                              <m:r>
                                <a:rPr lang="en-US" sz="1800" i="1">
                                  <a:latin typeface="Cambria Math" panose="02040503050406030204" pitchFamily="18" charset="0"/>
                                  <a:ea typeface="Cambria Math" panose="02040503050406030204" pitchFamily="18" charset="0"/>
                                </a:rPr>
                                <m:t>𝑡</m:t>
                              </m:r>
                            </m:sub>
                            <m:sup>
                              <m:r>
                                <a:rPr lang="en-US" sz="1800" i="1">
                                  <a:latin typeface="Cambria Math" panose="02040503050406030204" pitchFamily="18" charset="0"/>
                                  <a:ea typeface="Cambria Math" panose="02040503050406030204" pitchFamily="18" charset="0"/>
                                </a:rPr>
                                <m:t>𝑟𝑒𝑠</m:t>
                              </m:r>
                            </m:sup>
                          </m:sSubSup>
                        </m:e>
                      </m:nary>
                    </m:oMath>
                  </m:oMathPara>
                </a14:m>
                <a:endParaRPr lang="en-US" sz="1800" dirty="0">
                  <a:ea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1ED0C704-CEA2-495C-A086-5851F14B1772}"/>
                  </a:ext>
                </a:extLst>
              </p:cNvPr>
              <p:cNvSpPr txBox="1">
                <a:spLocks noRot="1" noChangeAspect="1" noMove="1" noResize="1" noEditPoints="1" noAdjustHandles="1" noChangeArrowheads="1" noChangeShapeType="1" noTextEdit="1"/>
              </p:cNvSpPr>
              <p:nvPr/>
            </p:nvSpPr>
            <p:spPr>
              <a:xfrm>
                <a:off x="2811825" y="3297877"/>
                <a:ext cx="1912575" cy="83869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9B91C07-4DC1-4DA7-B714-FD414C541BAE}"/>
                  </a:ext>
                </a:extLst>
              </p:cNvPr>
              <p:cNvSpPr txBox="1"/>
              <p:nvPr/>
            </p:nvSpPr>
            <p:spPr>
              <a:xfrm>
                <a:off x="2811825" y="4136077"/>
                <a:ext cx="5172955" cy="8386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m:t>
                      </m:r>
                      <m:nary>
                        <m:naryPr>
                          <m:chr m:val="∑"/>
                          <m:supHide m:val="on"/>
                          <m:ctrlPr>
                            <a:rPr lang="en-US" sz="1800" i="1">
                              <a:latin typeface="Cambria Math" panose="02040503050406030204" pitchFamily="18" charset="0"/>
                              <a:ea typeface="Cambria Math" panose="02040503050406030204" pitchFamily="18" charset="0"/>
                            </a:rPr>
                          </m:ctrlPr>
                        </m:naryPr>
                        <m:sub>
                          <m:eqArr>
                            <m:eqArrPr>
                              <m:ctrlPr>
                                <a:rPr lang="en-US" sz="1800" i="1">
                                  <a:latin typeface="Cambria Math" panose="02040503050406030204" pitchFamily="18" charset="0"/>
                                </a:rPr>
                              </m:ctrlPr>
                            </m:eqArrPr>
                            <m:e>
                              <m:r>
                                <m:rPr>
                                  <m:brk m:alnAt="7"/>
                                </m:rPr>
                                <a:rPr lang="en-US" sz="1800" i="1">
                                  <a:latin typeface="Cambria Math" panose="02040503050406030204" pitchFamily="18" charset="0"/>
                                </a:rPr>
                                <m:t>𝑠</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𝑆</m:t>
                              </m:r>
                              <m:r>
                                <a:rPr lang="en-US" sz="1800" i="1">
                                  <a:latin typeface="Cambria Math" panose="02040503050406030204" pitchFamily="18" charset="0"/>
                                  <a:ea typeface="Cambria Math" panose="02040503050406030204" pitchFamily="18" charset="0"/>
                                </a:rPr>
                                <m:t>,</m:t>
                              </m:r>
                            </m:e>
                            <m:e>
                              <m:r>
                                <m:rPr>
                                  <m:brk m:alnAt="7"/>
                                </m:rP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𝑇</m:t>
                              </m:r>
                            </m:e>
                          </m:eqArr>
                        </m:sub>
                        <m:sup/>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𝜌</m:t>
                              </m:r>
                            </m:e>
                            <m:sub>
                              <m:r>
                                <a:rPr lang="en-US" sz="1800" i="1">
                                  <a:latin typeface="Cambria Math" panose="02040503050406030204" pitchFamily="18" charset="0"/>
                                  <a:ea typeface="Cambria Math" panose="02040503050406030204" pitchFamily="18" charset="0"/>
                                </a:rPr>
                                <m:t>𝑠</m:t>
                              </m:r>
                            </m:sub>
                          </m:sSub>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𝜇</m:t>
                              </m:r>
                            </m:e>
                            <m:sup>
                              <m:r>
                                <a:rPr lang="en-US" sz="1800" i="1">
                                  <a:latin typeface="Cambria Math" panose="02040503050406030204" pitchFamily="18" charset="0"/>
                                  <a:ea typeface="Cambria Math" panose="02040503050406030204" pitchFamily="18" charset="0"/>
                                </a:rPr>
                                <m:t>𝑝𝑒𝑟𝑓</m:t>
                              </m:r>
                            </m:sup>
                          </m:sSup>
                          <m:d>
                            <m:dPr>
                              <m:ctrlPr>
                                <a:rPr lang="en-US" sz="1800" i="1" smtClean="0">
                                  <a:latin typeface="Cambria Math" panose="02040503050406030204" pitchFamily="18" charset="0"/>
                                  <a:ea typeface="Cambria Math" panose="02040503050406030204" pitchFamily="18" charset="0"/>
                                </a:rPr>
                              </m:ctrlPr>
                            </m:dPr>
                            <m:e>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𝑐</m:t>
                                  </m:r>
                                </m:e>
                                <m:sub>
                                  <m:r>
                                    <a:rPr lang="en-US" sz="1800" i="1">
                                      <a:latin typeface="Cambria Math" panose="02040503050406030204" pitchFamily="18" charset="0"/>
                                      <a:ea typeface="Cambria Math" panose="02040503050406030204" pitchFamily="18" charset="0"/>
                                    </a:rPr>
                                    <m:t>𝑠</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sub>
                                <m:sup>
                                  <m:r>
                                    <a:rPr lang="en-US" sz="1800" i="1">
                                      <a:latin typeface="Cambria Math" panose="02040503050406030204" pitchFamily="18" charset="0"/>
                                      <a:ea typeface="Cambria Math" panose="02040503050406030204" pitchFamily="18" charset="0"/>
                                    </a:rPr>
                                    <m:t>𝑟𝑒𝑔</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𝑐𝑎𝑝</m:t>
                                  </m:r>
                                </m:sup>
                              </m:sSubSup>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𝐶𝑎𝑝</m:t>
                                  </m:r>
                                </m:e>
                                <m:sub>
                                  <m:r>
                                    <a:rPr lang="en-US" sz="1800" i="1">
                                      <a:latin typeface="Cambria Math" panose="02040503050406030204" pitchFamily="18" charset="0"/>
                                      <a:ea typeface="Cambria Math" panose="02040503050406030204" pitchFamily="18" charset="0"/>
                                    </a:rPr>
                                    <m:t>𝑡</m:t>
                                  </m:r>
                                </m:sub>
                                <m:sup>
                                  <m:r>
                                    <a:rPr lang="en-US" sz="1800" i="1">
                                      <a:latin typeface="Cambria Math" panose="02040503050406030204" pitchFamily="18" charset="0"/>
                                      <a:ea typeface="Cambria Math" panose="02040503050406030204" pitchFamily="18" charset="0"/>
                                    </a:rPr>
                                    <m:t>𝑟𝑒𝑔</m:t>
                                  </m:r>
                                </m:sup>
                              </m:sSubSup>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𝑐</m:t>
                                  </m:r>
                                </m:e>
                                <m:sub>
                                  <m:r>
                                    <a:rPr lang="en-US" sz="1800" i="1">
                                      <a:latin typeface="Cambria Math" panose="02040503050406030204" pitchFamily="18" charset="0"/>
                                      <a:ea typeface="Cambria Math" panose="02040503050406030204" pitchFamily="18" charset="0"/>
                                    </a:rPr>
                                    <m:t>𝑠</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sub>
                                <m:sup>
                                  <m:r>
                                    <a:rPr lang="en-US" sz="1800" i="1">
                                      <a:latin typeface="Cambria Math" panose="02040503050406030204" pitchFamily="18" charset="0"/>
                                      <a:ea typeface="Cambria Math" panose="02040503050406030204" pitchFamily="18" charset="0"/>
                                    </a:rPr>
                                    <m:t>𝑟𝑒𝑔</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𝑝𝑒𝑟𝑓</m:t>
                                  </m:r>
                                </m:sup>
                              </m:sSubSup>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𝐶𝑎𝑝</m:t>
                                  </m:r>
                                </m:e>
                                <m:sub>
                                  <m:r>
                                    <a:rPr lang="en-US" sz="1800" i="1">
                                      <a:latin typeface="Cambria Math" panose="02040503050406030204" pitchFamily="18" charset="0"/>
                                      <a:ea typeface="Cambria Math" panose="02040503050406030204" pitchFamily="18" charset="0"/>
                                    </a:rPr>
                                    <m:t>𝑡</m:t>
                                  </m:r>
                                </m:sub>
                                <m:sup>
                                  <m:r>
                                    <a:rPr lang="en-US" sz="1800" i="1">
                                      <a:latin typeface="Cambria Math" panose="02040503050406030204" pitchFamily="18" charset="0"/>
                                      <a:ea typeface="Cambria Math" panose="02040503050406030204" pitchFamily="18" charset="0"/>
                                    </a:rPr>
                                    <m:t>𝑟𝑒𝑔</m:t>
                                  </m:r>
                                </m:sup>
                              </m:sSubSup>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𝑟</m:t>
                                  </m:r>
                                </m:e>
                                <m:sup>
                                  <m:r>
                                    <a:rPr lang="en-US" sz="1800" b="0" i="1" smtClean="0">
                                      <a:latin typeface="Cambria Math" panose="02040503050406030204" pitchFamily="18" charset="0"/>
                                      <a:ea typeface="Cambria Math" panose="02040503050406030204" pitchFamily="18" charset="0"/>
                                    </a:rPr>
                                    <m:t>𝑚</m:t>
                                  </m:r>
                                </m:sup>
                              </m:sSup>
                            </m:e>
                          </m:d>
                        </m:e>
                      </m:nary>
                    </m:oMath>
                  </m:oMathPara>
                </a14:m>
                <a:endParaRPr lang="en-US" sz="1800" dirty="0">
                  <a:ea typeface="Cambria Math" panose="02040503050406030204" pitchFamily="18" charset="0"/>
                </a:endParaRPr>
              </a:p>
            </p:txBody>
          </p:sp>
        </mc:Choice>
        <mc:Fallback xmlns="">
          <p:sp>
            <p:nvSpPr>
              <p:cNvPr id="11" name="TextBox 10">
                <a:extLst>
                  <a:ext uri="{FF2B5EF4-FFF2-40B4-BE49-F238E27FC236}">
                    <a16:creationId xmlns:a16="http://schemas.microsoft.com/office/drawing/2014/main" id="{49B91C07-4DC1-4DA7-B714-FD414C541BAE}"/>
                  </a:ext>
                </a:extLst>
              </p:cNvPr>
              <p:cNvSpPr txBox="1">
                <a:spLocks noRot="1" noChangeAspect="1" noMove="1" noResize="1" noEditPoints="1" noAdjustHandles="1" noChangeArrowheads="1" noChangeShapeType="1" noTextEdit="1"/>
              </p:cNvSpPr>
              <p:nvPr/>
            </p:nvSpPr>
            <p:spPr>
              <a:xfrm>
                <a:off x="2811825" y="4136077"/>
                <a:ext cx="5172955" cy="83869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D861F0F-6700-4606-8AF6-F691968F55C9}"/>
                  </a:ext>
                </a:extLst>
              </p:cNvPr>
              <p:cNvSpPr txBox="1"/>
              <p:nvPr/>
            </p:nvSpPr>
            <p:spPr>
              <a:xfrm>
                <a:off x="2911467" y="4912196"/>
                <a:ext cx="4708533" cy="672172"/>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m:t>
                      </m:r>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𝑐</m:t>
                          </m:r>
                        </m:e>
                        <m:sup>
                          <m:r>
                            <a:rPr lang="en-US" sz="1800" i="1">
                              <a:latin typeface="Cambria Math" panose="02040503050406030204" pitchFamily="18" charset="0"/>
                              <a:ea typeface="Cambria Math" panose="02040503050406030204" pitchFamily="18" charset="0"/>
                            </a:rPr>
                            <m:t>𝑂</m:t>
                          </m:r>
                        </m:sup>
                      </m:sSup>
                      <m:nary>
                        <m:naryPr>
                          <m:chr m:val="∑"/>
                          <m:supHide m:val="on"/>
                          <m:ctrlPr>
                            <a:rPr lang="en-US" sz="1800" i="1" smtClean="0">
                              <a:latin typeface="Cambria Math" panose="02040503050406030204" pitchFamily="18" charset="0"/>
                              <a:ea typeface="Cambria Math" panose="02040503050406030204" pitchFamily="18" charset="0"/>
                            </a:rPr>
                          </m:ctrlPr>
                        </m:naryPr>
                        <m:sub>
                          <m:r>
                            <m:rPr>
                              <m:brk m:alnAt="7"/>
                            </m:rPr>
                            <a:rPr lang="en-US" sz="1800" b="0" i="1" smtClean="0">
                              <a:latin typeface="Cambria Math" panose="02040503050406030204" pitchFamily="18" charset="0"/>
                              <a:ea typeface="Cambria Math" panose="02040503050406030204" pitchFamily="18" charset="0"/>
                            </a:rPr>
                            <m:t>𝑡</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𝑇</m:t>
                          </m:r>
                        </m:sub>
                        <m:sup/>
                        <m:e>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𝑇</m:t>
                          </m:r>
                        </m:e>
                      </m:nary>
                      <m:d>
                        <m:dPr>
                          <m:begChr m:val="["/>
                          <m:endChr m:val="]"/>
                          <m:ctrlPr>
                            <a:rPr lang="en-US" sz="1800" i="1" smtClean="0">
                              <a:latin typeface="Cambria Math" panose="02040503050406030204" pitchFamily="18" charset="0"/>
                              <a:ea typeface="Cambria Math" panose="02040503050406030204" pitchFamily="18" charset="0"/>
                            </a:rPr>
                          </m:ctrlPr>
                        </m:dPr>
                        <m:e>
                          <m:sSubSup>
                            <m:sSubSupPr>
                              <m:ctrlPr>
                                <a:rPr lang="en-US" sz="1800" i="1">
                                  <a:latin typeface="Cambria Math" panose="02040503050406030204" pitchFamily="18" charset="0"/>
                                  <a:ea typeface="Cambria Math" panose="02040503050406030204" pitchFamily="18" charset="0"/>
                                </a:rPr>
                              </m:ctrlPr>
                            </m:sSubSupPr>
                            <m:e>
                              <m:r>
                                <a:rPr lang="en-US" sz="1800" b="0" i="1" smtClean="0">
                                  <a:latin typeface="Cambria Math" panose="02040503050406030204" pitchFamily="18" charset="0"/>
                                  <a:ea typeface="Cambria Math" panose="02040503050406030204" pitchFamily="18" charset="0"/>
                                </a:rPr>
                                <m:t>𝐶𝑎𝑝</m:t>
                              </m:r>
                            </m:e>
                            <m:sub>
                              <m:r>
                                <a:rPr lang="en-US" sz="1800" b="0" i="1" smtClean="0">
                                  <a:latin typeface="Cambria Math" panose="02040503050406030204" pitchFamily="18" charset="0"/>
                                  <a:ea typeface="Cambria Math" panose="02040503050406030204" pitchFamily="18" charset="0"/>
                                </a:rPr>
                                <m:t>𝑡</m:t>
                              </m:r>
                            </m:sub>
                            <m:sup>
                              <m:r>
                                <a:rPr lang="en-US" sz="1800" b="0" i="1" smtClean="0">
                                  <a:latin typeface="Cambria Math" panose="02040503050406030204" pitchFamily="18" charset="0"/>
                                  <a:ea typeface="Cambria Math" panose="02040503050406030204" pitchFamily="18" charset="0"/>
                                </a:rPr>
                                <m:t>𝑒</m:t>
                              </m:r>
                            </m:sup>
                          </m:sSubSup>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ea typeface="Cambria Math" panose="02040503050406030204" pitchFamily="18" charset="0"/>
                                </a:rPr>
                              </m:ctrlPr>
                            </m:sSubSupPr>
                            <m:e>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𝛾</m:t>
                                  </m:r>
                                </m:e>
                                <m:sub>
                                  <m:r>
                                    <a:rPr lang="en-US" sz="1800" i="1">
                                      <a:latin typeface="Cambria Math" panose="02040503050406030204" pitchFamily="18" charset="0"/>
                                      <a:ea typeface="Cambria Math" panose="02040503050406030204" pitchFamily="18" charset="0"/>
                                    </a:rPr>
                                    <m:t>𝑡</m:t>
                                  </m:r>
                                </m:sub>
                                <m:sup>
                                  <m:r>
                                    <a:rPr lang="en-US" sz="1800" i="1">
                                      <a:latin typeface="Cambria Math" panose="02040503050406030204" pitchFamily="18" charset="0"/>
                                      <a:ea typeface="Cambria Math" panose="02040503050406030204" pitchFamily="18" charset="0"/>
                                    </a:rPr>
                                    <m:t>𝑟𝑒</m:t>
                                  </m:r>
                                  <m:r>
                                    <a:rPr lang="en-US" sz="1800" b="0" i="1" smtClean="0">
                                      <a:latin typeface="Cambria Math" panose="02040503050406030204" pitchFamily="18" charset="0"/>
                                      <a:ea typeface="Cambria Math" panose="02040503050406030204" pitchFamily="18" charset="0"/>
                                    </a:rPr>
                                    <m:t>𝑠</m:t>
                                  </m:r>
                                </m:sup>
                              </m:sSubSup>
                              <m:r>
                                <a:rPr lang="en-US" sz="1800" i="1">
                                  <a:latin typeface="Cambria Math" panose="02040503050406030204" pitchFamily="18" charset="0"/>
                                  <a:ea typeface="Cambria Math" panose="02040503050406030204" pitchFamily="18" charset="0"/>
                                </a:rPr>
                                <m:t>𝐶𝑎𝑝</m:t>
                              </m:r>
                            </m:e>
                            <m:sub>
                              <m:r>
                                <a:rPr lang="en-US" sz="1800" i="1">
                                  <a:latin typeface="Cambria Math" panose="02040503050406030204" pitchFamily="18" charset="0"/>
                                  <a:ea typeface="Cambria Math" panose="02040503050406030204" pitchFamily="18" charset="0"/>
                                </a:rPr>
                                <m:t>𝑡</m:t>
                              </m:r>
                            </m:sub>
                            <m:sup>
                              <m:r>
                                <a:rPr lang="en-US" sz="1800" i="1">
                                  <a:latin typeface="Cambria Math" panose="02040503050406030204" pitchFamily="18" charset="0"/>
                                  <a:ea typeface="Cambria Math" panose="02040503050406030204" pitchFamily="18" charset="0"/>
                                </a:rPr>
                                <m:t>𝑟𝑒𝑠</m:t>
                              </m:r>
                            </m:sup>
                          </m:sSubSup>
                          <m:sSubSup>
                            <m:sSubSupPr>
                              <m:ctrlPr>
                                <a:rPr lang="en-US" sz="1800" i="1">
                                  <a:latin typeface="Cambria Math" panose="02040503050406030204" pitchFamily="18" charset="0"/>
                                  <a:ea typeface="Cambria Math" panose="02040503050406030204" pitchFamily="18" charset="0"/>
                                </a:rPr>
                              </m:ctrlPr>
                            </m:sSubSupPr>
                            <m:e>
                              <m:r>
                                <a:rPr lang="en-US" sz="1800" b="0" i="1" smtClean="0">
                                  <a:latin typeface="Cambria Math" panose="02040503050406030204" pitchFamily="18" charset="0"/>
                                  <a:ea typeface="Cambria Math" panose="02040503050406030204" pitchFamily="18" charset="0"/>
                                </a:rPr>
                                <m:t>+2</m:t>
                              </m:r>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𝛾</m:t>
                                  </m:r>
                                </m:e>
                                <m:sub>
                                  <m:r>
                                    <a:rPr lang="en-US" sz="1800" i="1">
                                      <a:latin typeface="Cambria Math" panose="02040503050406030204" pitchFamily="18" charset="0"/>
                                      <a:ea typeface="Cambria Math" panose="02040503050406030204" pitchFamily="18" charset="0"/>
                                    </a:rPr>
                                    <m:t>𝑡</m:t>
                                  </m:r>
                                </m:sub>
                                <m:sup>
                                  <m:r>
                                    <a:rPr lang="en-US" sz="1800" i="1">
                                      <a:latin typeface="Cambria Math" panose="02040503050406030204" pitchFamily="18" charset="0"/>
                                      <a:ea typeface="Cambria Math" panose="02040503050406030204" pitchFamily="18" charset="0"/>
                                    </a:rPr>
                                    <m:t>𝑟𝑒</m:t>
                                  </m:r>
                                  <m:r>
                                    <a:rPr lang="en-US" sz="1800" b="0" i="1" smtClean="0">
                                      <a:latin typeface="Cambria Math" panose="02040503050406030204" pitchFamily="18" charset="0"/>
                                      <a:ea typeface="Cambria Math" panose="02040503050406030204" pitchFamily="18" charset="0"/>
                                    </a:rPr>
                                    <m:t>𝑔</m:t>
                                  </m:r>
                                </m:sup>
                              </m:sSubSup>
                              <m:r>
                                <a:rPr lang="en-US" sz="1800" i="1">
                                  <a:latin typeface="Cambria Math" panose="02040503050406030204" pitchFamily="18" charset="0"/>
                                  <a:ea typeface="Cambria Math" panose="02040503050406030204" pitchFamily="18" charset="0"/>
                                </a:rPr>
                                <m:t>𝐶𝑎𝑝</m:t>
                              </m:r>
                            </m:e>
                            <m:sub>
                              <m:r>
                                <a:rPr lang="en-US" sz="1800" i="1">
                                  <a:latin typeface="Cambria Math" panose="02040503050406030204" pitchFamily="18" charset="0"/>
                                  <a:ea typeface="Cambria Math" panose="02040503050406030204" pitchFamily="18" charset="0"/>
                                </a:rPr>
                                <m:t>𝑡</m:t>
                              </m:r>
                            </m:sub>
                            <m:sup>
                              <m:r>
                                <a:rPr lang="en-US" sz="1800" i="1">
                                  <a:latin typeface="Cambria Math" panose="02040503050406030204" pitchFamily="18" charset="0"/>
                                  <a:ea typeface="Cambria Math" panose="02040503050406030204" pitchFamily="18" charset="0"/>
                                </a:rPr>
                                <m:t>𝑟𝑒</m:t>
                              </m:r>
                              <m:r>
                                <a:rPr lang="en-US" sz="1800" b="0" i="1" smtClean="0">
                                  <a:latin typeface="Cambria Math" panose="02040503050406030204" pitchFamily="18" charset="0"/>
                                  <a:ea typeface="Cambria Math" panose="02040503050406030204" pitchFamily="18" charset="0"/>
                                </a:rPr>
                                <m:t>𝑔</m:t>
                              </m:r>
                            </m:sup>
                          </m:sSubSup>
                        </m:e>
                      </m:d>
                    </m:oMath>
                  </m:oMathPara>
                </a14:m>
                <a:endParaRPr lang="en-US" sz="1800" dirty="0">
                  <a:ea typeface="Cambria Math" panose="02040503050406030204" pitchFamily="18" charset="0"/>
                </a:endParaRPr>
              </a:p>
            </p:txBody>
          </p:sp>
        </mc:Choice>
        <mc:Fallback xmlns="">
          <p:sp>
            <p:nvSpPr>
              <p:cNvPr id="13" name="TextBox 12">
                <a:extLst>
                  <a:ext uri="{FF2B5EF4-FFF2-40B4-BE49-F238E27FC236}">
                    <a16:creationId xmlns:a16="http://schemas.microsoft.com/office/drawing/2014/main" id="{9D861F0F-6700-4606-8AF6-F691968F55C9}"/>
                  </a:ext>
                </a:extLst>
              </p:cNvPr>
              <p:cNvSpPr txBox="1">
                <a:spLocks noRot="1" noChangeAspect="1" noMove="1" noResize="1" noEditPoints="1" noAdjustHandles="1" noChangeArrowheads="1" noChangeShapeType="1" noTextEdit="1"/>
              </p:cNvSpPr>
              <p:nvPr/>
            </p:nvSpPr>
            <p:spPr>
              <a:xfrm>
                <a:off x="2911467" y="4912196"/>
                <a:ext cx="4708533" cy="67217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6DB4D41-4525-4377-BA8B-577F17714345}"/>
                  </a:ext>
                </a:extLst>
              </p:cNvPr>
              <p:cNvSpPr/>
              <p:nvPr/>
            </p:nvSpPr>
            <p:spPr>
              <a:xfrm>
                <a:off x="2811825" y="5596036"/>
                <a:ext cx="2743200"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1800" i="1" smtClean="0">
                          <a:solidFill>
                            <a:srgbClr val="000000"/>
                          </a:solidFill>
                          <a:latin typeface="Cambria Math" panose="02040503050406030204" pitchFamily="18" charset="0"/>
                        </a:rPr>
                        <m:t>−</m:t>
                      </m:r>
                      <m:sSup>
                        <m:sSupPr>
                          <m:ctrlPr>
                            <a:rPr lang="en-US" sz="1800" i="1">
                              <a:solidFill>
                                <a:srgbClr val="000000"/>
                              </a:solidFill>
                              <a:latin typeface="Cambria Math" panose="02040503050406030204" pitchFamily="18" charset="0"/>
                              <a:ea typeface="Cambria Math" panose="02040503050406030204" pitchFamily="18" charset="0"/>
                            </a:rPr>
                          </m:ctrlPr>
                        </m:sSupPr>
                        <m:e>
                          <m:r>
                            <a:rPr lang="en-US" sz="1800" i="1">
                              <a:solidFill>
                                <a:srgbClr val="000000"/>
                              </a:solidFill>
                              <a:latin typeface="Cambria Math" panose="02040503050406030204" pitchFamily="18" charset="0"/>
                              <a:ea typeface="Cambria Math" panose="02040503050406030204" pitchFamily="18" charset="0"/>
                            </a:rPr>
                            <m:t>𝑐</m:t>
                          </m:r>
                        </m:e>
                        <m:sup>
                          <m:r>
                            <a:rPr lang="en-US" sz="1800" b="0" i="1" smtClean="0">
                              <a:solidFill>
                                <a:srgbClr val="000000"/>
                              </a:solidFill>
                              <a:latin typeface="Cambria Math" panose="02040503050406030204" pitchFamily="18" charset="0"/>
                              <a:ea typeface="Cambria Math" panose="02040503050406030204" pitchFamily="18" charset="0"/>
                            </a:rPr>
                            <m:t>𝑀</m:t>
                          </m:r>
                        </m:sup>
                      </m:sSup>
                      <m:sSub>
                        <m:sSubPr>
                          <m:ctrlPr>
                            <a:rPr lang="en-US" sz="1800" b="0" i="1" smtClean="0">
                              <a:solidFill>
                                <a:srgbClr val="000000"/>
                              </a:solidFill>
                              <a:latin typeface="Cambria Math" panose="02040503050406030204" pitchFamily="18" charset="0"/>
                              <a:ea typeface="Cambria Math" panose="02040503050406030204" pitchFamily="18" charset="0"/>
                            </a:rPr>
                          </m:ctrlPr>
                        </m:sSubPr>
                        <m:e>
                          <m:r>
                            <a:rPr lang="en-US" sz="1800" i="1">
                              <a:solidFill>
                                <a:srgbClr val="000000"/>
                              </a:solidFill>
                              <a:latin typeface="Cambria Math" panose="02040503050406030204" pitchFamily="18" charset="0"/>
                              <a:ea typeface="Cambria Math" panose="02040503050406030204" pitchFamily="18" charset="0"/>
                            </a:rPr>
                            <m:t>𝑃</m:t>
                          </m:r>
                        </m:e>
                        <m:sub>
                          <m:r>
                            <a:rPr lang="en-US" sz="1800" b="0" i="1" smtClean="0">
                              <a:solidFill>
                                <a:srgbClr val="000000"/>
                              </a:solidFill>
                              <a:latin typeface="Cambria Math" panose="02040503050406030204" pitchFamily="18" charset="0"/>
                              <a:ea typeface="Cambria Math" panose="02040503050406030204" pitchFamily="18" charset="0"/>
                            </a:rPr>
                            <m:t>𝑚𝑎𝑥</m:t>
                          </m:r>
                        </m:sub>
                      </m:sSub>
                    </m:oMath>
                  </m:oMathPara>
                </a14:m>
                <a:endParaRPr lang="en-US" sz="2000" dirty="0"/>
              </a:p>
            </p:txBody>
          </p:sp>
        </mc:Choice>
        <mc:Fallback xmlns="">
          <p:sp>
            <p:nvSpPr>
              <p:cNvPr id="6" name="Rectangle 5">
                <a:extLst>
                  <a:ext uri="{FF2B5EF4-FFF2-40B4-BE49-F238E27FC236}">
                    <a16:creationId xmlns:a16="http://schemas.microsoft.com/office/drawing/2014/main" id="{76DB4D41-4525-4377-BA8B-577F17714345}"/>
                  </a:ext>
                </a:extLst>
              </p:cNvPr>
              <p:cNvSpPr>
                <a:spLocks noRot="1" noChangeAspect="1" noMove="1" noResize="1" noEditPoints="1" noAdjustHandles="1" noChangeArrowheads="1" noChangeShapeType="1" noTextEdit="1"/>
              </p:cNvSpPr>
              <p:nvPr/>
            </p:nvSpPr>
            <p:spPr>
              <a:xfrm>
                <a:off x="2811825" y="5596036"/>
                <a:ext cx="2743200" cy="369332"/>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66916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 name="Group 409">
            <a:extLst>
              <a:ext uri="{FF2B5EF4-FFF2-40B4-BE49-F238E27FC236}">
                <a16:creationId xmlns:a16="http://schemas.microsoft.com/office/drawing/2014/main" id="{5258CF7A-6150-4A31-AF7E-27399C1CB319}"/>
              </a:ext>
            </a:extLst>
          </p:cNvPr>
          <p:cNvGrpSpPr/>
          <p:nvPr/>
        </p:nvGrpSpPr>
        <p:grpSpPr>
          <a:xfrm>
            <a:off x="853150" y="4863182"/>
            <a:ext cx="801599" cy="699418"/>
            <a:chOff x="816291" y="3422189"/>
            <a:chExt cx="824502" cy="699418"/>
          </a:xfrm>
        </p:grpSpPr>
        <p:grpSp>
          <p:nvGrpSpPr>
            <p:cNvPr id="411" name="Group 410">
              <a:extLst>
                <a:ext uri="{FF2B5EF4-FFF2-40B4-BE49-F238E27FC236}">
                  <a16:creationId xmlns:a16="http://schemas.microsoft.com/office/drawing/2014/main" id="{84B343A8-E93D-43E7-9D5E-CBE4ADFAD9A7}"/>
                </a:ext>
              </a:extLst>
            </p:cNvPr>
            <p:cNvGrpSpPr/>
            <p:nvPr/>
          </p:nvGrpSpPr>
          <p:grpSpPr>
            <a:xfrm flipH="1">
              <a:off x="1066800" y="3737559"/>
              <a:ext cx="573993" cy="384048"/>
              <a:chOff x="6822392" y="4675691"/>
              <a:chExt cx="573993" cy="384048"/>
            </a:xfrm>
          </p:grpSpPr>
          <p:pic>
            <p:nvPicPr>
              <p:cNvPr id="415" name="Picture 414">
                <a:extLst>
                  <a:ext uri="{FF2B5EF4-FFF2-40B4-BE49-F238E27FC236}">
                    <a16:creationId xmlns:a16="http://schemas.microsoft.com/office/drawing/2014/main" id="{01B7AE68-8FC5-4C1F-A6B4-EE91CFA42BA8}"/>
                  </a:ext>
                </a:extLst>
              </p:cNvPr>
              <p:cNvPicPr>
                <a:picLocks noChangeAspect="1"/>
              </p:cNvPicPr>
              <p:nvPr/>
            </p:nvPicPr>
            <p:blipFill>
              <a:blip r:embed="rId3"/>
              <a:stretch>
                <a:fillRect/>
              </a:stretch>
            </p:blipFill>
            <p:spPr>
              <a:xfrm>
                <a:off x="6858000" y="4675691"/>
                <a:ext cx="538385" cy="384048"/>
              </a:xfrm>
              <a:prstGeom prst="rect">
                <a:avLst/>
              </a:prstGeom>
            </p:spPr>
          </p:pic>
          <p:sp>
            <p:nvSpPr>
              <p:cNvPr id="416" name="Rectangle 415">
                <a:extLst>
                  <a:ext uri="{FF2B5EF4-FFF2-40B4-BE49-F238E27FC236}">
                    <a16:creationId xmlns:a16="http://schemas.microsoft.com/office/drawing/2014/main" id="{ECA8A607-0545-47FF-A0C0-8C76147107CD}"/>
                  </a:ext>
                </a:extLst>
              </p:cNvPr>
              <p:cNvSpPr/>
              <p:nvPr/>
            </p:nvSpPr>
            <p:spPr bwMode="auto">
              <a:xfrm>
                <a:off x="6822392" y="4726135"/>
                <a:ext cx="304800" cy="2831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grpSp>
          <p:nvGrpSpPr>
            <p:cNvPr id="412" name="Group 411">
              <a:extLst>
                <a:ext uri="{FF2B5EF4-FFF2-40B4-BE49-F238E27FC236}">
                  <a16:creationId xmlns:a16="http://schemas.microsoft.com/office/drawing/2014/main" id="{72192015-5499-4907-B7C2-6FFA9E5BE23F}"/>
                </a:ext>
              </a:extLst>
            </p:cNvPr>
            <p:cNvGrpSpPr/>
            <p:nvPr/>
          </p:nvGrpSpPr>
          <p:grpSpPr>
            <a:xfrm flipH="1">
              <a:off x="816291" y="3422189"/>
              <a:ext cx="537506" cy="383421"/>
              <a:chOff x="3303829" y="4724399"/>
              <a:chExt cx="766106" cy="546489"/>
            </a:xfrm>
          </p:grpSpPr>
          <p:pic>
            <p:nvPicPr>
              <p:cNvPr id="413" name="Picture 412">
                <a:extLst>
                  <a:ext uri="{FF2B5EF4-FFF2-40B4-BE49-F238E27FC236}">
                    <a16:creationId xmlns:a16="http://schemas.microsoft.com/office/drawing/2014/main" id="{DC0A3D67-FAFB-4192-9E2A-88EA8598840C}"/>
                  </a:ext>
                </a:extLst>
              </p:cNvPr>
              <p:cNvPicPr>
                <a:picLocks noChangeAspect="1"/>
              </p:cNvPicPr>
              <p:nvPr/>
            </p:nvPicPr>
            <p:blipFill>
              <a:blip r:embed="rId3"/>
              <a:stretch>
                <a:fillRect/>
              </a:stretch>
            </p:blipFill>
            <p:spPr>
              <a:xfrm>
                <a:off x="3303829" y="4724399"/>
                <a:ext cx="766106" cy="546489"/>
              </a:xfrm>
              <a:prstGeom prst="rect">
                <a:avLst/>
              </a:prstGeom>
            </p:spPr>
          </p:pic>
          <p:sp>
            <p:nvSpPr>
              <p:cNvPr id="414" name="Rectangle 413">
                <a:extLst>
                  <a:ext uri="{FF2B5EF4-FFF2-40B4-BE49-F238E27FC236}">
                    <a16:creationId xmlns:a16="http://schemas.microsoft.com/office/drawing/2014/main" id="{B05F15B7-6DEB-482A-ADFB-CC5B264B57CA}"/>
                  </a:ext>
                </a:extLst>
              </p:cNvPr>
              <p:cNvSpPr/>
              <p:nvPr/>
            </p:nvSpPr>
            <p:spPr bwMode="auto">
              <a:xfrm>
                <a:off x="3690568" y="4794239"/>
                <a:ext cx="379367" cy="40680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grpSp>
      <p:grpSp>
        <p:nvGrpSpPr>
          <p:cNvPr id="394" name="Group 393">
            <a:extLst>
              <a:ext uri="{FF2B5EF4-FFF2-40B4-BE49-F238E27FC236}">
                <a16:creationId xmlns:a16="http://schemas.microsoft.com/office/drawing/2014/main" id="{D47EBEAC-64BC-46B1-A0CB-23628339FB90}"/>
              </a:ext>
            </a:extLst>
          </p:cNvPr>
          <p:cNvGrpSpPr/>
          <p:nvPr/>
        </p:nvGrpSpPr>
        <p:grpSpPr>
          <a:xfrm>
            <a:off x="853150" y="3429000"/>
            <a:ext cx="801599" cy="699418"/>
            <a:chOff x="816291" y="3422189"/>
            <a:chExt cx="824502" cy="699418"/>
          </a:xfrm>
        </p:grpSpPr>
        <p:grpSp>
          <p:nvGrpSpPr>
            <p:cNvPr id="382" name="Group 381">
              <a:extLst>
                <a:ext uri="{FF2B5EF4-FFF2-40B4-BE49-F238E27FC236}">
                  <a16:creationId xmlns:a16="http://schemas.microsoft.com/office/drawing/2014/main" id="{7FB10042-E0D5-4BB6-BFAA-62E8E567FA35}"/>
                </a:ext>
              </a:extLst>
            </p:cNvPr>
            <p:cNvGrpSpPr/>
            <p:nvPr/>
          </p:nvGrpSpPr>
          <p:grpSpPr>
            <a:xfrm flipH="1">
              <a:off x="1066800" y="3737559"/>
              <a:ext cx="573993" cy="384048"/>
              <a:chOff x="6822392" y="4675691"/>
              <a:chExt cx="573993" cy="384048"/>
            </a:xfrm>
          </p:grpSpPr>
          <p:pic>
            <p:nvPicPr>
              <p:cNvPr id="383" name="Picture 382">
                <a:extLst>
                  <a:ext uri="{FF2B5EF4-FFF2-40B4-BE49-F238E27FC236}">
                    <a16:creationId xmlns:a16="http://schemas.microsoft.com/office/drawing/2014/main" id="{AFF2116F-30EF-44A3-BF04-9144B7F6A422}"/>
                  </a:ext>
                </a:extLst>
              </p:cNvPr>
              <p:cNvPicPr>
                <a:picLocks noChangeAspect="1"/>
              </p:cNvPicPr>
              <p:nvPr/>
            </p:nvPicPr>
            <p:blipFill>
              <a:blip r:embed="rId3"/>
              <a:stretch>
                <a:fillRect/>
              </a:stretch>
            </p:blipFill>
            <p:spPr>
              <a:xfrm>
                <a:off x="6858000" y="4675691"/>
                <a:ext cx="538385" cy="384048"/>
              </a:xfrm>
              <a:prstGeom prst="rect">
                <a:avLst/>
              </a:prstGeom>
            </p:spPr>
          </p:pic>
          <p:sp>
            <p:nvSpPr>
              <p:cNvPr id="384" name="Rectangle 383">
                <a:extLst>
                  <a:ext uri="{FF2B5EF4-FFF2-40B4-BE49-F238E27FC236}">
                    <a16:creationId xmlns:a16="http://schemas.microsoft.com/office/drawing/2014/main" id="{8C5EF741-D58F-4DBB-AFAB-8B1B6B20375E}"/>
                  </a:ext>
                </a:extLst>
              </p:cNvPr>
              <p:cNvSpPr/>
              <p:nvPr/>
            </p:nvSpPr>
            <p:spPr bwMode="auto">
              <a:xfrm>
                <a:off x="6822392" y="4726135"/>
                <a:ext cx="304800" cy="2831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grpSp>
          <p:nvGrpSpPr>
            <p:cNvPr id="385" name="Group 384">
              <a:extLst>
                <a:ext uri="{FF2B5EF4-FFF2-40B4-BE49-F238E27FC236}">
                  <a16:creationId xmlns:a16="http://schemas.microsoft.com/office/drawing/2014/main" id="{B3AB430C-FE23-4F81-9CAA-E350DADEC3C9}"/>
                </a:ext>
              </a:extLst>
            </p:cNvPr>
            <p:cNvGrpSpPr/>
            <p:nvPr/>
          </p:nvGrpSpPr>
          <p:grpSpPr>
            <a:xfrm flipH="1">
              <a:off x="816291" y="3422189"/>
              <a:ext cx="537506" cy="383421"/>
              <a:chOff x="3303829" y="4724399"/>
              <a:chExt cx="766106" cy="546489"/>
            </a:xfrm>
          </p:grpSpPr>
          <p:pic>
            <p:nvPicPr>
              <p:cNvPr id="386" name="Picture 385">
                <a:extLst>
                  <a:ext uri="{FF2B5EF4-FFF2-40B4-BE49-F238E27FC236}">
                    <a16:creationId xmlns:a16="http://schemas.microsoft.com/office/drawing/2014/main" id="{536A618A-F2AE-4B54-A934-077C57FDE7A1}"/>
                  </a:ext>
                </a:extLst>
              </p:cNvPr>
              <p:cNvPicPr>
                <a:picLocks noChangeAspect="1"/>
              </p:cNvPicPr>
              <p:nvPr/>
            </p:nvPicPr>
            <p:blipFill>
              <a:blip r:embed="rId3"/>
              <a:stretch>
                <a:fillRect/>
              </a:stretch>
            </p:blipFill>
            <p:spPr>
              <a:xfrm>
                <a:off x="3303829" y="4724399"/>
                <a:ext cx="766106" cy="546489"/>
              </a:xfrm>
              <a:prstGeom prst="rect">
                <a:avLst/>
              </a:prstGeom>
            </p:spPr>
          </p:pic>
          <p:sp>
            <p:nvSpPr>
              <p:cNvPr id="387" name="Rectangle 386">
                <a:extLst>
                  <a:ext uri="{FF2B5EF4-FFF2-40B4-BE49-F238E27FC236}">
                    <a16:creationId xmlns:a16="http://schemas.microsoft.com/office/drawing/2014/main" id="{7F50280B-0577-496D-890C-EFFDEE5DB8FF}"/>
                  </a:ext>
                </a:extLst>
              </p:cNvPr>
              <p:cNvSpPr/>
              <p:nvPr/>
            </p:nvSpPr>
            <p:spPr bwMode="auto">
              <a:xfrm>
                <a:off x="3690568" y="4794239"/>
                <a:ext cx="379367" cy="40680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grpSp>
      <p:grpSp>
        <p:nvGrpSpPr>
          <p:cNvPr id="395" name="Group 394">
            <a:extLst>
              <a:ext uri="{FF2B5EF4-FFF2-40B4-BE49-F238E27FC236}">
                <a16:creationId xmlns:a16="http://schemas.microsoft.com/office/drawing/2014/main" id="{C55082BA-078A-4720-9ABD-3F0A69D3D002}"/>
              </a:ext>
            </a:extLst>
          </p:cNvPr>
          <p:cNvGrpSpPr/>
          <p:nvPr/>
        </p:nvGrpSpPr>
        <p:grpSpPr>
          <a:xfrm>
            <a:off x="853150" y="2209800"/>
            <a:ext cx="801599" cy="699418"/>
            <a:chOff x="762000" y="2286000"/>
            <a:chExt cx="824502" cy="699418"/>
          </a:xfrm>
        </p:grpSpPr>
        <p:grpSp>
          <p:nvGrpSpPr>
            <p:cNvPr id="381" name="Group 380">
              <a:extLst>
                <a:ext uri="{FF2B5EF4-FFF2-40B4-BE49-F238E27FC236}">
                  <a16:creationId xmlns:a16="http://schemas.microsoft.com/office/drawing/2014/main" id="{D17543E5-0081-4A27-AC18-50EDED152A34}"/>
                </a:ext>
              </a:extLst>
            </p:cNvPr>
            <p:cNvGrpSpPr/>
            <p:nvPr/>
          </p:nvGrpSpPr>
          <p:grpSpPr>
            <a:xfrm flipH="1">
              <a:off x="1012509" y="2601370"/>
              <a:ext cx="573993" cy="384048"/>
              <a:chOff x="6822392" y="4675691"/>
              <a:chExt cx="573993" cy="384048"/>
            </a:xfrm>
          </p:grpSpPr>
          <p:pic>
            <p:nvPicPr>
              <p:cNvPr id="378" name="Picture 377">
                <a:extLst>
                  <a:ext uri="{FF2B5EF4-FFF2-40B4-BE49-F238E27FC236}">
                    <a16:creationId xmlns:a16="http://schemas.microsoft.com/office/drawing/2014/main" id="{D3BDCB06-C32D-4726-AA4A-41938966FBDA}"/>
                  </a:ext>
                </a:extLst>
              </p:cNvPr>
              <p:cNvPicPr>
                <a:picLocks noChangeAspect="1"/>
              </p:cNvPicPr>
              <p:nvPr/>
            </p:nvPicPr>
            <p:blipFill>
              <a:blip r:embed="rId3"/>
              <a:stretch>
                <a:fillRect/>
              </a:stretch>
            </p:blipFill>
            <p:spPr>
              <a:xfrm>
                <a:off x="6858000" y="4675691"/>
                <a:ext cx="538385" cy="384048"/>
              </a:xfrm>
              <a:prstGeom prst="rect">
                <a:avLst/>
              </a:prstGeom>
            </p:spPr>
          </p:pic>
          <p:sp>
            <p:nvSpPr>
              <p:cNvPr id="379" name="Rectangle 378">
                <a:extLst>
                  <a:ext uri="{FF2B5EF4-FFF2-40B4-BE49-F238E27FC236}">
                    <a16:creationId xmlns:a16="http://schemas.microsoft.com/office/drawing/2014/main" id="{D8831BF5-236A-4713-8C36-AE43E02434BA}"/>
                  </a:ext>
                </a:extLst>
              </p:cNvPr>
              <p:cNvSpPr/>
              <p:nvPr/>
            </p:nvSpPr>
            <p:spPr bwMode="auto">
              <a:xfrm>
                <a:off x="6822392" y="4726135"/>
                <a:ext cx="304800" cy="2831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grpSp>
          <p:nvGrpSpPr>
            <p:cNvPr id="380" name="Group 379">
              <a:extLst>
                <a:ext uri="{FF2B5EF4-FFF2-40B4-BE49-F238E27FC236}">
                  <a16:creationId xmlns:a16="http://schemas.microsoft.com/office/drawing/2014/main" id="{684EA3B4-5B97-4928-8294-7C7A4A65F237}"/>
                </a:ext>
              </a:extLst>
            </p:cNvPr>
            <p:cNvGrpSpPr/>
            <p:nvPr/>
          </p:nvGrpSpPr>
          <p:grpSpPr>
            <a:xfrm flipH="1">
              <a:off x="762000" y="2286000"/>
              <a:ext cx="537506" cy="383421"/>
              <a:chOff x="3303829" y="4724399"/>
              <a:chExt cx="766106" cy="546489"/>
            </a:xfrm>
          </p:grpSpPr>
          <p:pic>
            <p:nvPicPr>
              <p:cNvPr id="372" name="Picture 371">
                <a:extLst>
                  <a:ext uri="{FF2B5EF4-FFF2-40B4-BE49-F238E27FC236}">
                    <a16:creationId xmlns:a16="http://schemas.microsoft.com/office/drawing/2014/main" id="{E38BC485-5CEC-45E4-9506-707572312463}"/>
                  </a:ext>
                </a:extLst>
              </p:cNvPr>
              <p:cNvPicPr>
                <a:picLocks noChangeAspect="1"/>
              </p:cNvPicPr>
              <p:nvPr/>
            </p:nvPicPr>
            <p:blipFill>
              <a:blip r:embed="rId3"/>
              <a:stretch>
                <a:fillRect/>
              </a:stretch>
            </p:blipFill>
            <p:spPr>
              <a:xfrm>
                <a:off x="3303829" y="4724399"/>
                <a:ext cx="766106" cy="546489"/>
              </a:xfrm>
              <a:prstGeom prst="rect">
                <a:avLst/>
              </a:prstGeom>
            </p:spPr>
          </p:pic>
          <p:sp>
            <p:nvSpPr>
              <p:cNvPr id="375" name="Rectangle 374">
                <a:extLst>
                  <a:ext uri="{FF2B5EF4-FFF2-40B4-BE49-F238E27FC236}">
                    <a16:creationId xmlns:a16="http://schemas.microsoft.com/office/drawing/2014/main" id="{B9114074-56C5-4008-AA01-A4D7C6D29A92}"/>
                  </a:ext>
                </a:extLst>
              </p:cNvPr>
              <p:cNvSpPr/>
              <p:nvPr/>
            </p:nvSpPr>
            <p:spPr bwMode="auto">
              <a:xfrm>
                <a:off x="3690568" y="4794239"/>
                <a:ext cx="379367" cy="40680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grpSp>
      <p:sp>
        <p:nvSpPr>
          <p:cNvPr id="2" name="Title 1"/>
          <p:cNvSpPr>
            <a:spLocks noGrp="1"/>
          </p:cNvSpPr>
          <p:nvPr>
            <p:ph type="title"/>
          </p:nvPr>
        </p:nvSpPr>
        <p:spPr>
          <a:xfrm>
            <a:off x="0" y="76200"/>
            <a:ext cx="9144000" cy="704478"/>
          </a:xfrm>
        </p:spPr>
        <p:txBody>
          <a:bodyPr/>
          <a:lstStyle/>
          <a:p>
            <a:pPr algn="ctr"/>
            <a:r>
              <a:rPr lang="en-US" dirty="0"/>
              <a:t>Mechanical Energy Storage Systems </a:t>
            </a: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70" name="TextBox 369">
            <a:extLst>
              <a:ext uri="{FF2B5EF4-FFF2-40B4-BE49-F238E27FC236}">
                <a16:creationId xmlns:a16="http://schemas.microsoft.com/office/drawing/2014/main" id="{A625B599-0E89-4772-AF3C-49D27B60DA32}"/>
              </a:ext>
            </a:extLst>
          </p:cNvPr>
          <p:cNvSpPr txBox="1"/>
          <p:nvPr/>
        </p:nvSpPr>
        <p:spPr>
          <a:xfrm>
            <a:off x="685800" y="918088"/>
            <a:ext cx="7772400" cy="5270674"/>
          </a:xfrm>
          <a:prstGeom prst="rect">
            <a:avLst/>
          </a:prstGeom>
          <a:noFill/>
        </p:spPr>
        <p:txBody>
          <a:bodyPr wrap="square" rtlCol="0">
            <a:spAutoFit/>
          </a:bodyPr>
          <a:lstStyle/>
          <a:p>
            <a:pPr algn="just"/>
            <a:r>
              <a:rPr lang="en-US" sz="2000" dirty="0">
                <a:latin typeface="Calibri" panose="020F0502020204030204" pitchFamily="34" charset="0"/>
                <a:cs typeface="Calibri" panose="020F0502020204030204" pitchFamily="34" charset="0"/>
                <a:sym typeface="Wingdings" panose="05000000000000000000" pitchFamily="2" charset="2"/>
              </a:rPr>
              <a:t>Mechanical ESS utilize different types of mechanical energy as the medium to store and release electricity according to the demand of power systems.</a:t>
            </a:r>
          </a:p>
          <a:p>
            <a:pPr marL="342900" indent="-342900" algn="just">
              <a:spcBef>
                <a:spcPts val="600"/>
              </a:spcBef>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sym typeface="Wingdings" panose="05000000000000000000" pitchFamily="2" charset="2"/>
              </a:rPr>
              <a:t>Flywheel ESS store electricity in the form of rotational kinetic energy</a:t>
            </a:r>
          </a:p>
          <a:p>
            <a:pPr lvl="1" algn="just">
              <a:spcBef>
                <a:spcPts val="700"/>
              </a:spcBef>
            </a:pPr>
            <a:r>
              <a:rPr lang="en-US" sz="1600" dirty="0"/>
              <a:t>    High power density and fast response</a:t>
            </a:r>
          </a:p>
          <a:p>
            <a:pPr lvl="1" algn="just">
              <a:spcBef>
                <a:spcPts val="600"/>
              </a:spcBef>
            </a:pPr>
            <a:r>
              <a:rPr lang="en-US" sz="1600" dirty="0"/>
              <a:t>    Large initial investment and high rates of energy loss</a:t>
            </a:r>
          </a:p>
          <a:p>
            <a:pPr marL="342900" lvl="1" indent="-342900" algn="just">
              <a:spcBef>
                <a:spcPts val="600"/>
              </a:spcBef>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sym typeface="Wingdings" panose="05000000000000000000" pitchFamily="2" charset="2"/>
              </a:rPr>
              <a:t>Pump hydro ESS store and release energy through two water reservoirs with a considerable vertical height difference</a:t>
            </a:r>
          </a:p>
          <a:p>
            <a:pPr lvl="1" algn="just">
              <a:spcBef>
                <a:spcPts val="600"/>
              </a:spcBef>
            </a:pPr>
            <a:r>
              <a:rPr lang="en-US" sz="1600" dirty="0">
                <a:sym typeface="Wingdings" panose="05000000000000000000" pitchFamily="2" charset="2"/>
              </a:rPr>
              <a:t>     Good technological maturity and commercial availability</a:t>
            </a:r>
          </a:p>
          <a:p>
            <a:pPr lvl="1" algn="just">
              <a:spcBef>
                <a:spcPts val="500"/>
              </a:spcBef>
            </a:pPr>
            <a:r>
              <a:rPr lang="en-US" sz="1600" dirty="0">
                <a:sym typeface="Wingdings" panose="05000000000000000000" pitchFamily="2" charset="2"/>
              </a:rPr>
              <a:t>     </a:t>
            </a:r>
            <a:r>
              <a:rPr lang="en-US" sz="1600" dirty="0"/>
              <a:t>Adverse environmental impact and geological sitting limitation</a:t>
            </a:r>
          </a:p>
          <a:p>
            <a:pPr marL="342900" lvl="1" indent="-342900" algn="just">
              <a:spcBef>
                <a:spcPts val="600"/>
              </a:spcBef>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sym typeface="Wingdings" panose="05000000000000000000" pitchFamily="2" charset="2"/>
              </a:rPr>
              <a:t>Compressed air ESS utilize the electricity to power compressors to store the energy in the form of compressed air in a vessel, while the energy can be released into a gas turbine to save the use of natural gas.</a:t>
            </a:r>
          </a:p>
          <a:p>
            <a:pPr marL="0" lvl="1" algn="just">
              <a:spcBef>
                <a:spcPts val="600"/>
              </a:spcBef>
            </a:pPr>
            <a:r>
              <a:rPr lang="en-US" sz="1600" dirty="0">
                <a:sym typeface="Wingdings" panose="05000000000000000000" pitchFamily="2" charset="2"/>
              </a:rPr>
              <a:t>              Commercial availability for very high power and energy with a single unit</a:t>
            </a:r>
          </a:p>
          <a:p>
            <a:pPr lvl="1" algn="just">
              <a:spcBef>
                <a:spcPts val="500"/>
              </a:spcBef>
            </a:pPr>
            <a:r>
              <a:rPr lang="en-US" sz="1600" dirty="0">
                <a:sym typeface="Wingdings" panose="05000000000000000000" pitchFamily="2" charset="2"/>
              </a:rPr>
              <a:t>     </a:t>
            </a:r>
            <a:r>
              <a:rPr lang="en-US" sz="1600" dirty="0"/>
              <a:t>Difficult to find a suitable geologic storage medium  like a hard-rock cavern, salt    </a:t>
            </a:r>
          </a:p>
          <a:p>
            <a:pPr lvl="1" algn="just">
              <a:spcBef>
                <a:spcPts val="500"/>
              </a:spcBef>
            </a:pPr>
            <a:r>
              <a:rPr lang="en-US" sz="1600" dirty="0"/>
              <a:t>     cavern, or aquifer storage)</a:t>
            </a:r>
          </a:p>
          <a:p>
            <a:pPr lvl="1" algn="just">
              <a:spcBef>
                <a:spcPts val="500"/>
              </a:spcBef>
            </a:pPr>
            <a:endParaRPr lang="en-US" sz="1600" dirty="0"/>
          </a:p>
        </p:txBody>
      </p:sp>
    </p:spTree>
    <p:extLst>
      <p:ext uri="{BB962C8B-B14F-4D97-AF65-F5344CB8AC3E}">
        <p14:creationId xmlns:p14="http://schemas.microsoft.com/office/powerpoint/2010/main" val="1403149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04478"/>
          </a:xfrm>
        </p:spPr>
        <p:txBody>
          <a:bodyPr/>
          <a:lstStyle/>
          <a:p>
            <a:pPr algn="ctr"/>
            <a:r>
              <a:rPr lang="en-US" dirty="0"/>
              <a:t>Optimal Bidding in the Joint Power Markets</a:t>
            </a: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70" name="TextBox 369">
            <a:extLst>
              <a:ext uri="{FF2B5EF4-FFF2-40B4-BE49-F238E27FC236}">
                <a16:creationId xmlns:a16="http://schemas.microsoft.com/office/drawing/2014/main" id="{A625B599-0E89-4772-AF3C-49D27B60DA32}"/>
              </a:ext>
            </a:extLst>
          </p:cNvPr>
          <p:cNvSpPr txBox="1"/>
          <p:nvPr/>
        </p:nvSpPr>
        <p:spPr>
          <a:xfrm>
            <a:off x="685800" y="929819"/>
            <a:ext cx="7848600" cy="4708981"/>
          </a:xfrm>
          <a:prstGeom prst="rect">
            <a:avLst/>
          </a:prstGeom>
          <a:noFill/>
        </p:spPr>
        <p:txBody>
          <a:bodyPr wrap="square" rtlCol="0">
            <a:spAutoFit/>
          </a:bodyPr>
          <a:lstStyle/>
          <a:p>
            <a:pPr marR="0" lvl="0" algn="just" defTabSz="914400" rtl="0" eaLnBrk="0" fontAlgn="base" latinLnBrk="0" hangingPunct="0">
              <a:lnSpc>
                <a:spcPct val="100000"/>
              </a:lnSpc>
              <a:spcBef>
                <a:spcPct val="0"/>
              </a:spcBef>
              <a:spcAft>
                <a:spcPct val="0"/>
              </a:spcAft>
              <a:buClrTx/>
              <a:buSzTx/>
              <a:tabLst/>
              <a:defRP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The</a:t>
            </a:r>
            <a:r>
              <a:rPr lang="zh-CN" alt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en-US" altLang="zh-CN" sz="2000" dirty="0">
                <a:solidFill>
                  <a:srgbClr val="000000"/>
                </a:solidFill>
                <a:latin typeface="Calibri" panose="020F0502020204030204" pitchFamily="34" charset="0"/>
                <a:cs typeface="Calibri" panose="020F0502020204030204" pitchFamily="34" charset="0"/>
                <a:sym typeface="Wingdings" panose="05000000000000000000" pitchFamily="2" charset="2"/>
              </a:rPr>
              <a:t>operational</a:t>
            </a:r>
            <a:r>
              <a:rPr lang="zh-CN" alt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en-US" altLang="zh-CN" sz="2000" dirty="0">
                <a:solidFill>
                  <a:srgbClr val="000000"/>
                </a:solidFill>
                <a:latin typeface="Calibri" panose="020F0502020204030204" pitchFamily="34" charset="0"/>
                <a:cs typeface="Calibri" panose="020F0502020204030204" pitchFamily="34" charset="0"/>
                <a:sym typeface="Wingdings" panose="05000000000000000000" pitchFamily="2" charset="2"/>
              </a:rPr>
              <a:t>constrains of the battery storage</a:t>
            </a:r>
          </a:p>
          <a:p>
            <a:pPr marL="457200" marR="0" lvl="0" indent="-457200" algn="just" defTabSz="914400" rtl="0" eaLnBrk="0" fontAlgn="base" latinLnBrk="0" hangingPunct="0">
              <a:lnSpc>
                <a:spcPct val="100000"/>
              </a:lnSpc>
              <a:spcBef>
                <a:spcPct val="0"/>
              </a:spcBef>
              <a:spcAft>
                <a:spcPct val="0"/>
              </a:spcAft>
              <a:buClrTx/>
              <a:buSzTx/>
              <a:buAutoNum type="arabicParenR"/>
              <a:tabLst/>
              <a:defRPr/>
            </a:pP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Capacity constraints</a:t>
            </a:r>
          </a:p>
          <a:p>
            <a:pPr marL="457200" marR="0" lvl="0" indent="-457200" algn="just" defTabSz="914400" rtl="0" eaLnBrk="0" fontAlgn="base" latinLnBrk="0" hangingPunct="0">
              <a:lnSpc>
                <a:spcPct val="100000"/>
              </a:lnSpc>
              <a:spcBef>
                <a:spcPct val="0"/>
              </a:spcBef>
              <a:spcAft>
                <a:spcPct val="0"/>
              </a:spcAft>
              <a:buClrTx/>
              <a:buSzTx/>
              <a:buAutoNum type="arabicParenR"/>
              <a:tabLst/>
              <a:defRPr/>
            </a:pPr>
            <a:endParaRPr lang="en-US" sz="2000" i="1" dirty="0">
              <a:solidFill>
                <a:srgbClr val="000000"/>
              </a:solidFill>
              <a:latin typeface="Calibri" panose="020F0502020204030204" pitchFamily="34" charset="0"/>
              <a:cs typeface="Calibri" panose="020F0502020204030204" pitchFamily="34" charset="0"/>
              <a:sym typeface="Wingdings" panose="05000000000000000000" pitchFamily="2" charset="2"/>
            </a:endParaRPr>
          </a:p>
          <a:p>
            <a:pPr marL="457200" marR="0" lvl="0" indent="-457200" algn="just" defTabSz="914400" rtl="0" eaLnBrk="0" fontAlgn="base" latinLnBrk="0" hangingPunct="0">
              <a:lnSpc>
                <a:spcPct val="100000"/>
              </a:lnSpc>
              <a:spcBef>
                <a:spcPct val="0"/>
              </a:spcBef>
              <a:spcAft>
                <a:spcPct val="0"/>
              </a:spcAft>
              <a:buClrTx/>
              <a:buSzTx/>
              <a:buAutoNum type="arabicParenR"/>
              <a:tabLst/>
              <a:defRPr/>
            </a:pPr>
            <a:endPar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a:p>
            <a:pPr marL="457200" marR="0" lvl="0" indent="-457200" algn="just" defTabSz="914400" rtl="0" eaLnBrk="0" fontAlgn="base" latinLnBrk="0" hangingPunct="0">
              <a:lnSpc>
                <a:spcPct val="100000"/>
              </a:lnSpc>
              <a:spcBef>
                <a:spcPct val="0"/>
              </a:spcBef>
              <a:spcAft>
                <a:spcPct val="0"/>
              </a:spcAft>
              <a:buClrTx/>
              <a:buSzTx/>
              <a:buAutoNum type="arabicParenR"/>
              <a:tabLst/>
              <a:defRPr/>
            </a:pPr>
            <a:endParaRPr lang="en-US" sz="2000" i="1" dirty="0">
              <a:solidFill>
                <a:srgbClr val="000000"/>
              </a:solidFill>
              <a:latin typeface="Calibri" panose="020F0502020204030204" pitchFamily="34" charset="0"/>
              <a:cs typeface="Calibri" panose="020F0502020204030204" pitchFamily="34" charset="0"/>
              <a:sym typeface="Wingdings" panose="05000000000000000000" pitchFamily="2" charset="2"/>
            </a:endParaRPr>
          </a:p>
          <a:p>
            <a:pPr marL="457200" marR="0" lvl="0" indent="-457200" algn="just" defTabSz="914400" rtl="0" eaLnBrk="0" fontAlgn="base" latinLnBrk="0" hangingPunct="0">
              <a:lnSpc>
                <a:spcPct val="100000"/>
              </a:lnSpc>
              <a:spcBef>
                <a:spcPct val="0"/>
              </a:spcBef>
              <a:spcAft>
                <a:spcPct val="0"/>
              </a:spcAft>
              <a:buClrTx/>
              <a:buSzTx/>
              <a:buAutoNum type="arabicParenR"/>
              <a:tabLst/>
              <a:defRPr/>
            </a:pPr>
            <a:endPar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a:p>
            <a:pPr marL="457200" marR="0" lvl="0" indent="-457200" algn="just" defTabSz="914400" rtl="0" eaLnBrk="0" fontAlgn="base" latinLnBrk="0" hangingPunct="0">
              <a:lnSpc>
                <a:spcPct val="100000"/>
              </a:lnSpc>
              <a:spcBef>
                <a:spcPct val="0"/>
              </a:spcBef>
              <a:spcAft>
                <a:spcPct val="0"/>
              </a:spcAft>
              <a:buClrTx/>
              <a:buSzTx/>
              <a:buAutoNum type="arabicParenR"/>
              <a:tabLst/>
              <a:defRPr/>
            </a:pP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No ramp constraints for battery ESS</a:t>
            </a:r>
          </a:p>
          <a:p>
            <a:pPr marL="457200" marR="0" lvl="0" indent="-457200" algn="just" defTabSz="914400" rtl="0" eaLnBrk="0" fontAlgn="base" latinLnBrk="0" hangingPunct="0">
              <a:lnSpc>
                <a:spcPct val="100000"/>
              </a:lnSpc>
              <a:spcBef>
                <a:spcPct val="0"/>
              </a:spcBef>
              <a:spcAft>
                <a:spcPct val="0"/>
              </a:spcAft>
              <a:buClrTx/>
              <a:buSzTx/>
              <a:buAutoNum type="arabicParenR"/>
              <a:tabLst/>
              <a:defRPr/>
            </a:pP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Energy constraints for providing ancillary</a:t>
            </a:r>
            <a:r>
              <a:rPr lang="en-US" sz="2000" i="1" dirty="0">
                <a:solidFill>
                  <a:srgbClr val="000000"/>
                </a:solidFill>
                <a:latin typeface="Calibri" panose="020F0502020204030204" pitchFamily="34" charset="0"/>
                <a:cs typeface="Calibri" panose="020F0502020204030204" pitchFamily="34" charset="0"/>
                <a:sym typeface="Wingdings" panose="05000000000000000000" pitchFamily="2" charset="2"/>
              </a:rPr>
              <a:t>y services</a:t>
            </a:r>
          </a:p>
          <a:p>
            <a:pPr marL="457200" marR="0" lvl="0" indent="-457200" algn="just" defTabSz="914400" rtl="0" eaLnBrk="0" fontAlgn="base" latinLnBrk="0" hangingPunct="0">
              <a:lnSpc>
                <a:spcPct val="100000"/>
              </a:lnSpc>
              <a:spcBef>
                <a:spcPct val="0"/>
              </a:spcBef>
              <a:spcAft>
                <a:spcPct val="0"/>
              </a:spcAft>
              <a:buClrTx/>
              <a:buSzTx/>
              <a:buAutoNum type="arabicParenR"/>
              <a:tabLst/>
              <a:defRPr/>
            </a:pPr>
            <a:endPar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a:p>
            <a:pPr marL="457200" marR="0" lvl="0" indent="-457200" algn="just" defTabSz="914400" rtl="0" eaLnBrk="0" fontAlgn="base" latinLnBrk="0" hangingPunct="0">
              <a:lnSpc>
                <a:spcPct val="100000"/>
              </a:lnSpc>
              <a:spcBef>
                <a:spcPct val="0"/>
              </a:spcBef>
              <a:spcAft>
                <a:spcPct val="0"/>
              </a:spcAft>
              <a:buClrTx/>
              <a:buSzTx/>
              <a:buAutoNum type="arabicParenR"/>
              <a:tabLst/>
              <a:defRPr/>
            </a:pPr>
            <a:endParaRPr lang="en-US" sz="2000" i="1" dirty="0">
              <a:solidFill>
                <a:srgbClr val="000000"/>
              </a:solidFill>
              <a:latin typeface="Calibri" panose="020F0502020204030204" pitchFamily="34" charset="0"/>
              <a:cs typeface="Calibri" panose="020F0502020204030204" pitchFamily="34" charset="0"/>
              <a:sym typeface="Wingdings" panose="05000000000000000000" pitchFamily="2" charset="2"/>
            </a:endParaRPr>
          </a:p>
          <a:p>
            <a:pPr marL="457200" marR="0" lvl="0" indent="-457200" algn="just" defTabSz="914400" rtl="0" eaLnBrk="0" fontAlgn="base" latinLnBrk="0" hangingPunct="0">
              <a:lnSpc>
                <a:spcPct val="100000"/>
              </a:lnSpc>
              <a:spcBef>
                <a:spcPct val="0"/>
              </a:spcBef>
              <a:spcAft>
                <a:spcPct val="0"/>
              </a:spcAft>
              <a:buClrTx/>
              <a:buSzTx/>
              <a:buAutoNum type="arabicParenR"/>
              <a:tabLst/>
              <a:defRPr/>
            </a:pPr>
            <a:endPar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a:p>
            <a:pPr marL="457200" marR="0" lvl="0" indent="-457200" algn="just" defTabSz="914400" rtl="0" eaLnBrk="0" fontAlgn="base" latinLnBrk="0" hangingPunct="0">
              <a:lnSpc>
                <a:spcPct val="100000"/>
              </a:lnSpc>
              <a:spcBef>
                <a:spcPct val="0"/>
              </a:spcBef>
              <a:spcAft>
                <a:spcPct val="0"/>
              </a:spcAft>
              <a:buClrTx/>
              <a:buSzTx/>
              <a:buAutoNum type="arabicParenR"/>
              <a:tabLst/>
              <a:defRPr/>
            </a:pPr>
            <a:r>
              <a:rPr lang="en-US" sz="2000" i="1" dirty="0">
                <a:solidFill>
                  <a:srgbClr val="000000"/>
                </a:solidFill>
                <a:latin typeface="Calibri" panose="020F0502020204030204" pitchFamily="34" charset="0"/>
                <a:cs typeface="Calibri" panose="020F0502020204030204" pitchFamily="34" charset="0"/>
                <a:sym typeface="Wingdings" panose="05000000000000000000" pitchFamily="2" charset="2"/>
              </a:rPr>
              <a:t>State of charge constraints</a:t>
            </a:r>
          </a:p>
          <a:p>
            <a:pPr marL="457200" marR="0" lvl="0" indent="-457200" algn="just" defTabSz="914400" rtl="0" eaLnBrk="0" fontAlgn="base" latinLnBrk="0" hangingPunct="0">
              <a:lnSpc>
                <a:spcPct val="100000"/>
              </a:lnSpc>
              <a:spcBef>
                <a:spcPct val="0"/>
              </a:spcBef>
              <a:spcAft>
                <a:spcPct val="0"/>
              </a:spcAft>
              <a:buClrTx/>
              <a:buSzTx/>
              <a:buAutoNum type="arabicParenR"/>
              <a:tabLst/>
              <a:defRPr/>
            </a:pPr>
            <a:endParaRPr lang="en-US" sz="2000" i="1" dirty="0">
              <a:solidFill>
                <a:srgbClr val="000000"/>
              </a:solidFill>
              <a:latin typeface="Calibri" panose="020F0502020204030204" pitchFamily="34" charset="0"/>
              <a:cs typeface="Calibri" panose="020F0502020204030204" pitchFamily="34" charset="0"/>
              <a:sym typeface="Wingdings" panose="05000000000000000000" pitchFamily="2" charset="2"/>
            </a:endParaRPr>
          </a:p>
          <a:p>
            <a:pPr marL="457200" marR="0" lvl="0" indent="-457200" algn="just" defTabSz="914400" rtl="0" eaLnBrk="0" fontAlgn="base" latinLnBrk="0" hangingPunct="0">
              <a:lnSpc>
                <a:spcPct val="100000"/>
              </a:lnSpc>
              <a:spcBef>
                <a:spcPct val="0"/>
              </a:spcBef>
              <a:spcAft>
                <a:spcPct val="0"/>
              </a:spcAft>
              <a:buClrTx/>
              <a:buSzTx/>
              <a:buAutoNum type="arabicParenR"/>
              <a:tabLst/>
              <a:defRPr/>
            </a:pPr>
            <a:endPar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a:p>
            <a:pPr marL="457200" marR="0" lvl="0" indent="-457200" algn="just" defTabSz="914400" rtl="0" eaLnBrk="0" fontAlgn="base" latinLnBrk="0" hangingPunct="0">
              <a:lnSpc>
                <a:spcPct val="100000"/>
              </a:lnSpc>
              <a:spcBef>
                <a:spcPct val="0"/>
              </a:spcBef>
              <a:spcAft>
                <a:spcPct val="0"/>
              </a:spcAft>
              <a:buClrTx/>
              <a:buSzTx/>
              <a:buAutoNum type="arabicParenR"/>
              <a:tabLst/>
              <a:defRPr/>
            </a:pPr>
            <a:endPar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6B4B578-B2F5-44FE-9E50-4BDB9DC26F69}"/>
                  </a:ext>
                </a:extLst>
              </p:cNvPr>
              <p:cNvSpPr/>
              <p:nvPr/>
            </p:nvSpPr>
            <p:spPr>
              <a:xfrm>
                <a:off x="3209216" y="1755637"/>
                <a:ext cx="3107389" cy="4311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000" i="1" smtClean="0">
                              <a:solidFill>
                                <a:srgbClr val="000000"/>
                              </a:solidFill>
                              <a:latin typeface="Cambria Math" panose="02040503050406030204" pitchFamily="18" charset="0"/>
                              <a:ea typeface="Cambria Math" panose="02040503050406030204" pitchFamily="18" charset="0"/>
                            </a:rPr>
                          </m:ctrlPr>
                        </m:sSubSupPr>
                        <m:e>
                          <m:r>
                            <a:rPr lang="en-US" sz="2000" i="1">
                              <a:solidFill>
                                <a:srgbClr val="000000"/>
                              </a:solidFill>
                              <a:latin typeface="Cambria Math" panose="02040503050406030204" pitchFamily="18" charset="0"/>
                              <a:ea typeface="Cambria Math" panose="02040503050406030204" pitchFamily="18" charset="0"/>
                            </a:rPr>
                            <m:t>𝐶𝑎𝑝</m:t>
                          </m:r>
                        </m:e>
                        <m:sub>
                          <m:r>
                            <a:rPr lang="en-US" sz="2000" i="1">
                              <a:solidFill>
                                <a:srgbClr val="000000"/>
                              </a:solidFill>
                              <a:latin typeface="Cambria Math" panose="02040503050406030204" pitchFamily="18" charset="0"/>
                              <a:ea typeface="Cambria Math" panose="02040503050406030204" pitchFamily="18" charset="0"/>
                            </a:rPr>
                            <m:t>𝑡</m:t>
                          </m:r>
                        </m:sub>
                        <m:sup>
                          <m:r>
                            <a:rPr lang="en-US" sz="2000" i="1">
                              <a:solidFill>
                                <a:srgbClr val="000000"/>
                              </a:solidFill>
                              <a:latin typeface="Cambria Math" panose="02040503050406030204" pitchFamily="18" charset="0"/>
                              <a:ea typeface="Cambria Math" panose="02040503050406030204" pitchFamily="18" charset="0"/>
                            </a:rPr>
                            <m:t>𝑒</m:t>
                          </m:r>
                        </m:sup>
                      </m:sSubSup>
                      <m:r>
                        <a:rPr lang="en-US" sz="2000" b="0" i="1" smtClean="0">
                          <a:solidFill>
                            <a:srgbClr val="000000"/>
                          </a:solidFill>
                          <a:latin typeface="Cambria Math" panose="02040503050406030204" pitchFamily="18" charset="0"/>
                          <a:ea typeface="Cambria Math" panose="02040503050406030204" pitchFamily="18" charset="0"/>
                        </a:rPr>
                        <m:t>−</m:t>
                      </m:r>
                      <m:r>
                        <a:rPr lang="en-US" sz="2000" i="1">
                          <a:solidFill>
                            <a:srgbClr val="000000"/>
                          </a:solidFill>
                          <a:latin typeface="Cambria Math" panose="02040503050406030204" pitchFamily="18" charset="0"/>
                          <a:ea typeface="Cambria Math" panose="02040503050406030204" pitchFamily="18" charset="0"/>
                        </a:rPr>
                        <m:t>𝜎</m:t>
                      </m:r>
                      <m:sSubSup>
                        <m:sSubSupPr>
                          <m:ctrlPr>
                            <a:rPr lang="en-US" sz="2000" i="1">
                              <a:solidFill>
                                <a:srgbClr val="000000"/>
                              </a:solidFill>
                              <a:latin typeface="Cambria Math" panose="02040503050406030204" pitchFamily="18" charset="0"/>
                              <a:ea typeface="Cambria Math" panose="02040503050406030204" pitchFamily="18" charset="0"/>
                            </a:rPr>
                          </m:ctrlPr>
                        </m:sSubSupPr>
                        <m:e>
                          <m:r>
                            <a:rPr lang="en-US" sz="2000" i="1">
                              <a:solidFill>
                                <a:srgbClr val="000000"/>
                              </a:solidFill>
                              <a:latin typeface="Cambria Math" panose="02040503050406030204" pitchFamily="18" charset="0"/>
                              <a:ea typeface="Cambria Math" panose="02040503050406030204" pitchFamily="18" charset="0"/>
                            </a:rPr>
                            <m:t>𝐶𝑎𝑝</m:t>
                          </m:r>
                        </m:e>
                        <m:sub>
                          <m:r>
                            <a:rPr lang="en-US" sz="2000" i="1">
                              <a:solidFill>
                                <a:srgbClr val="000000"/>
                              </a:solidFill>
                              <a:latin typeface="Cambria Math" panose="02040503050406030204" pitchFamily="18" charset="0"/>
                              <a:ea typeface="Cambria Math" panose="02040503050406030204" pitchFamily="18" charset="0"/>
                            </a:rPr>
                            <m:t>𝑡</m:t>
                          </m:r>
                        </m:sub>
                        <m:sup>
                          <m:r>
                            <a:rPr lang="en-US" sz="2000" i="1">
                              <a:solidFill>
                                <a:srgbClr val="000000"/>
                              </a:solidFill>
                              <a:latin typeface="Cambria Math" panose="02040503050406030204" pitchFamily="18" charset="0"/>
                              <a:ea typeface="Cambria Math" panose="02040503050406030204" pitchFamily="18" charset="0"/>
                            </a:rPr>
                            <m:t>𝑟𝑒𝑔</m:t>
                          </m:r>
                        </m:sup>
                      </m:sSubSup>
                      <m:r>
                        <a:rPr lang="en-US" sz="2000" i="1">
                          <a:solidFill>
                            <a:srgbClr val="000000"/>
                          </a:solidFill>
                          <a:latin typeface="Cambria Math" panose="02040503050406030204" pitchFamily="18" charset="0"/>
                          <a:ea typeface="Cambria Math" panose="02040503050406030204" pitchFamily="18" charset="0"/>
                        </a:rPr>
                        <m:t>≥−</m:t>
                      </m:r>
                      <m:sSub>
                        <m:sSubPr>
                          <m:ctrlPr>
                            <a:rPr lang="en-US" sz="2000" i="1" smtClean="0">
                              <a:solidFill>
                                <a:srgbClr val="000000"/>
                              </a:solidFill>
                              <a:latin typeface="Cambria Math" panose="02040503050406030204" pitchFamily="18" charset="0"/>
                              <a:ea typeface="Cambria Math" panose="02040503050406030204" pitchFamily="18" charset="0"/>
                            </a:rPr>
                          </m:ctrlPr>
                        </m:sSubPr>
                        <m:e>
                          <m:r>
                            <a:rPr lang="en-US" sz="2000" i="1">
                              <a:solidFill>
                                <a:srgbClr val="000000"/>
                              </a:solidFill>
                              <a:latin typeface="Cambria Math" panose="02040503050406030204" pitchFamily="18" charset="0"/>
                              <a:ea typeface="Cambria Math" panose="02040503050406030204" pitchFamily="18" charset="0"/>
                            </a:rPr>
                            <m:t>𝑃</m:t>
                          </m:r>
                        </m:e>
                        <m:sub>
                          <m:r>
                            <a:rPr lang="en-US" sz="2000" i="1">
                              <a:solidFill>
                                <a:srgbClr val="000000"/>
                              </a:solidFill>
                              <a:latin typeface="Cambria Math" panose="02040503050406030204" pitchFamily="18" charset="0"/>
                              <a:ea typeface="Cambria Math" panose="02040503050406030204" pitchFamily="18" charset="0"/>
                            </a:rPr>
                            <m:t>𝑚</m:t>
                          </m:r>
                          <m:r>
                            <a:rPr lang="en-US" sz="2000" b="0" i="1" smtClean="0">
                              <a:solidFill>
                                <a:srgbClr val="000000"/>
                              </a:solidFill>
                              <a:latin typeface="Cambria Math" panose="02040503050406030204" pitchFamily="18" charset="0"/>
                              <a:ea typeface="Cambria Math" panose="02040503050406030204" pitchFamily="18" charset="0"/>
                            </a:rPr>
                            <m:t>𝑎𝑥</m:t>
                          </m:r>
                        </m:sub>
                      </m:sSub>
                    </m:oMath>
                  </m:oMathPara>
                </a14:m>
                <a:endParaRPr lang="en-US" sz="2000" dirty="0"/>
              </a:p>
            </p:txBody>
          </p:sp>
        </mc:Choice>
        <mc:Fallback xmlns="">
          <p:sp>
            <p:nvSpPr>
              <p:cNvPr id="3" name="Rectangle 2">
                <a:extLst>
                  <a:ext uri="{FF2B5EF4-FFF2-40B4-BE49-F238E27FC236}">
                    <a16:creationId xmlns:a16="http://schemas.microsoft.com/office/drawing/2014/main" id="{D6B4B578-B2F5-44FE-9E50-4BDB9DC26F69}"/>
                  </a:ext>
                </a:extLst>
              </p:cNvPr>
              <p:cNvSpPr>
                <a:spLocks noRot="1" noChangeAspect="1" noMove="1" noResize="1" noEditPoints="1" noAdjustHandles="1" noChangeArrowheads="1" noChangeShapeType="1" noTextEdit="1"/>
              </p:cNvSpPr>
              <p:nvPr/>
            </p:nvSpPr>
            <p:spPr>
              <a:xfrm>
                <a:off x="3209216" y="1755637"/>
                <a:ext cx="3107389" cy="431144"/>
              </a:xfrm>
              <a:prstGeom prst="rect">
                <a:avLst/>
              </a:prstGeom>
              <a:blipFill>
                <a:blip r:embed="rId3"/>
                <a:stretch>
                  <a:fillRect b="-98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7EC14452-5978-4455-99F6-B80EE027D238}"/>
                  </a:ext>
                </a:extLst>
              </p:cNvPr>
              <p:cNvSpPr/>
              <p:nvPr/>
            </p:nvSpPr>
            <p:spPr>
              <a:xfrm>
                <a:off x="2057400" y="2183975"/>
                <a:ext cx="4191000" cy="43114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000" i="1" smtClean="0">
                              <a:solidFill>
                                <a:srgbClr val="000000"/>
                              </a:solidFill>
                              <a:latin typeface="Cambria Math" panose="02040503050406030204" pitchFamily="18" charset="0"/>
                              <a:ea typeface="Cambria Math" panose="02040503050406030204" pitchFamily="18" charset="0"/>
                            </a:rPr>
                          </m:ctrlPr>
                        </m:sSubSupPr>
                        <m:e>
                          <m:r>
                            <a:rPr lang="en-US" sz="2000" i="1">
                              <a:solidFill>
                                <a:srgbClr val="000000"/>
                              </a:solidFill>
                              <a:latin typeface="Cambria Math" panose="02040503050406030204" pitchFamily="18" charset="0"/>
                              <a:ea typeface="Cambria Math" panose="02040503050406030204" pitchFamily="18" charset="0"/>
                            </a:rPr>
                            <m:t>𝐶𝑎𝑝</m:t>
                          </m:r>
                        </m:e>
                        <m:sub>
                          <m:r>
                            <a:rPr lang="en-US" sz="2000" i="1">
                              <a:solidFill>
                                <a:srgbClr val="000000"/>
                              </a:solidFill>
                              <a:latin typeface="Cambria Math" panose="02040503050406030204" pitchFamily="18" charset="0"/>
                              <a:ea typeface="Cambria Math" panose="02040503050406030204" pitchFamily="18" charset="0"/>
                            </a:rPr>
                            <m:t>𝑡</m:t>
                          </m:r>
                        </m:sub>
                        <m:sup>
                          <m:r>
                            <a:rPr lang="en-US" sz="2000" i="1">
                              <a:solidFill>
                                <a:srgbClr val="000000"/>
                              </a:solidFill>
                              <a:latin typeface="Cambria Math" panose="02040503050406030204" pitchFamily="18" charset="0"/>
                              <a:ea typeface="Cambria Math" panose="02040503050406030204" pitchFamily="18" charset="0"/>
                            </a:rPr>
                            <m:t>𝑒</m:t>
                          </m:r>
                        </m:sup>
                      </m:sSubSup>
                      <m:r>
                        <a:rPr lang="en-US" sz="2000" b="0" i="1" smtClean="0">
                          <a:solidFill>
                            <a:srgbClr val="000000"/>
                          </a:solidFill>
                          <a:latin typeface="Cambria Math" panose="02040503050406030204" pitchFamily="18" charset="0"/>
                          <a:ea typeface="Cambria Math" panose="02040503050406030204" pitchFamily="18" charset="0"/>
                        </a:rPr>
                        <m:t>+</m:t>
                      </m:r>
                      <m:r>
                        <a:rPr lang="en-US" sz="2000" i="1">
                          <a:solidFill>
                            <a:srgbClr val="000000"/>
                          </a:solidFill>
                          <a:latin typeface="Cambria Math" panose="02040503050406030204" pitchFamily="18" charset="0"/>
                          <a:ea typeface="Cambria Math" panose="02040503050406030204" pitchFamily="18" charset="0"/>
                        </a:rPr>
                        <m:t>𝜎</m:t>
                      </m:r>
                      <m:sSubSup>
                        <m:sSubSupPr>
                          <m:ctrlPr>
                            <a:rPr lang="en-US" sz="2000" i="1">
                              <a:solidFill>
                                <a:srgbClr val="000000"/>
                              </a:solidFill>
                              <a:latin typeface="Cambria Math" panose="02040503050406030204" pitchFamily="18" charset="0"/>
                              <a:ea typeface="Cambria Math" panose="02040503050406030204" pitchFamily="18" charset="0"/>
                            </a:rPr>
                          </m:ctrlPr>
                        </m:sSubSupPr>
                        <m:e>
                          <m:r>
                            <a:rPr lang="en-US" sz="2000" i="1">
                              <a:solidFill>
                                <a:srgbClr val="000000"/>
                              </a:solidFill>
                              <a:latin typeface="Cambria Math" panose="02040503050406030204" pitchFamily="18" charset="0"/>
                              <a:ea typeface="Cambria Math" panose="02040503050406030204" pitchFamily="18" charset="0"/>
                            </a:rPr>
                            <m:t>𝐶𝑎𝑝</m:t>
                          </m:r>
                        </m:e>
                        <m:sub>
                          <m:r>
                            <a:rPr lang="en-US" sz="2000" i="1">
                              <a:solidFill>
                                <a:srgbClr val="000000"/>
                              </a:solidFill>
                              <a:latin typeface="Cambria Math" panose="02040503050406030204" pitchFamily="18" charset="0"/>
                              <a:ea typeface="Cambria Math" panose="02040503050406030204" pitchFamily="18" charset="0"/>
                            </a:rPr>
                            <m:t>𝑡</m:t>
                          </m:r>
                        </m:sub>
                        <m:sup>
                          <m:r>
                            <a:rPr lang="en-US" sz="2000" i="1">
                              <a:solidFill>
                                <a:srgbClr val="000000"/>
                              </a:solidFill>
                              <a:latin typeface="Cambria Math" panose="02040503050406030204" pitchFamily="18" charset="0"/>
                              <a:ea typeface="Cambria Math" panose="02040503050406030204" pitchFamily="18" charset="0"/>
                            </a:rPr>
                            <m:t>𝑟𝑒𝑔</m:t>
                          </m:r>
                        </m:sup>
                      </m:sSubSup>
                      <m:r>
                        <a:rPr lang="en-US" sz="2000" b="0" i="1" smtClean="0">
                          <a:solidFill>
                            <a:srgbClr val="000000"/>
                          </a:solidFill>
                          <a:latin typeface="Cambria Math" panose="02040503050406030204" pitchFamily="18" charset="0"/>
                          <a:ea typeface="Cambria Math" panose="02040503050406030204" pitchFamily="18" charset="0"/>
                        </a:rPr>
                        <m:t>+</m:t>
                      </m:r>
                      <m:sSubSup>
                        <m:sSubSupPr>
                          <m:ctrlPr>
                            <a:rPr lang="en-US" sz="2000" i="1">
                              <a:solidFill>
                                <a:srgbClr val="000000"/>
                              </a:solidFill>
                              <a:latin typeface="Cambria Math" panose="02040503050406030204" pitchFamily="18" charset="0"/>
                              <a:ea typeface="Cambria Math" panose="02040503050406030204" pitchFamily="18" charset="0"/>
                            </a:rPr>
                          </m:ctrlPr>
                        </m:sSubSupPr>
                        <m:e>
                          <m:r>
                            <a:rPr lang="en-US" sz="2000" i="1">
                              <a:solidFill>
                                <a:srgbClr val="000000"/>
                              </a:solidFill>
                              <a:latin typeface="Cambria Math" panose="02040503050406030204" pitchFamily="18" charset="0"/>
                              <a:ea typeface="Cambria Math" panose="02040503050406030204" pitchFamily="18" charset="0"/>
                            </a:rPr>
                            <m:t>𝐶𝑎𝑝</m:t>
                          </m:r>
                        </m:e>
                        <m:sub>
                          <m:r>
                            <a:rPr lang="en-US" sz="2000" i="1">
                              <a:solidFill>
                                <a:srgbClr val="000000"/>
                              </a:solidFill>
                              <a:latin typeface="Cambria Math" panose="02040503050406030204" pitchFamily="18" charset="0"/>
                              <a:ea typeface="Cambria Math" panose="02040503050406030204" pitchFamily="18" charset="0"/>
                            </a:rPr>
                            <m:t>𝑡</m:t>
                          </m:r>
                        </m:sub>
                        <m:sup>
                          <m:r>
                            <a:rPr lang="en-US" sz="2000" i="1">
                              <a:solidFill>
                                <a:srgbClr val="000000"/>
                              </a:solidFill>
                              <a:latin typeface="Cambria Math" panose="02040503050406030204" pitchFamily="18" charset="0"/>
                              <a:ea typeface="Cambria Math" panose="02040503050406030204" pitchFamily="18" charset="0"/>
                            </a:rPr>
                            <m:t>𝑟𝑒</m:t>
                          </m:r>
                          <m:r>
                            <a:rPr lang="en-US" sz="2000" b="0" i="1" smtClean="0">
                              <a:solidFill>
                                <a:srgbClr val="000000"/>
                              </a:solidFill>
                              <a:latin typeface="Cambria Math" panose="02040503050406030204" pitchFamily="18" charset="0"/>
                              <a:ea typeface="Cambria Math" panose="02040503050406030204" pitchFamily="18" charset="0"/>
                            </a:rPr>
                            <m:t>𝑠</m:t>
                          </m:r>
                        </m:sup>
                      </m:sSubSup>
                      <m:r>
                        <a:rPr lang="en-US" sz="2000" i="1" smtClean="0">
                          <a:solidFill>
                            <a:srgbClr val="000000"/>
                          </a:solidFill>
                          <a:latin typeface="Cambria Math" panose="02040503050406030204" pitchFamily="18" charset="0"/>
                          <a:ea typeface="Cambria Math" panose="02040503050406030204" pitchFamily="18" charset="0"/>
                        </a:rPr>
                        <m:t>≤</m:t>
                      </m:r>
                      <m:sSub>
                        <m:sSubPr>
                          <m:ctrlPr>
                            <a:rPr lang="en-US" sz="2000" i="1" smtClean="0">
                              <a:solidFill>
                                <a:srgbClr val="000000"/>
                              </a:solidFill>
                              <a:latin typeface="Cambria Math" panose="02040503050406030204" pitchFamily="18" charset="0"/>
                              <a:ea typeface="Cambria Math" panose="02040503050406030204" pitchFamily="18" charset="0"/>
                            </a:rPr>
                          </m:ctrlPr>
                        </m:sSubPr>
                        <m:e>
                          <m:r>
                            <a:rPr lang="en-US" sz="2000" i="1">
                              <a:solidFill>
                                <a:srgbClr val="000000"/>
                              </a:solidFill>
                              <a:latin typeface="Cambria Math" panose="02040503050406030204" pitchFamily="18" charset="0"/>
                              <a:ea typeface="Cambria Math" panose="02040503050406030204" pitchFamily="18" charset="0"/>
                            </a:rPr>
                            <m:t>𝑃</m:t>
                          </m:r>
                        </m:e>
                        <m:sub>
                          <m:r>
                            <a:rPr lang="en-US" sz="2000" i="1">
                              <a:solidFill>
                                <a:srgbClr val="000000"/>
                              </a:solidFill>
                              <a:latin typeface="Cambria Math" panose="02040503050406030204" pitchFamily="18" charset="0"/>
                              <a:ea typeface="Cambria Math" panose="02040503050406030204" pitchFamily="18" charset="0"/>
                            </a:rPr>
                            <m:t>𝑚</m:t>
                          </m:r>
                          <m:r>
                            <a:rPr lang="en-US" sz="2000" b="0" i="1" smtClean="0">
                              <a:solidFill>
                                <a:srgbClr val="000000"/>
                              </a:solidFill>
                              <a:latin typeface="Cambria Math" panose="02040503050406030204" pitchFamily="18" charset="0"/>
                              <a:ea typeface="Cambria Math" panose="02040503050406030204" pitchFamily="18" charset="0"/>
                            </a:rPr>
                            <m:t>𝑎𝑥</m:t>
                          </m:r>
                        </m:sub>
                      </m:sSub>
                    </m:oMath>
                  </m:oMathPara>
                </a14:m>
                <a:endParaRPr lang="en-US" sz="2000" dirty="0"/>
              </a:p>
            </p:txBody>
          </p:sp>
        </mc:Choice>
        <mc:Fallback xmlns="">
          <p:sp>
            <p:nvSpPr>
              <p:cNvPr id="12" name="Rectangle 11">
                <a:extLst>
                  <a:ext uri="{FF2B5EF4-FFF2-40B4-BE49-F238E27FC236}">
                    <a16:creationId xmlns:a16="http://schemas.microsoft.com/office/drawing/2014/main" id="{7EC14452-5978-4455-99F6-B80EE027D238}"/>
                  </a:ext>
                </a:extLst>
              </p:cNvPr>
              <p:cNvSpPr>
                <a:spLocks noRot="1" noChangeAspect="1" noMove="1" noResize="1" noEditPoints="1" noAdjustHandles="1" noChangeArrowheads="1" noChangeShapeType="1" noTextEdit="1"/>
              </p:cNvSpPr>
              <p:nvPr/>
            </p:nvSpPr>
            <p:spPr>
              <a:xfrm>
                <a:off x="2057400" y="2183975"/>
                <a:ext cx="4191000" cy="431144"/>
              </a:xfrm>
              <a:prstGeom prst="rect">
                <a:avLst/>
              </a:prstGeom>
              <a:blipFill>
                <a:blip r:embed="rId4"/>
                <a:stretch>
                  <a:fillRect b="-112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B48C464E-8701-4190-B7AE-B3C712F05A9F}"/>
                  </a:ext>
                </a:extLst>
              </p:cNvPr>
              <p:cNvSpPr/>
              <p:nvPr/>
            </p:nvSpPr>
            <p:spPr>
              <a:xfrm>
                <a:off x="1901710" y="3529520"/>
                <a:ext cx="5492979" cy="7891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000000"/>
                              </a:solidFill>
                              <a:latin typeface="Cambria Math" panose="02040503050406030204" pitchFamily="18" charset="0"/>
                              <a:ea typeface="Cambria Math" panose="02040503050406030204" pitchFamily="18" charset="0"/>
                            </a:rPr>
                          </m:ctrlPr>
                        </m:sSubPr>
                        <m:e>
                          <m:r>
                            <a:rPr lang="en-US" sz="2000" b="0" i="1" smtClean="0">
                              <a:solidFill>
                                <a:srgbClr val="000000"/>
                              </a:solidFill>
                              <a:latin typeface="Cambria Math" panose="02040503050406030204" pitchFamily="18" charset="0"/>
                              <a:ea typeface="Cambria Math" panose="02040503050406030204" pitchFamily="18" charset="0"/>
                            </a:rPr>
                            <m:t>𝐸</m:t>
                          </m:r>
                        </m:e>
                        <m:sub>
                          <m:r>
                            <a:rPr lang="en-US" sz="2000" b="0" i="1" smtClean="0">
                              <a:solidFill>
                                <a:srgbClr val="000000"/>
                              </a:solidFill>
                              <a:latin typeface="Cambria Math" panose="02040503050406030204" pitchFamily="18" charset="0"/>
                              <a:ea typeface="Cambria Math" panose="02040503050406030204" pitchFamily="18" charset="0"/>
                            </a:rPr>
                            <m:t>𝑡</m:t>
                          </m:r>
                        </m:sub>
                      </m:sSub>
                      <m:r>
                        <a:rPr lang="en-US" sz="2000" i="1">
                          <a:solidFill>
                            <a:srgbClr val="000000"/>
                          </a:solidFill>
                          <a:latin typeface="Cambria Math" panose="02040503050406030204" pitchFamily="18" charset="0"/>
                          <a:ea typeface="Cambria Math" panose="02040503050406030204" pitchFamily="18" charset="0"/>
                        </a:rPr>
                        <m:t>≥</m:t>
                      </m:r>
                      <m:f>
                        <m:fPr>
                          <m:type m:val="lin"/>
                          <m:ctrlPr>
                            <a:rPr lang="en-US" sz="2000" i="1" smtClean="0">
                              <a:solidFill>
                                <a:srgbClr val="000000"/>
                              </a:solidFill>
                              <a:latin typeface="Cambria Math" panose="02040503050406030204" pitchFamily="18" charset="0"/>
                              <a:ea typeface="Cambria Math" panose="02040503050406030204" pitchFamily="18" charset="0"/>
                            </a:rPr>
                          </m:ctrlPr>
                        </m:fPr>
                        <m:num>
                          <m:d>
                            <m:dPr>
                              <m:ctrlPr>
                                <a:rPr lang="en-US" sz="2000" i="1">
                                  <a:solidFill>
                                    <a:srgbClr val="000000"/>
                                  </a:solidFill>
                                  <a:latin typeface="Cambria Math" panose="02040503050406030204" pitchFamily="18" charset="0"/>
                                  <a:ea typeface="Cambria Math" panose="02040503050406030204" pitchFamily="18" charset="0"/>
                                </a:rPr>
                              </m:ctrlPr>
                            </m:dPr>
                            <m:e>
                              <m:sSubSup>
                                <m:sSubSupPr>
                                  <m:ctrlPr>
                                    <a:rPr lang="en-US" sz="2000" i="1">
                                      <a:solidFill>
                                        <a:srgbClr val="000000"/>
                                      </a:solidFill>
                                      <a:latin typeface="Cambria Math" panose="02040503050406030204" pitchFamily="18" charset="0"/>
                                      <a:ea typeface="Cambria Math" panose="02040503050406030204" pitchFamily="18" charset="0"/>
                                    </a:rPr>
                                  </m:ctrlPr>
                                </m:sSubSupPr>
                                <m:e>
                                  <m:r>
                                    <a:rPr lang="en-US" sz="2000" i="1">
                                      <a:solidFill>
                                        <a:srgbClr val="000000"/>
                                      </a:solidFill>
                                      <a:latin typeface="Cambria Math" panose="02040503050406030204" pitchFamily="18" charset="0"/>
                                      <a:ea typeface="Cambria Math" panose="02040503050406030204" pitchFamily="18" charset="0"/>
                                    </a:rPr>
                                    <m:t>𝐶𝑎𝑝</m:t>
                                  </m:r>
                                </m:e>
                                <m:sub>
                                  <m:r>
                                    <a:rPr lang="en-US" sz="2000" i="1">
                                      <a:solidFill>
                                        <a:srgbClr val="000000"/>
                                      </a:solidFill>
                                      <a:latin typeface="Cambria Math" panose="02040503050406030204" pitchFamily="18" charset="0"/>
                                      <a:ea typeface="Cambria Math" panose="02040503050406030204" pitchFamily="18" charset="0"/>
                                    </a:rPr>
                                    <m:t>𝑡</m:t>
                                  </m:r>
                                </m:sub>
                                <m:sup>
                                  <m:r>
                                    <a:rPr lang="en-US" sz="2000" i="1">
                                      <a:solidFill>
                                        <a:srgbClr val="000000"/>
                                      </a:solidFill>
                                      <a:latin typeface="Cambria Math" panose="02040503050406030204" pitchFamily="18" charset="0"/>
                                      <a:ea typeface="Cambria Math" panose="02040503050406030204" pitchFamily="18" charset="0"/>
                                    </a:rPr>
                                    <m:t>𝑒</m:t>
                                  </m:r>
                                </m:sup>
                              </m:sSubSup>
                              <m:r>
                                <a:rPr lang="en-US" sz="2000" i="1">
                                  <a:solidFill>
                                    <a:srgbClr val="000000"/>
                                  </a:solidFill>
                                  <a:latin typeface="Cambria Math" panose="02040503050406030204" pitchFamily="18" charset="0"/>
                                  <a:ea typeface="Cambria Math" panose="02040503050406030204" pitchFamily="18" charset="0"/>
                                </a:rPr>
                                <m:t>∆</m:t>
                              </m:r>
                              <m:r>
                                <a:rPr lang="en-US" sz="2000" i="1">
                                  <a:solidFill>
                                    <a:srgbClr val="000000"/>
                                  </a:solidFill>
                                  <a:latin typeface="Cambria Math" panose="02040503050406030204" pitchFamily="18" charset="0"/>
                                  <a:ea typeface="Cambria Math" panose="02040503050406030204" pitchFamily="18" charset="0"/>
                                </a:rPr>
                                <m:t>𝑇</m:t>
                              </m:r>
                              <m:r>
                                <a:rPr lang="en-US" sz="2000" i="1">
                                  <a:solidFill>
                                    <a:srgbClr val="000000"/>
                                  </a:solidFill>
                                  <a:latin typeface="Cambria Math" panose="02040503050406030204" pitchFamily="18" charset="0"/>
                                  <a:ea typeface="Cambria Math" panose="02040503050406030204" pitchFamily="18" charset="0"/>
                                </a:rPr>
                                <m:t>+</m:t>
                              </m:r>
                              <m:sSubSup>
                                <m:sSubSupPr>
                                  <m:ctrlPr>
                                    <a:rPr lang="en-US" sz="2000" i="1">
                                      <a:solidFill>
                                        <a:srgbClr val="000000"/>
                                      </a:solidFill>
                                      <a:latin typeface="Cambria Math" panose="02040503050406030204" pitchFamily="18" charset="0"/>
                                      <a:ea typeface="Cambria Math" panose="02040503050406030204" pitchFamily="18" charset="0"/>
                                    </a:rPr>
                                  </m:ctrlPr>
                                </m:sSubSupPr>
                                <m:e>
                                  <m:r>
                                    <a:rPr lang="en-US" sz="2000" i="1">
                                      <a:solidFill>
                                        <a:srgbClr val="000000"/>
                                      </a:solidFill>
                                      <a:latin typeface="Cambria Math" panose="02040503050406030204" pitchFamily="18" charset="0"/>
                                      <a:ea typeface="Cambria Math" panose="02040503050406030204" pitchFamily="18" charset="0"/>
                                    </a:rPr>
                                    <m:t>𝐶𝑎𝑝</m:t>
                                  </m:r>
                                </m:e>
                                <m:sub>
                                  <m:r>
                                    <a:rPr lang="en-US" sz="2000" i="1">
                                      <a:solidFill>
                                        <a:srgbClr val="000000"/>
                                      </a:solidFill>
                                      <a:latin typeface="Cambria Math" panose="02040503050406030204" pitchFamily="18" charset="0"/>
                                      <a:ea typeface="Cambria Math" panose="02040503050406030204" pitchFamily="18" charset="0"/>
                                    </a:rPr>
                                    <m:t>𝑡</m:t>
                                  </m:r>
                                </m:sub>
                                <m:sup>
                                  <m:r>
                                    <a:rPr lang="en-US" sz="2000" i="1">
                                      <a:solidFill>
                                        <a:srgbClr val="000000"/>
                                      </a:solidFill>
                                      <a:latin typeface="Cambria Math" panose="02040503050406030204" pitchFamily="18" charset="0"/>
                                      <a:ea typeface="Cambria Math" panose="02040503050406030204" pitchFamily="18" charset="0"/>
                                    </a:rPr>
                                    <m:t>𝑟𝑒𝑠</m:t>
                                  </m:r>
                                </m:sup>
                              </m:sSubSup>
                              <m:r>
                                <a:rPr lang="en-US" sz="2000" i="1">
                                  <a:solidFill>
                                    <a:srgbClr val="000000"/>
                                  </a:solidFill>
                                  <a:latin typeface="Cambria Math" panose="02040503050406030204" pitchFamily="18" charset="0"/>
                                  <a:ea typeface="Cambria Math" panose="02040503050406030204" pitchFamily="18" charset="0"/>
                                </a:rPr>
                                <m:t>∆</m:t>
                              </m:r>
                              <m:r>
                                <a:rPr lang="en-US" sz="2000" i="1">
                                  <a:solidFill>
                                    <a:srgbClr val="000000"/>
                                  </a:solidFill>
                                  <a:latin typeface="Cambria Math" panose="02040503050406030204" pitchFamily="18" charset="0"/>
                                  <a:ea typeface="Cambria Math" panose="02040503050406030204" pitchFamily="18" charset="0"/>
                                </a:rPr>
                                <m:t>𝑇</m:t>
                              </m:r>
                              <m:r>
                                <a:rPr lang="en-US" sz="2000" i="1">
                                  <a:solidFill>
                                    <a:srgbClr val="000000"/>
                                  </a:solidFill>
                                  <a:latin typeface="Cambria Math" panose="02040503050406030204" pitchFamily="18" charset="0"/>
                                  <a:ea typeface="Cambria Math" panose="02040503050406030204" pitchFamily="18" charset="0"/>
                                </a:rPr>
                                <m:t>+</m:t>
                              </m:r>
                              <m:sSubSup>
                                <m:sSubSupPr>
                                  <m:ctrlPr>
                                    <a:rPr lang="en-US" sz="2000" i="1">
                                      <a:solidFill>
                                        <a:srgbClr val="000000"/>
                                      </a:solidFill>
                                      <a:latin typeface="Cambria Math" panose="02040503050406030204" pitchFamily="18" charset="0"/>
                                      <a:ea typeface="Cambria Math" panose="02040503050406030204" pitchFamily="18" charset="0"/>
                                    </a:rPr>
                                  </m:ctrlPr>
                                </m:sSubSupPr>
                                <m:e>
                                  <m:r>
                                    <a:rPr lang="en-US" sz="2000" i="1">
                                      <a:solidFill>
                                        <a:srgbClr val="000000"/>
                                      </a:solidFill>
                                      <a:latin typeface="Cambria Math" panose="02040503050406030204" pitchFamily="18" charset="0"/>
                                      <a:ea typeface="Cambria Math" panose="02040503050406030204" pitchFamily="18" charset="0"/>
                                    </a:rPr>
                                    <m:t>𝐶𝑎𝑝</m:t>
                                  </m:r>
                                </m:e>
                                <m:sub>
                                  <m:r>
                                    <a:rPr lang="en-US" sz="2000" i="1">
                                      <a:solidFill>
                                        <a:srgbClr val="000000"/>
                                      </a:solidFill>
                                      <a:latin typeface="Cambria Math" panose="02040503050406030204" pitchFamily="18" charset="0"/>
                                      <a:ea typeface="Cambria Math" panose="02040503050406030204" pitchFamily="18" charset="0"/>
                                    </a:rPr>
                                    <m:t>𝑡</m:t>
                                  </m:r>
                                </m:sub>
                                <m:sup>
                                  <m:r>
                                    <a:rPr lang="en-US" sz="2000" i="1">
                                      <a:solidFill>
                                        <a:srgbClr val="000000"/>
                                      </a:solidFill>
                                      <a:latin typeface="Cambria Math" panose="02040503050406030204" pitchFamily="18" charset="0"/>
                                      <a:ea typeface="Cambria Math" panose="02040503050406030204" pitchFamily="18" charset="0"/>
                                    </a:rPr>
                                    <m:t>𝑟𝑒𝑔</m:t>
                                  </m:r>
                                </m:sup>
                              </m:sSubSup>
                              <m:sSubSup>
                                <m:sSubSupPr>
                                  <m:ctrlPr>
                                    <a:rPr lang="en-US" sz="2000" i="1">
                                      <a:solidFill>
                                        <a:srgbClr val="000000"/>
                                      </a:solidFill>
                                      <a:latin typeface="Cambria Math" panose="02040503050406030204" pitchFamily="18" charset="0"/>
                                      <a:ea typeface="Cambria Math" panose="02040503050406030204" pitchFamily="18" charset="0"/>
                                    </a:rPr>
                                  </m:ctrlPr>
                                </m:sSubSupPr>
                                <m:e>
                                  <m:r>
                                    <a:rPr lang="en-US" sz="2000" i="1">
                                      <a:solidFill>
                                        <a:srgbClr val="000000"/>
                                      </a:solidFill>
                                      <a:latin typeface="Cambria Math" panose="02040503050406030204" pitchFamily="18" charset="0"/>
                                      <a:ea typeface="Cambria Math" panose="02040503050406030204" pitchFamily="18" charset="0"/>
                                    </a:rPr>
                                    <m:t>∆</m:t>
                                  </m:r>
                                  <m:r>
                                    <a:rPr lang="en-US" sz="2000" i="1">
                                      <a:solidFill>
                                        <a:srgbClr val="000000"/>
                                      </a:solidFill>
                                      <a:latin typeface="Cambria Math" panose="02040503050406030204" pitchFamily="18" charset="0"/>
                                      <a:ea typeface="Cambria Math" panose="02040503050406030204" pitchFamily="18" charset="0"/>
                                    </a:rPr>
                                    <m:t>𝑇</m:t>
                                  </m:r>
                                </m:e>
                                <m:sub>
                                  <m:r>
                                    <a:rPr lang="en-US" sz="2000" i="1">
                                      <a:solidFill>
                                        <a:srgbClr val="000000"/>
                                      </a:solidFill>
                                      <a:latin typeface="Cambria Math" panose="02040503050406030204" pitchFamily="18" charset="0"/>
                                      <a:ea typeface="Cambria Math" panose="02040503050406030204" pitchFamily="18" charset="0"/>
                                    </a:rPr>
                                    <m:t>𝑚𝑖𝑛</m:t>
                                  </m:r>
                                </m:sub>
                                <m:sup>
                                  <m:r>
                                    <a:rPr lang="en-US" sz="2000" i="1">
                                      <a:solidFill>
                                        <a:srgbClr val="000000"/>
                                      </a:solidFill>
                                      <a:latin typeface="Cambria Math" panose="02040503050406030204" pitchFamily="18" charset="0"/>
                                      <a:ea typeface="Cambria Math" panose="02040503050406030204" pitchFamily="18" charset="0"/>
                                    </a:rPr>
                                    <m:t>𝑟𝑒𝑔</m:t>
                                  </m:r>
                                </m:sup>
                              </m:sSubSup>
                            </m:e>
                          </m:d>
                        </m:num>
                        <m:den>
                          <m:sSub>
                            <m:sSubPr>
                              <m:ctrlPr>
                                <a:rPr lang="en-US" sz="2000" i="1" smtClean="0">
                                  <a:solidFill>
                                    <a:srgbClr val="000000"/>
                                  </a:solidFill>
                                  <a:latin typeface="Cambria Math" panose="02040503050406030204" pitchFamily="18" charset="0"/>
                                  <a:ea typeface="Cambria Math" panose="02040503050406030204" pitchFamily="18" charset="0"/>
                                </a:rPr>
                              </m:ctrlPr>
                            </m:sSubPr>
                            <m:e>
                              <m:r>
                                <a:rPr lang="en-US" sz="2000" i="1">
                                  <a:solidFill>
                                    <a:srgbClr val="000000"/>
                                  </a:solidFill>
                                  <a:latin typeface="Cambria Math" panose="02040503050406030204" pitchFamily="18" charset="0"/>
                                  <a:ea typeface="Cambria Math" panose="02040503050406030204" pitchFamily="18" charset="0"/>
                                </a:rPr>
                                <m:t>𝜂</m:t>
                              </m:r>
                            </m:e>
                            <m:sub>
                              <m:r>
                                <a:rPr lang="en-US" sz="2000" b="0" i="1" smtClean="0">
                                  <a:solidFill>
                                    <a:srgbClr val="000000"/>
                                  </a:solidFill>
                                  <a:latin typeface="Cambria Math" panose="02040503050406030204" pitchFamily="18" charset="0"/>
                                  <a:ea typeface="Cambria Math" panose="02040503050406030204" pitchFamily="18" charset="0"/>
                                </a:rPr>
                                <m:t>𝑑</m:t>
                              </m:r>
                            </m:sub>
                          </m:sSub>
                        </m:den>
                      </m:f>
                    </m:oMath>
                  </m:oMathPara>
                </a14:m>
                <a:endParaRPr lang="en-US" sz="2000" dirty="0">
                  <a:solidFill>
                    <a:srgbClr val="000000"/>
                  </a:solidFill>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2000" i="1">
                              <a:solidFill>
                                <a:srgbClr val="000000"/>
                              </a:solidFill>
                              <a:latin typeface="Cambria Math" panose="02040503050406030204" pitchFamily="18" charset="0"/>
                              <a:ea typeface="Cambria Math" panose="02040503050406030204" pitchFamily="18" charset="0"/>
                            </a:rPr>
                          </m:ctrlPr>
                        </m:sSubPr>
                        <m:e>
                          <m:r>
                            <a:rPr lang="en-US" sz="2000" i="1">
                              <a:solidFill>
                                <a:srgbClr val="000000"/>
                              </a:solidFill>
                              <a:latin typeface="Cambria Math" panose="02040503050406030204" pitchFamily="18" charset="0"/>
                              <a:ea typeface="Cambria Math" panose="02040503050406030204" pitchFamily="18" charset="0"/>
                            </a:rPr>
                            <m:t>𝐸</m:t>
                          </m:r>
                        </m:e>
                        <m:sub>
                          <m:r>
                            <a:rPr lang="en-US" sz="2000" i="1">
                              <a:solidFill>
                                <a:srgbClr val="000000"/>
                              </a:solidFill>
                              <a:latin typeface="Cambria Math" panose="02040503050406030204" pitchFamily="18" charset="0"/>
                              <a:ea typeface="Cambria Math" panose="02040503050406030204" pitchFamily="18" charset="0"/>
                            </a:rPr>
                            <m:t>𝑡</m:t>
                          </m:r>
                        </m:sub>
                      </m:sSub>
                      <m:r>
                        <a:rPr lang="en-US" sz="2000" i="1" smtClean="0">
                          <a:solidFill>
                            <a:srgbClr val="000000"/>
                          </a:solidFill>
                          <a:latin typeface="Cambria Math" panose="02040503050406030204" pitchFamily="18" charset="0"/>
                          <a:ea typeface="Cambria Math" panose="02040503050406030204" pitchFamily="18" charset="0"/>
                        </a:rPr>
                        <m:t>≤</m:t>
                      </m:r>
                      <m:sSub>
                        <m:sSubPr>
                          <m:ctrlPr>
                            <a:rPr lang="en-US" sz="2000" i="1">
                              <a:solidFill>
                                <a:srgbClr val="000000"/>
                              </a:solidFill>
                              <a:latin typeface="Cambria Math" panose="02040503050406030204" pitchFamily="18" charset="0"/>
                              <a:ea typeface="Cambria Math" panose="02040503050406030204" pitchFamily="18" charset="0"/>
                            </a:rPr>
                          </m:ctrlPr>
                        </m:sSubPr>
                        <m:e>
                          <m:r>
                            <a:rPr lang="en-US" sz="2000" i="1">
                              <a:solidFill>
                                <a:srgbClr val="000000"/>
                              </a:solidFill>
                              <a:latin typeface="Cambria Math" panose="02040503050406030204" pitchFamily="18" charset="0"/>
                              <a:ea typeface="Cambria Math" panose="02040503050406030204" pitchFamily="18" charset="0"/>
                            </a:rPr>
                            <m:t>𝐸</m:t>
                          </m:r>
                        </m:e>
                        <m:sub>
                          <m:r>
                            <a:rPr lang="en-US" sz="2000" b="0" i="1" smtClean="0">
                              <a:solidFill>
                                <a:srgbClr val="000000"/>
                              </a:solidFill>
                              <a:latin typeface="Cambria Math" panose="02040503050406030204" pitchFamily="18" charset="0"/>
                              <a:ea typeface="Cambria Math" panose="02040503050406030204" pitchFamily="18" charset="0"/>
                            </a:rPr>
                            <m:t>𝑚𝑎𝑥</m:t>
                          </m:r>
                        </m:sub>
                      </m:sSub>
                      <m:r>
                        <a:rPr lang="en-US" sz="2000" b="0" i="1" smtClean="0">
                          <a:solidFill>
                            <a:srgbClr val="000000"/>
                          </a:solidFill>
                          <a:latin typeface="Cambria Math" panose="02040503050406030204" pitchFamily="18" charset="0"/>
                          <a:ea typeface="Cambria Math" panose="02040503050406030204" pitchFamily="18" charset="0"/>
                        </a:rPr>
                        <m:t>−</m:t>
                      </m:r>
                      <m:d>
                        <m:dPr>
                          <m:ctrlPr>
                            <a:rPr lang="en-US" sz="2000" i="1" smtClean="0">
                              <a:solidFill>
                                <a:srgbClr val="000000"/>
                              </a:solidFill>
                              <a:latin typeface="Cambria Math" panose="02040503050406030204" pitchFamily="18" charset="0"/>
                              <a:ea typeface="Cambria Math" panose="02040503050406030204" pitchFamily="18" charset="0"/>
                            </a:rPr>
                          </m:ctrlPr>
                        </m:dPr>
                        <m:e>
                          <m:sSubSup>
                            <m:sSubSupPr>
                              <m:ctrlPr>
                                <a:rPr lang="en-US" sz="2000" i="1">
                                  <a:solidFill>
                                    <a:srgbClr val="000000"/>
                                  </a:solidFill>
                                  <a:latin typeface="Cambria Math" panose="02040503050406030204" pitchFamily="18" charset="0"/>
                                  <a:ea typeface="Cambria Math" panose="02040503050406030204" pitchFamily="18" charset="0"/>
                                </a:rPr>
                              </m:ctrlPr>
                            </m:sSubSupPr>
                            <m:e>
                              <m:r>
                                <a:rPr lang="en-US" sz="2000" i="1">
                                  <a:solidFill>
                                    <a:srgbClr val="000000"/>
                                  </a:solidFill>
                                  <a:latin typeface="Cambria Math" panose="02040503050406030204" pitchFamily="18" charset="0"/>
                                  <a:ea typeface="Cambria Math" panose="02040503050406030204" pitchFamily="18" charset="0"/>
                                </a:rPr>
                                <m:t>𝐶𝑎𝑝</m:t>
                              </m:r>
                            </m:e>
                            <m:sub>
                              <m:r>
                                <a:rPr lang="en-US" sz="2000" i="1">
                                  <a:solidFill>
                                    <a:srgbClr val="000000"/>
                                  </a:solidFill>
                                  <a:latin typeface="Cambria Math" panose="02040503050406030204" pitchFamily="18" charset="0"/>
                                  <a:ea typeface="Cambria Math" panose="02040503050406030204" pitchFamily="18" charset="0"/>
                                </a:rPr>
                                <m:t>𝑡</m:t>
                              </m:r>
                            </m:sub>
                            <m:sup>
                              <m:r>
                                <a:rPr lang="en-US" sz="2000" i="1">
                                  <a:solidFill>
                                    <a:srgbClr val="000000"/>
                                  </a:solidFill>
                                  <a:latin typeface="Cambria Math" panose="02040503050406030204" pitchFamily="18" charset="0"/>
                                  <a:ea typeface="Cambria Math" panose="02040503050406030204" pitchFamily="18" charset="0"/>
                                </a:rPr>
                                <m:t>𝑒</m:t>
                              </m:r>
                            </m:sup>
                          </m:sSubSup>
                          <m:r>
                            <a:rPr lang="en-US" sz="2000" i="1">
                              <a:solidFill>
                                <a:srgbClr val="000000"/>
                              </a:solidFill>
                              <a:latin typeface="Cambria Math" panose="02040503050406030204" pitchFamily="18" charset="0"/>
                              <a:ea typeface="Cambria Math" panose="02040503050406030204" pitchFamily="18" charset="0"/>
                            </a:rPr>
                            <m:t>∆</m:t>
                          </m:r>
                          <m:r>
                            <a:rPr lang="en-US" sz="2000" i="1">
                              <a:solidFill>
                                <a:srgbClr val="000000"/>
                              </a:solidFill>
                              <a:latin typeface="Cambria Math" panose="02040503050406030204" pitchFamily="18" charset="0"/>
                              <a:ea typeface="Cambria Math" panose="02040503050406030204" pitchFamily="18" charset="0"/>
                            </a:rPr>
                            <m:t>𝑇</m:t>
                          </m:r>
                          <m:r>
                            <a:rPr lang="en-US" sz="2000" b="0" i="1" smtClean="0">
                              <a:solidFill>
                                <a:srgbClr val="000000"/>
                              </a:solidFill>
                              <a:latin typeface="Cambria Math" panose="02040503050406030204" pitchFamily="18" charset="0"/>
                              <a:ea typeface="Cambria Math" panose="02040503050406030204" pitchFamily="18" charset="0"/>
                            </a:rPr>
                            <m:t>−</m:t>
                          </m:r>
                          <m:sSubSup>
                            <m:sSubSupPr>
                              <m:ctrlPr>
                                <a:rPr lang="en-US" sz="2000" i="1">
                                  <a:solidFill>
                                    <a:srgbClr val="000000"/>
                                  </a:solidFill>
                                  <a:latin typeface="Cambria Math" panose="02040503050406030204" pitchFamily="18" charset="0"/>
                                  <a:ea typeface="Cambria Math" panose="02040503050406030204" pitchFamily="18" charset="0"/>
                                </a:rPr>
                              </m:ctrlPr>
                            </m:sSubSupPr>
                            <m:e>
                              <m:r>
                                <a:rPr lang="en-US" sz="2000" i="1">
                                  <a:solidFill>
                                    <a:srgbClr val="000000"/>
                                  </a:solidFill>
                                  <a:latin typeface="Cambria Math" panose="02040503050406030204" pitchFamily="18" charset="0"/>
                                  <a:ea typeface="Cambria Math" panose="02040503050406030204" pitchFamily="18" charset="0"/>
                                </a:rPr>
                                <m:t>𝐶𝑎𝑝</m:t>
                              </m:r>
                            </m:e>
                            <m:sub>
                              <m:r>
                                <a:rPr lang="en-US" sz="2000" i="1">
                                  <a:solidFill>
                                    <a:srgbClr val="000000"/>
                                  </a:solidFill>
                                  <a:latin typeface="Cambria Math" panose="02040503050406030204" pitchFamily="18" charset="0"/>
                                  <a:ea typeface="Cambria Math" panose="02040503050406030204" pitchFamily="18" charset="0"/>
                                </a:rPr>
                                <m:t>𝑡</m:t>
                              </m:r>
                            </m:sub>
                            <m:sup>
                              <m:r>
                                <a:rPr lang="en-US" sz="2000" i="1">
                                  <a:solidFill>
                                    <a:srgbClr val="000000"/>
                                  </a:solidFill>
                                  <a:latin typeface="Cambria Math" panose="02040503050406030204" pitchFamily="18" charset="0"/>
                                  <a:ea typeface="Cambria Math" panose="02040503050406030204" pitchFamily="18" charset="0"/>
                                </a:rPr>
                                <m:t>𝑟𝑒𝑔</m:t>
                              </m:r>
                            </m:sup>
                          </m:sSubSup>
                          <m:sSubSup>
                            <m:sSubSupPr>
                              <m:ctrlPr>
                                <a:rPr lang="en-US" sz="2000" i="1">
                                  <a:solidFill>
                                    <a:srgbClr val="000000"/>
                                  </a:solidFill>
                                  <a:latin typeface="Cambria Math" panose="02040503050406030204" pitchFamily="18" charset="0"/>
                                  <a:ea typeface="Cambria Math" panose="02040503050406030204" pitchFamily="18" charset="0"/>
                                </a:rPr>
                              </m:ctrlPr>
                            </m:sSubSupPr>
                            <m:e>
                              <m:r>
                                <a:rPr lang="en-US" sz="2000" i="1">
                                  <a:solidFill>
                                    <a:srgbClr val="000000"/>
                                  </a:solidFill>
                                  <a:latin typeface="Cambria Math" panose="02040503050406030204" pitchFamily="18" charset="0"/>
                                  <a:ea typeface="Cambria Math" panose="02040503050406030204" pitchFamily="18" charset="0"/>
                                </a:rPr>
                                <m:t>∆</m:t>
                              </m:r>
                              <m:r>
                                <a:rPr lang="en-US" sz="2000" i="1">
                                  <a:solidFill>
                                    <a:srgbClr val="000000"/>
                                  </a:solidFill>
                                  <a:latin typeface="Cambria Math" panose="02040503050406030204" pitchFamily="18" charset="0"/>
                                  <a:ea typeface="Cambria Math" panose="02040503050406030204" pitchFamily="18" charset="0"/>
                                </a:rPr>
                                <m:t>𝑇</m:t>
                              </m:r>
                            </m:e>
                            <m:sub>
                              <m:r>
                                <a:rPr lang="en-US" sz="2000" i="1">
                                  <a:solidFill>
                                    <a:srgbClr val="000000"/>
                                  </a:solidFill>
                                  <a:latin typeface="Cambria Math" panose="02040503050406030204" pitchFamily="18" charset="0"/>
                                  <a:ea typeface="Cambria Math" panose="02040503050406030204" pitchFamily="18" charset="0"/>
                                </a:rPr>
                                <m:t>𝑚𝑖𝑛</m:t>
                              </m:r>
                            </m:sub>
                            <m:sup>
                              <m:r>
                                <a:rPr lang="en-US" sz="2000" i="1">
                                  <a:solidFill>
                                    <a:srgbClr val="000000"/>
                                  </a:solidFill>
                                  <a:latin typeface="Cambria Math" panose="02040503050406030204" pitchFamily="18" charset="0"/>
                                  <a:ea typeface="Cambria Math" panose="02040503050406030204" pitchFamily="18" charset="0"/>
                                </a:rPr>
                                <m:t>𝑟𝑒𝑔</m:t>
                              </m:r>
                            </m:sup>
                          </m:sSubSup>
                        </m:e>
                      </m:d>
                      <m:sSub>
                        <m:sSubPr>
                          <m:ctrlPr>
                            <a:rPr lang="en-US" sz="2000" i="1">
                              <a:solidFill>
                                <a:srgbClr val="000000"/>
                              </a:solidFill>
                              <a:latin typeface="Cambria Math" panose="02040503050406030204" pitchFamily="18" charset="0"/>
                              <a:ea typeface="Cambria Math" panose="02040503050406030204" pitchFamily="18" charset="0"/>
                            </a:rPr>
                          </m:ctrlPr>
                        </m:sSubPr>
                        <m:e>
                          <m:r>
                            <a:rPr lang="en-US" sz="2000" i="1">
                              <a:solidFill>
                                <a:srgbClr val="000000"/>
                              </a:solidFill>
                              <a:latin typeface="Cambria Math" panose="02040503050406030204" pitchFamily="18" charset="0"/>
                              <a:ea typeface="Cambria Math" panose="02040503050406030204" pitchFamily="18" charset="0"/>
                            </a:rPr>
                            <m:t>𝜂</m:t>
                          </m:r>
                        </m:e>
                        <m:sub>
                          <m:r>
                            <a:rPr lang="en-US" sz="2000" b="0" i="1" smtClean="0">
                              <a:solidFill>
                                <a:srgbClr val="000000"/>
                              </a:solidFill>
                              <a:latin typeface="Cambria Math" panose="02040503050406030204" pitchFamily="18" charset="0"/>
                              <a:ea typeface="Cambria Math" panose="02040503050406030204" pitchFamily="18" charset="0"/>
                            </a:rPr>
                            <m:t>𝑐</m:t>
                          </m:r>
                        </m:sub>
                      </m:sSub>
                    </m:oMath>
                  </m:oMathPara>
                </a14:m>
                <a:endParaRPr lang="en-US" sz="2000" i="1" dirty="0">
                  <a:solidFill>
                    <a:srgbClr val="000000"/>
                  </a:solidFill>
                  <a:latin typeface="Cambria Math" panose="02040503050406030204" pitchFamily="18" charset="0"/>
                  <a:ea typeface="Cambria Math" panose="02040503050406030204" pitchFamily="18" charset="0"/>
                </a:endParaRPr>
              </a:p>
            </p:txBody>
          </p:sp>
        </mc:Choice>
        <mc:Fallback xmlns="">
          <p:sp>
            <p:nvSpPr>
              <p:cNvPr id="14" name="Rectangle 13">
                <a:extLst>
                  <a:ext uri="{FF2B5EF4-FFF2-40B4-BE49-F238E27FC236}">
                    <a16:creationId xmlns:a16="http://schemas.microsoft.com/office/drawing/2014/main" id="{B48C464E-8701-4190-B7AE-B3C712F05A9F}"/>
                  </a:ext>
                </a:extLst>
              </p:cNvPr>
              <p:cNvSpPr>
                <a:spLocks noRot="1" noChangeAspect="1" noMove="1" noResize="1" noEditPoints="1" noAdjustHandles="1" noChangeArrowheads="1" noChangeShapeType="1" noTextEdit="1"/>
              </p:cNvSpPr>
              <p:nvPr/>
            </p:nvSpPr>
            <p:spPr>
              <a:xfrm>
                <a:off x="1901710" y="3529520"/>
                <a:ext cx="5492979" cy="789190"/>
              </a:xfrm>
              <a:prstGeom prst="rect">
                <a:avLst/>
              </a:prstGeom>
              <a:blipFill>
                <a:blip r:embed="rId5"/>
                <a:stretch>
                  <a:fillRect t="-56589" r="-6548" b="-44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9AD2826-486D-4520-B157-96B50A60DE53}"/>
                  </a:ext>
                </a:extLst>
              </p:cNvPr>
              <p:cNvSpPr/>
              <p:nvPr/>
            </p:nvSpPr>
            <p:spPr>
              <a:xfrm>
                <a:off x="685800" y="4649454"/>
                <a:ext cx="7848600" cy="76918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000000"/>
                              </a:solidFill>
                              <a:latin typeface="Cambria Math" panose="02040503050406030204" pitchFamily="18" charset="0"/>
                              <a:ea typeface="Cambria Math" panose="02040503050406030204" pitchFamily="18" charset="0"/>
                            </a:rPr>
                          </m:ctrlPr>
                        </m:sSubPr>
                        <m:e>
                          <m:r>
                            <a:rPr lang="en-US" sz="2000" b="0" i="1" smtClean="0">
                              <a:solidFill>
                                <a:srgbClr val="000000"/>
                              </a:solidFill>
                              <a:latin typeface="Cambria Math" panose="02040503050406030204" pitchFamily="18" charset="0"/>
                              <a:ea typeface="Cambria Math" panose="02040503050406030204" pitchFamily="18" charset="0"/>
                            </a:rPr>
                            <m:t>𝐸</m:t>
                          </m:r>
                        </m:e>
                        <m:sub>
                          <m:r>
                            <a:rPr lang="en-US" sz="2000" b="0" i="1" smtClean="0">
                              <a:solidFill>
                                <a:srgbClr val="000000"/>
                              </a:solidFill>
                              <a:latin typeface="Cambria Math" panose="02040503050406030204" pitchFamily="18" charset="0"/>
                              <a:ea typeface="Cambria Math" panose="02040503050406030204" pitchFamily="18" charset="0"/>
                            </a:rPr>
                            <m:t>𝑡</m:t>
                          </m:r>
                        </m:sub>
                      </m:sSub>
                      <m:r>
                        <a:rPr lang="en-US" sz="2000" b="0" i="1" smtClean="0">
                          <a:solidFill>
                            <a:srgbClr val="000000"/>
                          </a:solidFill>
                          <a:latin typeface="Cambria Math" panose="02040503050406030204" pitchFamily="18" charset="0"/>
                          <a:ea typeface="Cambria Math" panose="02040503050406030204" pitchFamily="18" charset="0"/>
                        </a:rPr>
                        <m:t>=</m:t>
                      </m:r>
                      <m:sSub>
                        <m:sSubPr>
                          <m:ctrlPr>
                            <a:rPr lang="en-US" sz="2000" i="1">
                              <a:solidFill>
                                <a:srgbClr val="000000"/>
                              </a:solidFill>
                              <a:latin typeface="Cambria Math" panose="02040503050406030204" pitchFamily="18" charset="0"/>
                              <a:ea typeface="Cambria Math" panose="02040503050406030204" pitchFamily="18" charset="0"/>
                            </a:rPr>
                          </m:ctrlPr>
                        </m:sSubPr>
                        <m:e>
                          <m:r>
                            <a:rPr lang="en-US" sz="2000" i="1">
                              <a:solidFill>
                                <a:srgbClr val="000000"/>
                              </a:solidFill>
                              <a:latin typeface="Cambria Math" panose="02040503050406030204" pitchFamily="18" charset="0"/>
                              <a:ea typeface="Cambria Math" panose="02040503050406030204" pitchFamily="18" charset="0"/>
                            </a:rPr>
                            <m:t>𝐸</m:t>
                          </m:r>
                        </m:e>
                        <m:sub>
                          <m:r>
                            <a:rPr lang="en-US" sz="2000" i="1">
                              <a:solidFill>
                                <a:srgbClr val="000000"/>
                              </a:solidFill>
                              <a:latin typeface="Cambria Math" panose="02040503050406030204" pitchFamily="18" charset="0"/>
                              <a:ea typeface="Cambria Math" panose="02040503050406030204" pitchFamily="18" charset="0"/>
                            </a:rPr>
                            <m:t>𝑡</m:t>
                          </m:r>
                          <m:r>
                            <a:rPr lang="en-US" sz="2000" b="0" i="1" smtClean="0">
                              <a:solidFill>
                                <a:srgbClr val="000000"/>
                              </a:solidFill>
                              <a:latin typeface="Cambria Math" panose="02040503050406030204" pitchFamily="18" charset="0"/>
                              <a:ea typeface="Cambria Math" panose="02040503050406030204" pitchFamily="18" charset="0"/>
                            </a:rPr>
                            <m:t>−1</m:t>
                          </m:r>
                        </m:sub>
                      </m:sSub>
                      <m:r>
                        <a:rPr lang="en-US" sz="2000" b="0" i="1" smtClean="0">
                          <a:solidFill>
                            <a:srgbClr val="000000"/>
                          </a:solidFill>
                          <a:latin typeface="Cambria Math" panose="02040503050406030204" pitchFamily="18" charset="0"/>
                          <a:ea typeface="Cambria Math" panose="02040503050406030204" pitchFamily="18" charset="0"/>
                        </a:rPr>
                        <m:t>+</m:t>
                      </m:r>
                      <m:sSubSup>
                        <m:sSubSupPr>
                          <m:ctrlPr>
                            <a:rPr lang="en-US" sz="2000" i="1">
                              <a:solidFill>
                                <a:srgbClr val="000000"/>
                              </a:solidFill>
                              <a:latin typeface="Cambria Math" panose="02040503050406030204" pitchFamily="18" charset="0"/>
                              <a:ea typeface="Cambria Math" panose="02040503050406030204" pitchFamily="18" charset="0"/>
                            </a:rPr>
                          </m:ctrlPr>
                        </m:sSubSupPr>
                        <m:e>
                          <m:r>
                            <a:rPr lang="en-US" sz="2000" i="1">
                              <a:solidFill>
                                <a:srgbClr val="000000"/>
                              </a:solidFill>
                              <a:latin typeface="Cambria Math" panose="02040503050406030204" pitchFamily="18" charset="0"/>
                              <a:ea typeface="Cambria Math" panose="02040503050406030204" pitchFamily="18" charset="0"/>
                            </a:rPr>
                            <m:t>𝐶𝑎𝑝</m:t>
                          </m:r>
                        </m:e>
                        <m:sub>
                          <m:r>
                            <a:rPr lang="en-US" sz="2000" i="1">
                              <a:solidFill>
                                <a:srgbClr val="000000"/>
                              </a:solidFill>
                              <a:latin typeface="Cambria Math" panose="02040503050406030204" pitchFamily="18" charset="0"/>
                              <a:ea typeface="Cambria Math" panose="02040503050406030204" pitchFamily="18" charset="0"/>
                            </a:rPr>
                            <m:t>𝑡</m:t>
                          </m:r>
                        </m:sub>
                        <m:sup>
                          <m:r>
                            <a:rPr lang="en-US" sz="2000" i="1">
                              <a:solidFill>
                                <a:srgbClr val="000000"/>
                              </a:solidFill>
                              <a:latin typeface="Cambria Math" panose="02040503050406030204" pitchFamily="18" charset="0"/>
                              <a:ea typeface="Cambria Math" panose="02040503050406030204" pitchFamily="18" charset="0"/>
                            </a:rPr>
                            <m:t>𝑒</m:t>
                          </m:r>
                          <m:r>
                            <a:rPr lang="en-US" sz="2000" i="1">
                              <a:solidFill>
                                <a:srgbClr val="000000"/>
                              </a:solidFill>
                              <a:latin typeface="Cambria Math" panose="02040503050406030204" pitchFamily="18" charset="0"/>
                              <a:ea typeface="Cambria Math" panose="02040503050406030204" pitchFamily="18" charset="0"/>
                            </a:rPr>
                            <m:t>,</m:t>
                          </m:r>
                          <m:r>
                            <a:rPr lang="en-US" sz="2000" i="1">
                              <a:solidFill>
                                <a:srgbClr val="000000"/>
                              </a:solidFill>
                              <a:latin typeface="Cambria Math" panose="02040503050406030204" pitchFamily="18" charset="0"/>
                              <a:ea typeface="Cambria Math" panose="02040503050406030204" pitchFamily="18" charset="0"/>
                            </a:rPr>
                            <m:t>𝑏𝑢𝑦</m:t>
                          </m:r>
                        </m:sup>
                      </m:sSubSup>
                      <m:r>
                        <a:rPr lang="en-US" sz="2000" i="1">
                          <a:solidFill>
                            <a:srgbClr val="000000"/>
                          </a:solidFill>
                          <a:latin typeface="Cambria Math" panose="02040503050406030204" pitchFamily="18" charset="0"/>
                          <a:ea typeface="Cambria Math" panose="02040503050406030204" pitchFamily="18" charset="0"/>
                        </a:rPr>
                        <m:t>∆</m:t>
                      </m:r>
                      <m:r>
                        <a:rPr lang="en-US" sz="2000" i="1">
                          <a:solidFill>
                            <a:srgbClr val="000000"/>
                          </a:solidFill>
                          <a:latin typeface="Cambria Math" panose="02040503050406030204" pitchFamily="18" charset="0"/>
                          <a:ea typeface="Cambria Math" panose="02040503050406030204" pitchFamily="18" charset="0"/>
                        </a:rPr>
                        <m:t>𝑇</m:t>
                      </m:r>
                      <m:sSub>
                        <m:sSubPr>
                          <m:ctrlPr>
                            <a:rPr lang="en-US" sz="2000" i="1">
                              <a:solidFill>
                                <a:srgbClr val="000000"/>
                              </a:solidFill>
                              <a:latin typeface="Cambria Math" panose="02040503050406030204" pitchFamily="18" charset="0"/>
                              <a:ea typeface="Cambria Math" panose="02040503050406030204" pitchFamily="18" charset="0"/>
                            </a:rPr>
                          </m:ctrlPr>
                        </m:sSubPr>
                        <m:e>
                          <m:r>
                            <a:rPr lang="en-US" sz="2000" i="1">
                              <a:solidFill>
                                <a:srgbClr val="000000"/>
                              </a:solidFill>
                              <a:latin typeface="Cambria Math" panose="02040503050406030204" pitchFamily="18" charset="0"/>
                              <a:ea typeface="Cambria Math" panose="02040503050406030204" pitchFamily="18" charset="0"/>
                            </a:rPr>
                            <m:t>𝜂</m:t>
                          </m:r>
                        </m:e>
                        <m:sub>
                          <m:r>
                            <a:rPr lang="en-US" sz="2000" i="1">
                              <a:solidFill>
                                <a:srgbClr val="000000"/>
                              </a:solidFill>
                              <a:latin typeface="Cambria Math" panose="02040503050406030204" pitchFamily="18" charset="0"/>
                              <a:ea typeface="Cambria Math" panose="02040503050406030204" pitchFamily="18" charset="0"/>
                            </a:rPr>
                            <m:t>𝑐</m:t>
                          </m:r>
                        </m:sub>
                      </m:sSub>
                      <m:r>
                        <a:rPr lang="en-US" sz="2000" i="1">
                          <a:solidFill>
                            <a:srgbClr val="000000"/>
                          </a:solidFill>
                          <a:latin typeface="Cambria Math" panose="02040503050406030204" pitchFamily="18" charset="0"/>
                          <a:ea typeface="Cambria Math" panose="02040503050406030204" pitchFamily="18" charset="0"/>
                        </a:rPr>
                        <m:t>−</m:t>
                      </m:r>
                      <m:f>
                        <m:fPr>
                          <m:type m:val="lin"/>
                          <m:ctrlPr>
                            <a:rPr lang="en-US" sz="2000" i="1">
                              <a:solidFill>
                                <a:srgbClr val="000000"/>
                              </a:solidFill>
                              <a:latin typeface="Cambria Math" panose="02040503050406030204" pitchFamily="18" charset="0"/>
                              <a:ea typeface="Cambria Math" panose="02040503050406030204" pitchFamily="18" charset="0"/>
                            </a:rPr>
                          </m:ctrlPr>
                        </m:fPr>
                        <m:num>
                          <m:sSubSup>
                            <m:sSubSupPr>
                              <m:ctrlPr>
                                <a:rPr lang="en-US" sz="2000" i="1">
                                  <a:solidFill>
                                    <a:srgbClr val="000000"/>
                                  </a:solidFill>
                                  <a:latin typeface="Cambria Math" panose="02040503050406030204" pitchFamily="18" charset="0"/>
                                  <a:ea typeface="Cambria Math" panose="02040503050406030204" pitchFamily="18" charset="0"/>
                                </a:rPr>
                              </m:ctrlPr>
                            </m:sSubSupPr>
                            <m:e>
                              <m:r>
                                <a:rPr lang="en-US" sz="2000" i="1">
                                  <a:solidFill>
                                    <a:srgbClr val="000000"/>
                                  </a:solidFill>
                                  <a:latin typeface="Cambria Math" panose="02040503050406030204" pitchFamily="18" charset="0"/>
                                  <a:ea typeface="Cambria Math" panose="02040503050406030204" pitchFamily="18" charset="0"/>
                                </a:rPr>
                                <m:t>𝐶𝑎𝑝</m:t>
                              </m:r>
                            </m:e>
                            <m:sub>
                              <m:r>
                                <a:rPr lang="en-US" sz="2000" i="1">
                                  <a:solidFill>
                                    <a:srgbClr val="000000"/>
                                  </a:solidFill>
                                  <a:latin typeface="Cambria Math" panose="02040503050406030204" pitchFamily="18" charset="0"/>
                                  <a:ea typeface="Cambria Math" panose="02040503050406030204" pitchFamily="18" charset="0"/>
                                </a:rPr>
                                <m:t>𝑡</m:t>
                              </m:r>
                            </m:sub>
                            <m:sup>
                              <m:r>
                                <a:rPr lang="en-US" sz="2000" i="1">
                                  <a:solidFill>
                                    <a:srgbClr val="000000"/>
                                  </a:solidFill>
                                  <a:latin typeface="Cambria Math" panose="02040503050406030204" pitchFamily="18" charset="0"/>
                                  <a:ea typeface="Cambria Math" panose="02040503050406030204" pitchFamily="18" charset="0"/>
                                </a:rPr>
                                <m:t>𝑒</m:t>
                              </m:r>
                              <m:r>
                                <a:rPr lang="en-US" sz="2000" i="1">
                                  <a:solidFill>
                                    <a:srgbClr val="000000"/>
                                  </a:solidFill>
                                  <a:latin typeface="Cambria Math" panose="02040503050406030204" pitchFamily="18" charset="0"/>
                                  <a:ea typeface="Cambria Math" panose="02040503050406030204" pitchFamily="18" charset="0"/>
                                </a:rPr>
                                <m:t>,</m:t>
                              </m:r>
                              <m:r>
                                <a:rPr lang="en-US" sz="2000" i="1">
                                  <a:solidFill>
                                    <a:srgbClr val="000000"/>
                                  </a:solidFill>
                                  <a:latin typeface="Cambria Math" panose="02040503050406030204" pitchFamily="18" charset="0"/>
                                  <a:ea typeface="Cambria Math" panose="02040503050406030204" pitchFamily="18" charset="0"/>
                                </a:rPr>
                                <m:t>𝑠𝑒𝑙𝑙</m:t>
                              </m:r>
                            </m:sup>
                          </m:sSubSup>
                          <m:r>
                            <a:rPr lang="en-US" sz="2000" i="1">
                              <a:solidFill>
                                <a:srgbClr val="000000"/>
                              </a:solidFill>
                              <a:latin typeface="Cambria Math" panose="02040503050406030204" pitchFamily="18" charset="0"/>
                              <a:ea typeface="Cambria Math" panose="02040503050406030204" pitchFamily="18" charset="0"/>
                            </a:rPr>
                            <m:t>∆</m:t>
                          </m:r>
                          <m:r>
                            <a:rPr lang="en-US" sz="2000" i="1">
                              <a:solidFill>
                                <a:srgbClr val="000000"/>
                              </a:solidFill>
                              <a:latin typeface="Cambria Math" panose="02040503050406030204" pitchFamily="18" charset="0"/>
                              <a:ea typeface="Cambria Math" panose="02040503050406030204" pitchFamily="18" charset="0"/>
                            </a:rPr>
                            <m:t>𝑇</m:t>
                          </m:r>
                        </m:num>
                        <m:den>
                          <m:sSub>
                            <m:sSubPr>
                              <m:ctrlPr>
                                <a:rPr lang="en-US" sz="2000" i="1">
                                  <a:solidFill>
                                    <a:srgbClr val="000000"/>
                                  </a:solidFill>
                                  <a:latin typeface="Cambria Math" panose="02040503050406030204" pitchFamily="18" charset="0"/>
                                  <a:ea typeface="Cambria Math" panose="02040503050406030204" pitchFamily="18" charset="0"/>
                                </a:rPr>
                              </m:ctrlPr>
                            </m:sSubPr>
                            <m:e>
                              <m:r>
                                <a:rPr lang="en-US" sz="2000" i="1">
                                  <a:solidFill>
                                    <a:srgbClr val="000000"/>
                                  </a:solidFill>
                                  <a:latin typeface="Cambria Math" panose="02040503050406030204" pitchFamily="18" charset="0"/>
                                  <a:ea typeface="Cambria Math" panose="02040503050406030204" pitchFamily="18" charset="0"/>
                                </a:rPr>
                                <m:t>𝜂</m:t>
                              </m:r>
                            </m:e>
                            <m:sub>
                              <m:r>
                                <a:rPr lang="en-US" sz="2000" i="1">
                                  <a:solidFill>
                                    <a:srgbClr val="000000"/>
                                  </a:solidFill>
                                  <a:latin typeface="Cambria Math" panose="02040503050406030204" pitchFamily="18" charset="0"/>
                                  <a:ea typeface="Cambria Math" panose="02040503050406030204" pitchFamily="18" charset="0"/>
                                </a:rPr>
                                <m:t>𝑑</m:t>
                              </m:r>
                            </m:sub>
                          </m:sSub>
                        </m:den>
                      </m:f>
                      <m:r>
                        <a:rPr lang="en-US" sz="2000" i="1">
                          <a:solidFill>
                            <a:srgbClr val="000000"/>
                          </a:solidFill>
                          <a:latin typeface="Cambria Math" panose="02040503050406030204" pitchFamily="18" charset="0"/>
                          <a:ea typeface="Cambria Math" panose="02040503050406030204" pitchFamily="18" charset="0"/>
                        </a:rPr>
                        <m:t>−</m:t>
                      </m:r>
                      <m:f>
                        <m:fPr>
                          <m:type m:val="lin"/>
                          <m:ctrlPr>
                            <a:rPr lang="en-US" sz="2000" i="1">
                              <a:solidFill>
                                <a:srgbClr val="000000"/>
                              </a:solidFill>
                              <a:latin typeface="Cambria Math" panose="02040503050406030204" pitchFamily="18" charset="0"/>
                              <a:ea typeface="Cambria Math" panose="02040503050406030204" pitchFamily="18" charset="0"/>
                            </a:rPr>
                          </m:ctrlPr>
                        </m:fPr>
                        <m:num>
                          <m:sSubSup>
                            <m:sSubSupPr>
                              <m:ctrlPr>
                                <a:rPr lang="en-US" sz="2000" i="1">
                                  <a:latin typeface="Cambria Math" panose="02040503050406030204" pitchFamily="18" charset="0"/>
                                  <a:ea typeface="Cambria Math" panose="02040503050406030204" pitchFamily="18" charset="0"/>
                                </a:rPr>
                              </m:ctrlPr>
                            </m:sSubSupPr>
                            <m:e>
                              <m:sSubSup>
                                <m:sSubSupPr>
                                  <m:ctrlPr>
                                    <a:rPr lang="en-US" sz="2000" i="1">
                                      <a:latin typeface="Cambria Math" panose="02040503050406030204" pitchFamily="18" charset="0"/>
                                      <a:ea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𝛾</m:t>
                                  </m:r>
                                </m:e>
                                <m:sub>
                                  <m:r>
                                    <a:rPr lang="en-US" sz="2000" i="1">
                                      <a:latin typeface="Cambria Math" panose="02040503050406030204" pitchFamily="18" charset="0"/>
                                      <a:ea typeface="Cambria Math" panose="02040503050406030204" pitchFamily="18" charset="0"/>
                                    </a:rPr>
                                    <m:t>𝑡</m:t>
                                  </m:r>
                                </m:sub>
                                <m:sup>
                                  <m:r>
                                    <a:rPr lang="en-US" sz="2000" i="1">
                                      <a:latin typeface="Cambria Math" panose="02040503050406030204" pitchFamily="18" charset="0"/>
                                      <a:ea typeface="Cambria Math" panose="02040503050406030204" pitchFamily="18" charset="0"/>
                                    </a:rPr>
                                    <m:t>𝑟𝑒𝑠</m:t>
                                  </m:r>
                                </m:sup>
                              </m:sSubSup>
                              <m:r>
                                <a:rPr lang="en-US" sz="2000" i="1">
                                  <a:latin typeface="Cambria Math" panose="02040503050406030204" pitchFamily="18" charset="0"/>
                                  <a:ea typeface="Cambria Math" panose="02040503050406030204" pitchFamily="18" charset="0"/>
                                </a:rPr>
                                <m:t>𝐶𝑎𝑝</m:t>
                              </m:r>
                            </m:e>
                            <m:sub>
                              <m:r>
                                <a:rPr lang="en-US" sz="2000" i="1">
                                  <a:latin typeface="Cambria Math" panose="02040503050406030204" pitchFamily="18" charset="0"/>
                                  <a:ea typeface="Cambria Math" panose="02040503050406030204" pitchFamily="18" charset="0"/>
                                </a:rPr>
                                <m:t>𝑡</m:t>
                              </m:r>
                            </m:sub>
                            <m:sup>
                              <m:r>
                                <a:rPr lang="en-US" sz="2000" i="1">
                                  <a:latin typeface="Cambria Math" panose="02040503050406030204" pitchFamily="18" charset="0"/>
                                  <a:ea typeface="Cambria Math" panose="02040503050406030204" pitchFamily="18" charset="0"/>
                                </a:rPr>
                                <m:t>𝑟𝑒𝑠</m:t>
                              </m:r>
                            </m:sup>
                          </m:sSubSup>
                          <m:r>
                            <a:rPr lang="en-US" sz="2000" i="1">
                              <a:solidFill>
                                <a:srgbClr val="000000"/>
                              </a:solidFill>
                              <a:latin typeface="Cambria Math" panose="02040503050406030204" pitchFamily="18" charset="0"/>
                              <a:ea typeface="Cambria Math" panose="02040503050406030204" pitchFamily="18" charset="0"/>
                            </a:rPr>
                            <m:t>∆</m:t>
                          </m:r>
                          <m:r>
                            <a:rPr lang="en-US" sz="2000" i="1">
                              <a:solidFill>
                                <a:srgbClr val="000000"/>
                              </a:solidFill>
                              <a:latin typeface="Cambria Math" panose="02040503050406030204" pitchFamily="18" charset="0"/>
                              <a:ea typeface="Cambria Math" panose="02040503050406030204" pitchFamily="18" charset="0"/>
                            </a:rPr>
                            <m:t>𝑇</m:t>
                          </m:r>
                        </m:num>
                        <m:den>
                          <m:sSub>
                            <m:sSubPr>
                              <m:ctrlPr>
                                <a:rPr lang="en-US" sz="2000" i="1">
                                  <a:solidFill>
                                    <a:srgbClr val="000000"/>
                                  </a:solidFill>
                                  <a:latin typeface="Cambria Math" panose="02040503050406030204" pitchFamily="18" charset="0"/>
                                  <a:ea typeface="Cambria Math" panose="02040503050406030204" pitchFamily="18" charset="0"/>
                                </a:rPr>
                              </m:ctrlPr>
                            </m:sSubPr>
                            <m:e>
                              <m:r>
                                <a:rPr lang="en-US" sz="2000" i="1">
                                  <a:solidFill>
                                    <a:srgbClr val="000000"/>
                                  </a:solidFill>
                                  <a:latin typeface="Cambria Math" panose="02040503050406030204" pitchFamily="18" charset="0"/>
                                  <a:ea typeface="Cambria Math" panose="02040503050406030204" pitchFamily="18" charset="0"/>
                                </a:rPr>
                                <m:t>𝜂</m:t>
                              </m:r>
                            </m:e>
                            <m:sub>
                              <m:r>
                                <a:rPr lang="en-US" sz="2000" i="1">
                                  <a:solidFill>
                                    <a:srgbClr val="000000"/>
                                  </a:solidFill>
                                  <a:latin typeface="Cambria Math" panose="02040503050406030204" pitchFamily="18" charset="0"/>
                                  <a:ea typeface="Cambria Math" panose="02040503050406030204" pitchFamily="18" charset="0"/>
                                </a:rPr>
                                <m:t>𝑑</m:t>
                              </m:r>
                            </m:sub>
                          </m:sSub>
                        </m:den>
                      </m:f>
                    </m:oMath>
                  </m:oMathPara>
                </a14:m>
                <a:endParaRPr lang="en-US" sz="2000" i="1" dirty="0">
                  <a:solidFill>
                    <a:srgbClr val="000000"/>
                  </a:solidFill>
                  <a:latin typeface="Cambria Math" panose="02040503050406030204" pitchFamily="18" charset="0"/>
                  <a:ea typeface="Cambria Math" panose="02040503050406030204" pitchFamily="18" charset="0"/>
                </a:endParaRPr>
              </a:p>
              <a:p>
                <a:endParaRPr lang="en-US" sz="2000" dirty="0">
                  <a:solidFill>
                    <a:srgbClr val="000000"/>
                  </a:solidFill>
                  <a:ea typeface="Cambria Math" panose="02040503050406030204" pitchFamily="18" charset="0"/>
                </a:endParaRPr>
              </a:p>
            </p:txBody>
          </p:sp>
        </mc:Choice>
        <mc:Fallback xmlns="">
          <p:sp>
            <p:nvSpPr>
              <p:cNvPr id="9" name="Rectangle 8">
                <a:extLst>
                  <a:ext uri="{FF2B5EF4-FFF2-40B4-BE49-F238E27FC236}">
                    <a16:creationId xmlns:a16="http://schemas.microsoft.com/office/drawing/2014/main" id="{E9AD2826-486D-4520-B157-96B50A60DE53}"/>
                  </a:ext>
                </a:extLst>
              </p:cNvPr>
              <p:cNvSpPr>
                <a:spLocks noRot="1" noChangeAspect="1" noMove="1" noResize="1" noEditPoints="1" noAdjustHandles="1" noChangeArrowheads="1" noChangeShapeType="1" noTextEdit="1"/>
              </p:cNvSpPr>
              <p:nvPr/>
            </p:nvSpPr>
            <p:spPr>
              <a:xfrm>
                <a:off x="685800" y="4649454"/>
                <a:ext cx="7848600" cy="769185"/>
              </a:xfrm>
              <a:prstGeom prst="rect">
                <a:avLst/>
              </a:prstGeom>
              <a:blipFill>
                <a:blip r:embed="rId6"/>
                <a:stretch>
                  <a:fillRect t="-80952" r="-1399" b="-8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0C849D1-7039-4479-8712-374046CBD53E}"/>
                  </a:ext>
                </a:extLst>
              </p:cNvPr>
              <p:cNvSpPr/>
              <p:nvPr/>
            </p:nvSpPr>
            <p:spPr>
              <a:xfrm>
                <a:off x="1524000" y="5171653"/>
                <a:ext cx="3880485" cy="4311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solidFill>
                            <a:srgbClr val="000000"/>
                          </a:solidFill>
                          <a:latin typeface="Cambria Math" panose="02040503050406030204" pitchFamily="18" charset="0"/>
                          <a:ea typeface="Cambria Math" panose="02040503050406030204" pitchFamily="18" charset="0"/>
                        </a:rPr>
                        <m:t>+</m:t>
                      </m:r>
                      <m:sSubSup>
                        <m:sSubSupPr>
                          <m:ctrlPr>
                            <a:rPr lang="en-US" sz="2000" i="1">
                              <a:solidFill>
                                <a:srgbClr val="000000"/>
                              </a:solidFill>
                              <a:latin typeface="Cambria Math" panose="02040503050406030204" pitchFamily="18" charset="0"/>
                              <a:ea typeface="Cambria Math" panose="02040503050406030204" pitchFamily="18" charset="0"/>
                            </a:rPr>
                          </m:ctrlPr>
                        </m:sSubSupPr>
                        <m:e>
                          <m:sSubSup>
                            <m:sSubSupPr>
                              <m:ctrlPr>
                                <a:rPr lang="en-US" sz="2000" i="1">
                                  <a:latin typeface="Cambria Math" panose="02040503050406030204" pitchFamily="18" charset="0"/>
                                  <a:ea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𝛾</m:t>
                              </m:r>
                            </m:e>
                            <m:sub>
                              <m:r>
                                <a:rPr lang="en-US" sz="2000" i="1">
                                  <a:latin typeface="Cambria Math" panose="02040503050406030204" pitchFamily="18" charset="0"/>
                                  <a:ea typeface="Cambria Math" panose="02040503050406030204" pitchFamily="18" charset="0"/>
                                </a:rPr>
                                <m:t>𝑡</m:t>
                              </m:r>
                            </m:sub>
                            <m:sup>
                              <m:r>
                                <a:rPr lang="en-US" sz="2000" i="1">
                                  <a:latin typeface="Cambria Math" panose="02040503050406030204" pitchFamily="18" charset="0"/>
                                  <a:ea typeface="Cambria Math" panose="02040503050406030204" pitchFamily="18" charset="0"/>
                                </a:rPr>
                                <m:t>𝑟𝑒𝑠</m:t>
                              </m:r>
                            </m:sup>
                          </m:sSubSup>
                          <m:r>
                            <a:rPr lang="en-US" sz="2000" i="1">
                              <a:solidFill>
                                <a:srgbClr val="000000"/>
                              </a:solidFill>
                              <a:latin typeface="Cambria Math" panose="02040503050406030204" pitchFamily="18" charset="0"/>
                              <a:ea typeface="Cambria Math" panose="02040503050406030204" pitchFamily="18" charset="0"/>
                            </a:rPr>
                            <m:t>𝐶𝑎𝑝</m:t>
                          </m:r>
                        </m:e>
                        <m:sub>
                          <m:r>
                            <a:rPr lang="en-US" sz="2000" i="1">
                              <a:solidFill>
                                <a:srgbClr val="000000"/>
                              </a:solidFill>
                              <a:latin typeface="Cambria Math" panose="02040503050406030204" pitchFamily="18" charset="0"/>
                              <a:ea typeface="Cambria Math" panose="02040503050406030204" pitchFamily="18" charset="0"/>
                            </a:rPr>
                            <m:t>𝑡</m:t>
                          </m:r>
                        </m:sub>
                        <m:sup>
                          <m:r>
                            <a:rPr lang="en-US" sz="2000" i="1">
                              <a:solidFill>
                                <a:srgbClr val="000000"/>
                              </a:solidFill>
                              <a:latin typeface="Cambria Math" panose="02040503050406030204" pitchFamily="18" charset="0"/>
                              <a:ea typeface="Cambria Math" panose="02040503050406030204" pitchFamily="18" charset="0"/>
                            </a:rPr>
                            <m:t>𝑟𝑒𝑔</m:t>
                          </m:r>
                        </m:sup>
                      </m:sSubSup>
                      <m:sSub>
                        <m:sSubPr>
                          <m:ctrlPr>
                            <a:rPr lang="en-US" sz="2000" i="1">
                              <a:solidFill>
                                <a:srgbClr val="000000"/>
                              </a:solidFill>
                              <a:latin typeface="Cambria Math" panose="02040503050406030204" pitchFamily="18" charset="0"/>
                              <a:ea typeface="Cambria Math" panose="02040503050406030204" pitchFamily="18" charset="0"/>
                            </a:rPr>
                          </m:ctrlPr>
                        </m:sSubPr>
                        <m:e>
                          <m:r>
                            <a:rPr lang="en-US" sz="2000" i="1">
                              <a:solidFill>
                                <a:srgbClr val="000000"/>
                              </a:solidFill>
                              <a:latin typeface="Cambria Math" panose="02040503050406030204" pitchFamily="18" charset="0"/>
                              <a:ea typeface="Cambria Math" panose="02040503050406030204" pitchFamily="18" charset="0"/>
                            </a:rPr>
                            <m:t>𝜂</m:t>
                          </m:r>
                        </m:e>
                        <m:sub>
                          <m:r>
                            <a:rPr lang="en-US" sz="2000" i="1">
                              <a:solidFill>
                                <a:srgbClr val="000000"/>
                              </a:solidFill>
                              <a:latin typeface="Cambria Math" panose="02040503050406030204" pitchFamily="18" charset="0"/>
                              <a:ea typeface="Cambria Math" panose="02040503050406030204" pitchFamily="18" charset="0"/>
                            </a:rPr>
                            <m:t>𝑐</m:t>
                          </m:r>
                        </m:sub>
                      </m:sSub>
                      <m:r>
                        <a:rPr lang="en-US" sz="2000" i="1">
                          <a:solidFill>
                            <a:srgbClr val="000000"/>
                          </a:solidFill>
                          <a:latin typeface="Cambria Math" panose="02040503050406030204" pitchFamily="18" charset="0"/>
                          <a:ea typeface="Cambria Math" panose="02040503050406030204" pitchFamily="18" charset="0"/>
                        </a:rPr>
                        <m:t>−</m:t>
                      </m:r>
                      <m:f>
                        <m:fPr>
                          <m:type m:val="lin"/>
                          <m:ctrlPr>
                            <a:rPr lang="en-US" sz="2000" i="1">
                              <a:solidFill>
                                <a:srgbClr val="000000"/>
                              </a:solidFill>
                              <a:latin typeface="Cambria Math" panose="02040503050406030204" pitchFamily="18" charset="0"/>
                              <a:ea typeface="Cambria Math" panose="02040503050406030204" pitchFamily="18" charset="0"/>
                            </a:rPr>
                          </m:ctrlPr>
                        </m:fPr>
                        <m:num>
                          <m:sSubSup>
                            <m:sSubSupPr>
                              <m:ctrlPr>
                                <a:rPr lang="en-US" sz="2000" i="1">
                                  <a:solidFill>
                                    <a:srgbClr val="000000"/>
                                  </a:solidFill>
                                  <a:latin typeface="Cambria Math" panose="02040503050406030204" pitchFamily="18" charset="0"/>
                                  <a:ea typeface="Cambria Math" panose="02040503050406030204" pitchFamily="18" charset="0"/>
                                </a:rPr>
                              </m:ctrlPr>
                            </m:sSubSupPr>
                            <m:e>
                              <m:sSubSup>
                                <m:sSubSupPr>
                                  <m:ctrlPr>
                                    <a:rPr lang="en-US" sz="2000" i="1">
                                      <a:latin typeface="Cambria Math" panose="02040503050406030204" pitchFamily="18" charset="0"/>
                                      <a:ea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𝛾</m:t>
                                  </m:r>
                                </m:e>
                                <m:sub>
                                  <m:r>
                                    <a:rPr lang="en-US" sz="2000" i="1">
                                      <a:latin typeface="Cambria Math" panose="02040503050406030204" pitchFamily="18" charset="0"/>
                                      <a:ea typeface="Cambria Math" panose="02040503050406030204" pitchFamily="18" charset="0"/>
                                    </a:rPr>
                                    <m:t>𝑡</m:t>
                                  </m:r>
                                </m:sub>
                                <m:sup>
                                  <m:r>
                                    <a:rPr lang="en-US" sz="2000" i="1">
                                      <a:latin typeface="Cambria Math" panose="02040503050406030204" pitchFamily="18" charset="0"/>
                                      <a:ea typeface="Cambria Math" panose="02040503050406030204" pitchFamily="18" charset="0"/>
                                    </a:rPr>
                                    <m:t>𝑟𝑒𝑠</m:t>
                                  </m:r>
                                </m:sup>
                              </m:sSubSup>
                              <m:r>
                                <a:rPr lang="en-US" sz="2000" i="1">
                                  <a:solidFill>
                                    <a:srgbClr val="000000"/>
                                  </a:solidFill>
                                  <a:latin typeface="Cambria Math" panose="02040503050406030204" pitchFamily="18" charset="0"/>
                                  <a:ea typeface="Cambria Math" panose="02040503050406030204" pitchFamily="18" charset="0"/>
                                </a:rPr>
                                <m:t>𝐶𝑎𝑝</m:t>
                              </m:r>
                            </m:e>
                            <m:sub>
                              <m:r>
                                <a:rPr lang="en-US" sz="2000" i="1">
                                  <a:solidFill>
                                    <a:srgbClr val="000000"/>
                                  </a:solidFill>
                                  <a:latin typeface="Cambria Math" panose="02040503050406030204" pitchFamily="18" charset="0"/>
                                  <a:ea typeface="Cambria Math" panose="02040503050406030204" pitchFamily="18" charset="0"/>
                                </a:rPr>
                                <m:t>𝑡</m:t>
                              </m:r>
                            </m:sub>
                            <m:sup>
                              <m:r>
                                <a:rPr lang="en-US" sz="2000" i="1">
                                  <a:solidFill>
                                    <a:srgbClr val="000000"/>
                                  </a:solidFill>
                                  <a:latin typeface="Cambria Math" panose="02040503050406030204" pitchFamily="18" charset="0"/>
                                  <a:ea typeface="Cambria Math" panose="02040503050406030204" pitchFamily="18" charset="0"/>
                                </a:rPr>
                                <m:t>𝑟𝑒𝑔</m:t>
                              </m:r>
                            </m:sup>
                          </m:sSubSup>
                        </m:num>
                        <m:den>
                          <m:sSub>
                            <m:sSubPr>
                              <m:ctrlPr>
                                <a:rPr lang="en-US" sz="2000" i="1">
                                  <a:solidFill>
                                    <a:srgbClr val="000000"/>
                                  </a:solidFill>
                                  <a:latin typeface="Cambria Math" panose="02040503050406030204" pitchFamily="18" charset="0"/>
                                  <a:ea typeface="Cambria Math" panose="02040503050406030204" pitchFamily="18" charset="0"/>
                                </a:rPr>
                              </m:ctrlPr>
                            </m:sSubPr>
                            <m:e>
                              <m:r>
                                <a:rPr lang="en-US" sz="2000" i="1">
                                  <a:solidFill>
                                    <a:srgbClr val="000000"/>
                                  </a:solidFill>
                                  <a:latin typeface="Cambria Math" panose="02040503050406030204" pitchFamily="18" charset="0"/>
                                  <a:ea typeface="Cambria Math" panose="02040503050406030204" pitchFamily="18" charset="0"/>
                                </a:rPr>
                                <m:t>𝜂</m:t>
                              </m:r>
                            </m:e>
                            <m:sub>
                              <m:r>
                                <a:rPr lang="en-US" sz="2000" i="1">
                                  <a:solidFill>
                                    <a:srgbClr val="000000"/>
                                  </a:solidFill>
                                  <a:latin typeface="Cambria Math" panose="02040503050406030204" pitchFamily="18" charset="0"/>
                                  <a:ea typeface="Cambria Math" panose="02040503050406030204" pitchFamily="18" charset="0"/>
                                </a:rPr>
                                <m:t>𝑑</m:t>
                              </m:r>
                            </m:sub>
                          </m:sSub>
                        </m:den>
                      </m:f>
                    </m:oMath>
                  </m:oMathPara>
                </a14:m>
                <a:endParaRPr lang="en-US" sz="2000" dirty="0"/>
              </a:p>
            </p:txBody>
          </p:sp>
        </mc:Choice>
        <mc:Fallback xmlns="">
          <p:sp>
            <p:nvSpPr>
              <p:cNvPr id="4" name="Rectangle 3">
                <a:extLst>
                  <a:ext uri="{FF2B5EF4-FFF2-40B4-BE49-F238E27FC236}">
                    <a16:creationId xmlns:a16="http://schemas.microsoft.com/office/drawing/2014/main" id="{E0C849D1-7039-4479-8712-374046CBD53E}"/>
                  </a:ext>
                </a:extLst>
              </p:cNvPr>
              <p:cNvSpPr>
                <a:spLocks noRot="1" noChangeAspect="1" noMove="1" noResize="1" noEditPoints="1" noAdjustHandles="1" noChangeArrowheads="1" noChangeShapeType="1" noTextEdit="1"/>
              </p:cNvSpPr>
              <p:nvPr/>
            </p:nvSpPr>
            <p:spPr>
              <a:xfrm>
                <a:off x="1524000" y="5171653"/>
                <a:ext cx="3880485" cy="431144"/>
              </a:xfrm>
              <a:prstGeom prst="rect">
                <a:avLst/>
              </a:prstGeom>
              <a:blipFill>
                <a:blip r:embed="rId7"/>
                <a:stretch>
                  <a:fillRect t="-102817" r="-9890" b="-163380"/>
                </a:stretch>
              </a:blipFill>
            </p:spPr>
            <p:txBody>
              <a:bodyPr/>
              <a:lstStyle/>
              <a:p>
                <a:r>
                  <a:rPr lang="en-US">
                    <a:noFill/>
                  </a:rPr>
                  <a:t> </a:t>
                </a:r>
              </a:p>
            </p:txBody>
          </p:sp>
        </mc:Fallback>
      </mc:AlternateContent>
    </p:spTree>
    <p:extLst>
      <p:ext uri="{BB962C8B-B14F-4D97-AF65-F5344CB8AC3E}">
        <p14:creationId xmlns:p14="http://schemas.microsoft.com/office/powerpoint/2010/main" val="22721722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04478"/>
          </a:xfrm>
        </p:spPr>
        <p:txBody>
          <a:bodyPr/>
          <a:lstStyle/>
          <a:p>
            <a:pPr algn="ctr"/>
            <a:r>
              <a:rPr lang="en-US" dirty="0"/>
              <a:t>Optimal Bidding in the Joint Power Markets</a:t>
            </a: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70" name="TextBox 369">
            <a:extLst>
              <a:ext uri="{FF2B5EF4-FFF2-40B4-BE49-F238E27FC236}">
                <a16:creationId xmlns:a16="http://schemas.microsoft.com/office/drawing/2014/main" id="{A625B599-0E89-4772-AF3C-49D27B60DA32}"/>
              </a:ext>
            </a:extLst>
          </p:cNvPr>
          <p:cNvSpPr txBox="1"/>
          <p:nvPr/>
        </p:nvSpPr>
        <p:spPr>
          <a:xfrm>
            <a:off x="647700" y="959418"/>
            <a:ext cx="7848600" cy="3785652"/>
          </a:xfrm>
          <a:prstGeom prst="rect">
            <a:avLst/>
          </a:prstGeom>
          <a:noFill/>
        </p:spPr>
        <p:txBody>
          <a:bodyPr wrap="square" rtlCol="0">
            <a:spAutoFit/>
          </a:bodyPr>
          <a:lstStyle/>
          <a:p>
            <a:pPr marR="0" lvl="0" algn="just" defTabSz="914400" rtl="0" eaLnBrk="0" fontAlgn="base" latinLnBrk="0" hangingPunct="0">
              <a:lnSpc>
                <a:spcPct val="100000"/>
              </a:lnSpc>
              <a:spcBef>
                <a:spcPct val="0"/>
              </a:spcBef>
              <a:spcAft>
                <a:spcPct val="0"/>
              </a:spcAft>
              <a:buClrTx/>
              <a:buSzTx/>
              <a:tabLst/>
              <a:defRP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Battery degradation is considered to calculate the life</a:t>
            </a:r>
            <a:endParaRPr lang="en-US" altLang="zh-CN" sz="2000" dirty="0">
              <a:solidFill>
                <a:srgbClr val="000000"/>
              </a:solidFill>
              <a:latin typeface="Calibri" panose="020F0502020204030204" pitchFamily="34" charset="0"/>
              <a:cs typeface="Calibri" panose="020F0502020204030204" pitchFamily="34" charset="0"/>
              <a:sym typeface="Wingdings" panose="05000000000000000000" pitchFamily="2" charset="2"/>
            </a:endParaRPr>
          </a:p>
          <a:p>
            <a:pPr marL="457200" lvl="0" indent="-457200" algn="just">
              <a:buAutoNum type="arabicParenR"/>
              <a:defRPr/>
            </a:pPr>
            <a:r>
              <a:rPr lang="en-US" sz="2000" i="1" dirty="0">
                <a:solidFill>
                  <a:srgbClr val="000000"/>
                </a:solidFill>
                <a:latin typeface="Calibri" panose="020F0502020204030204" pitchFamily="34" charset="0"/>
                <a:cs typeface="Calibri" panose="020F0502020204030204" pitchFamily="34" charset="0"/>
                <a:sym typeface="Wingdings" panose="05000000000000000000" pitchFamily="2" charset="2"/>
              </a:rPr>
              <a:t>Count the cycles based on the extreme points and separate the decision variables from the identification of half cycles.</a:t>
            </a:r>
          </a:p>
          <a:p>
            <a:pPr marL="457200" marR="0" lvl="0" indent="-457200" algn="just" defTabSz="914400" rtl="0" eaLnBrk="0" fontAlgn="base" latinLnBrk="0" hangingPunct="0">
              <a:lnSpc>
                <a:spcPct val="100000"/>
              </a:lnSpc>
              <a:spcBef>
                <a:spcPct val="0"/>
              </a:spcBef>
              <a:spcAft>
                <a:spcPct val="0"/>
              </a:spcAft>
              <a:buClrTx/>
              <a:buSzTx/>
              <a:buAutoNum type="arabicParenR"/>
              <a:tabLst/>
              <a:defRPr/>
            </a:pPr>
            <a:endPar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a:p>
            <a:pPr marL="457200" marR="0" lvl="0" indent="-457200" algn="just" defTabSz="914400" rtl="0" eaLnBrk="0" fontAlgn="base" latinLnBrk="0" hangingPunct="0">
              <a:lnSpc>
                <a:spcPct val="100000"/>
              </a:lnSpc>
              <a:spcBef>
                <a:spcPct val="0"/>
              </a:spcBef>
              <a:spcAft>
                <a:spcPct val="0"/>
              </a:spcAft>
              <a:buClrTx/>
              <a:buSzTx/>
              <a:buAutoNum type="arabicParenR"/>
              <a:tabLst/>
              <a:defRPr/>
            </a:pPr>
            <a:endParaRPr lang="en-US" sz="2000" i="1" dirty="0">
              <a:solidFill>
                <a:srgbClr val="000000"/>
              </a:solidFill>
              <a:latin typeface="Calibri" panose="020F0502020204030204" pitchFamily="34" charset="0"/>
              <a:cs typeface="Calibri" panose="020F0502020204030204" pitchFamily="34" charset="0"/>
              <a:sym typeface="Wingdings" panose="05000000000000000000" pitchFamily="2" charset="2"/>
            </a:endParaRPr>
          </a:p>
          <a:p>
            <a:pPr marL="457200" marR="0" lvl="0" indent="-457200" algn="just" defTabSz="914400" rtl="0" eaLnBrk="0" fontAlgn="base" latinLnBrk="0" hangingPunct="0">
              <a:lnSpc>
                <a:spcPct val="100000"/>
              </a:lnSpc>
              <a:spcBef>
                <a:spcPct val="0"/>
              </a:spcBef>
              <a:spcAft>
                <a:spcPct val="0"/>
              </a:spcAft>
              <a:buClrTx/>
              <a:buSzTx/>
              <a:buAutoNum type="arabicParenR"/>
              <a:tabLst/>
              <a:defRPr/>
            </a:pPr>
            <a:endPar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a:p>
            <a:pPr marL="457200" marR="0" lvl="0" indent="-457200" algn="just" defTabSz="914400" rtl="0" eaLnBrk="0" fontAlgn="base" latinLnBrk="0" hangingPunct="0">
              <a:lnSpc>
                <a:spcPct val="100000"/>
              </a:lnSpc>
              <a:spcBef>
                <a:spcPct val="0"/>
              </a:spcBef>
              <a:spcAft>
                <a:spcPct val="0"/>
              </a:spcAft>
              <a:buClrTx/>
              <a:buSzTx/>
              <a:buAutoNum type="arabicParenR"/>
              <a:tabLst/>
              <a:defRPr/>
            </a:pPr>
            <a:endParaRPr lang="en-US" sz="2000" i="1" dirty="0">
              <a:solidFill>
                <a:srgbClr val="000000"/>
              </a:solidFill>
              <a:latin typeface="Calibri" panose="020F0502020204030204" pitchFamily="34" charset="0"/>
              <a:cs typeface="Calibri" panose="020F0502020204030204" pitchFamily="34" charset="0"/>
              <a:sym typeface="Wingdings" panose="05000000000000000000" pitchFamily="2" charset="2"/>
            </a:endParaRPr>
          </a:p>
          <a:p>
            <a:pPr marL="457200" marR="0" lvl="0" indent="-457200" algn="just" defTabSz="914400" rtl="0" eaLnBrk="0" fontAlgn="base" latinLnBrk="0" hangingPunct="0">
              <a:lnSpc>
                <a:spcPct val="100000"/>
              </a:lnSpc>
              <a:spcBef>
                <a:spcPct val="0"/>
              </a:spcBef>
              <a:spcAft>
                <a:spcPct val="0"/>
              </a:spcAft>
              <a:buClrTx/>
              <a:buSzTx/>
              <a:buAutoNum type="arabicParenR"/>
              <a:tabLst/>
              <a:defRPr/>
            </a:pPr>
            <a:endParaRPr lang="en-US" sz="2000" i="1" dirty="0">
              <a:solidFill>
                <a:srgbClr val="000000"/>
              </a:solidFill>
              <a:latin typeface="Calibri" panose="020F0502020204030204" pitchFamily="34" charset="0"/>
              <a:cs typeface="Calibri" panose="020F0502020204030204" pitchFamily="34" charset="0"/>
              <a:sym typeface="Wingdings" panose="05000000000000000000" pitchFamily="2" charset="2"/>
            </a:endParaRPr>
          </a:p>
          <a:p>
            <a:pPr marL="457200" marR="0" lvl="0" indent="-457200" algn="just" defTabSz="914400" rtl="0" eaLnBrk="0" fontAlgn="base" latinLnBrk="0" hangingPunct="0">
              <a:lnSpc>
                <a:spcPct val="100000"/>
              </a:lnSpc>
              <a:spcBef>
                <a:spcPct val="0"/>
              </a:spcBef>
              <a:spcAft>
                <a:spcPct val="0"/>
              </a:spcAft>
              <a:buClrTx/>
              <a:buSzTx/>
              <a:buAutoNum type="arabicParenR"/>
              <a:tabLst/>
              <a:defRPr/>
            </a:pPr>
            <a:endParaRPr lang="en-US" sz="2000" i="1" dirty="0">
              <a:solidFill>
                <a:srgbClr val="000000"/>
              </a:solidFill>
              <a:latin typeface="Calibri" panose="020F0502020204030204" pitchFamily="34" charset="0"/>
              <a:cs typeface="Calibri" panose="020F0502020204030204" pitchFamily="34" charset="0"/>
              <a:sym typeface="Wingdings" panose="05000000000000000000" pitchFamily="2" charset="2"/>
            </a:endParaRPr>
          </a:p>
          <a:p>
            <a:pPr marL="457200" marR="0" lvl="0" indent="-457200" algn="just" defTabSz="914400" rtl="0" eaLnBrk="0" fontAlgn="base" latinLnBrk="0" hangingPunct="0">
              <a:lnSpc>
                <a:spcPct val="100000"/>
              </a:lnSpc>
              <a:spcBef>
                <a:spcPct val="0"/>
              </a:spcBef>
              <a:spcAft>
                <a:spcPct val="0"/>
              </a:spcAft>
              <a:buClrTx/>
              <a:buSzTx/>
              <a:buAutoNum type="arabicParenR"/>
              <a:tabLst/>
              <a:defRPr/>
            </a:pPr>
            <a:endPar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a:p>
            <a:pPr marL="457200" marR="0" lvl="0" indent="-457200" algn="just" defTabSz="914400" rtl="0" eaLnBrk="0" fontAlgn="base" latinLnBrk="0" hangingPunct="0">
              <a:lnSpc>
                <a:spcPct val="100000"/>
              </a:lnSpc>
              <a:spcBef>
                <a:spcPct val="0"/>
              </a:spcBef>
              <a:spcAft>
                <a:spcPct val="0"/>
              </a:spcAft>
              <a:buClrTx/>
              <a:buSzTx/>
              <a:buAutoNum type="arabicParenR"/>
              <a:tabLst/>
              <a:defRPr/>
            </a:pPr>
            <a:endPar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a:p>
            <a:pPr marL="457200" marR="0" lvl="0" indent="-457200" algn="just" defTabSz="914400" rtl="0" eaLnBrk="0" fontAlgn="base" latinLnBrk="0" hangingPunct="0">
              <a:lnSpc>
                <a:spcPct val="100000"/>
              </a:lnSpc>
              <a:spcBef>
                <a:spcPct val="0"/>
              </a:spcBef>
              <a:spcAft>
                <a:spcPct val="0"/>
              </a:spcAft>
              <a:buClrTx/>
              <a:buSzTx/>
              <a:buAutoNum type="arabicParenR"/>
              <a:tabLst/>
              <a:defRPr/>
            </a:pPr>
            <a:r>
              <a:rPr lang="en-US" sz="2000" i="1" dirty="0">
                <a:solidFill>
                  <a:srgbClr val="000000"/>
                </a:solidFill>
                <a:latin typeface="Calibri" panose="020F0502020204030204" pitchFamily="34" charset="0"/>
                <a:cs typeface="Calibri" panose="020F0502020204030204" pitchFamily="34" charset="0"/>
                <a:sym typeface="Wingdings" panose="05000000000000000000" pitchFamily="2" charset="2"/>
              </a:rPr>
              <a:t>Model the daily degradation as a power function of depth of cycles</a:t>
            </a:r>
          </a:p>
        </p:txBody>
      </p:sp>
      <p:pic>
        <p:nvPicPr>
          <p:cNvPr id="6" name="Picture 5">
            <a:extLst>
              <a:ext uri="{FF2B5EF4-FFF2-40B4-BE49-F238E27FC236}">
                <a16:creationId xmlns:a16="http://schemas.microsoft.com/office/drawing/2014/main" id="{B83F1F49-C046-4013-BB08-A3C233F39B6D}"/>
              </a:ext>
            </a:extLst>
          </p:cNvPr>
          <p:cNvPicPr>
            <a:picLocks noChangeAspect="1"/>
          </p:cNvPicPr>
          <p:nvPr/>
        </p:nvPicPr>
        <p:blipFill>
          <a:blip r:embed="rId3"/>
          <a:stretch>
            <a:fillRect/>
          </a:stretch>
        </p:blipFill>
        <p:spPr>
          <a:xfrm>
            <a:off x="1902617" y="2029936"/>
            <a:ext cx="5338763" cy="2313464"/>
          </a:xfrm>
          <a:prstGeom prst="rect">
            <a:avLst/>
          </a:prstGeom>
        </p:spPr>
      </p:pic>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B010101A-45C3-46DE-A046-65BF3FC489DC}"/>
                  </a:ext>
                </a:extLst>
              </p:cNvPr>
              <p:cNvSpPr/>
              <p:nvPr/>
            </p:nvSpPr>
            <p:spPr>
              <a:xfrm>
                <a:off x="647699" y="4745070"/>
                <a:ext cx="7848600" cy="8451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rgbClr val="000000"/>
                              </a:solidFill>
                              <a:latin typeface="Cambria Math" panose="02040503050406030204" pitchFamily="18" charset="0"/>
                              <a:ea typeface="Cambria Math" panose="02040503050406030204" pitchFamily="18" charset="0"/>
                            </a:rPr>
                          </m:ctrlPr>
                        </m:sSubPr>
                        <m:e>
                          <m:r>
                            <a:rPr lang="en-US" sz="2000" b="0" i="1" smtClean="0">
                              <a:solidFill>
                                <a:srgbClr val="000000"/>
                              </a:solidFill>
                              <a:latin typeface="Cambria Math" panose="02040503050406030204" pitchFamily="18" charset="0"/>
                              <a:ea typeface="Cambria Math" panose="02040503050406030204" pitchFamily="18" charset="0"/>
                            </a:rPr>
                            <m:t>𝑇</m:t>
                          </m:r>
                        </m:e>
                        <m:sub>
                          <m:r>
                            <a:rPr lang="en-US" sz="2000" b="0" i="1" smtClean="0">
                              <a:solidFill>
                                <a:srgbClr val="000000"/>
                              </a:solidFill>
                              <a:latin typeface="Cambria Math" panose="02040503050406030204" pitchFamily="18" charset="0"/>
                              <a:ea typeface="Cambria Math" panose="02040503050406030204" pitchFamily="18" charset="0"/>
                            </a:rPr>
                            <m:t>𝑐𝑦𝑐𝑙𝑒</m:t>
                          </m:r>
                        </m:sub>
                      </m:sSub>
                      <m:r>
                        <a:rPr lang="en-US" sz="2000" b="0" i="1" smtClean="0">
                          <a:solidFill>
                            <a:srgbClr val="000000"/>
                          </a:solidFill>
                          <a:latin typeface="Cambria Math" panose="02040503050406030204" pitchFamily="18" charset="0"/>
                          <a:ea typeface="Cambria Math" panose="02040503050406030204" pitchFamily="18" charset="0"/>
                        </a:rPr>
                        <m:t>=</m:t>
                      </m:r>
                      <m:f>
                        <m:fPr>
                          <m:ctrlPr>
                            <a:rPr lang="en-US" sz="2000" b="0" i="1" smtClean="0">
                              <a:solidFill>
                                <a:srgbClr val="000000"/>
                              </a:solidFill>
                              <a:latin typeface="Cambria Math" panose="02040503050406030204" pitchFamily="18" charset="0"/>
                              <a:ea typeface="Cambria Math" panose="02040503050406030204" pitchFamily="18" charset="0"/>
                            </a:rPr>
                          </m:ctrlPr>
                        </m:fPr>
                        <m:num>
                          <m:r>
                            <a:rPr lang="en-US" sz="2000" b="0" i="1" smtClean="0">
                              <a:solidFill>
                                <a:srgbClr val="000000"/>
                              </a:solidFill>
                              <a:latin typeface="Cambria Math" panose="02040503050406030204" pitchFamily="18" charset="0"/>
                              <a:ea typeface="Cambria Math" panose="02040503050406030204" pitchFamily="18" charset="0"/>
                            </a:rPr>
                            <m:t>1</m:t>
                          </m:r>
                        </m:num>
                        <m:den>
                          <m:r>
                            <a:rPr lang="en-US" sz="2000" b="0" i="1" smtClean="0">
                              <a:solidFill>
                                <a:srgbClr val="000000"/>
                              </a:solidFill>
                              <a:latin typeface="Cambria Math" panose="02040503050406030204" pitchFamily="18" charset="0"/>
                              <a:ea typeface="Cambria Math" panose="02040503050406030204" pitchFamily="18" charset="0"/>
                            </a:rPr>
                            <m:t>𝛼</m:t>
                          </m:r>
                          <m:nary>
                            <m:naryPr>
                              <m:chr m:val="∑"/>
                              <m:supHide m:val="on"/>
                              <m:ctrlPr>
                                <a:rPr lang="en-US" sz="2000" b="0" i="1" smtClean="0">
                                  <a:solidFill>
                                    <a:srgbClr val="000000"/>
                                  </a:solidFill>
                                  <a:latin typeface="Cambria Math" panose="02040503050406030204" pitchFamily="18" charset="0"/>
                                  <a:ea typeface="Cambria Math" panose="02040503050406030204" pitchFamily="18" charset="0"/>
                                </a:rPr>
                              </m:ctrlPr>
                            </m:naryPr>
                            <m:sub>
                              <m:r>
                                <m:rPr>
                                  <m:brk m:alnAt="7"/>
                                </m:rPr>
                                <a:rPr lang="en-US" sz="2000" b="0" i="1" smtClean="0">
                                  <a:solidFill>
                                    <a:srgbClr val="000000"/>
                                  </a:solidFill>
                                  <a:latin typeface="Cambria Math" panose="02040503050406030204" pitchFamily="18" charset="0"/>
                                  <a:ea typeface="Cambria Math" panose="02040503050406030204" pitchFamily="18" charset="0"/>
                                </a:rPr>
                                <m:t>𝑘</m:t>
                              </m:r>
                              <m:r>
                                <a:rPr lang="en-US" sz="2000" b="0" i="1" smtClean="0">
                                  <a:solidFill>
                                    <a:srgbClr val="000000"/>
                                  </a:solidFill>
                                  <a:latin typeface="Cambria Math" panose="02040503050406030204" pitchFamily="18" charset="0"/>
                                  <a:ea typeface="Cambria Math" panose="02040503050406030204" pitchFamily="18" charset="0"/>
                                </a:rPr>
                                <m:t>∈</m:t>
                              </m:r>
                              <m:r>
                                <a:rPr lang="en-US" sz="2000" b="0" i="1" smtClean="0">
                                  <a:solidFill>
                                    <a:srgbClr val="000000"/>
                                  </a:solidFill>
                                  <a:latin typeface="Cambria Math" panose="02040503050406030204" pitchFamily="18" charset="0"/>
                                  <a:ea typeface="Cambria Math" panose="02040503050406030204" pitchFamily="18" charset="0"/>
                                </a:rPr>
                                <m:t>𝐾</m:t>
                              </m:r>
                            </m:sub>
                            <m:sup/>
                            <m:e>
                              <m:sSubSup>
                                <m:sSubSupPr>
                                  <m:ctrlPr>
                                    <a:rPr lang="en-US" sz="2000" i="1">
                                      <a:solidFill>
                                        <a:srgbClr val="000000"/>
                                      </a:solidFill>
                                      <a:latin typeface="Cambria Math" panose="02040503050406030204" pitchFamily="18" charset="0"/>
                                      <a:ea typeface="Cambria Math" panose="02040503050406030204" pitchFamily="18" charset="0"/>
                                    </a:rPr>
                                  </m:ctrlPr>
                                </m:sSubSupPr>
                                <m:e>
                                  <m:r>
                                    <a:rPr lang="en-US" sz="2000" i="1">
                                      <a:solidFill>
                                        <a:srgbClr val="000000"/>
                                      </a:solidFill>
                                      <a:latin typeface="Cambria Math" panose="02040503050406030204" pitchFamily="18" charset="0"/>
                                      <a:ea typeface="Cambria Math" panose="02040503050406030204" pitchFamily="18" charset="0"/>
                                    </a:rPr>
                                    <m:t>𝑑</m:t>
                                  </m:r>
                                </m:e>
                                <m:sub>
                                  <m:r>
                                    <a:rPr lang="en-US" sz="2000" i="1">
                                      <a:solidFill>
                                        <a:srgbClr val="000000"/>
                                      </a:solidFill>
                                      <a:latin typeface="Cambria Math" panose="02040503050406030204" pitchFamily="18" charset="0"/>
                                      <a:ea typeface="Cambria Math" panose="02040503050406030204" pitchFamily="18" charset="0"/>
                                    </a:rPr>
                                    <m:t>h𝑎𝑙𝑓</m:t>
                                  </m:r>
                                  <m:r>
                                    <a:rPr lang="en-US" sz="2000" i="1">
                                      <a:solidFill>
                                        <a:srgbClr val="000000"/>
                                      </a:solidFill>
                                      <a:latin typeface="Cambria Math" panose="02040503050406030204" pitchFamily="18" charset="0"/>
                                      <a:ea typeface="Cambria Math" panose="02040503050406030204" pitchFamily="18" charset="0"/>
                                    </a:rPr>
                                    <m:t>,</m:t>
                                  </m:r>
                                  <m:r>
                                    <a:rPr lang="en-US" sz="2000" i="1">
                                      <a:solidFill>
                                        <a:srgbClr val="000000"/>
                                      </a:solidFill>
                                      <a:latin typeface="Cambria Math" panose="02040503050406030204" pitchFamily="18" charset="0"/>
                                      <a:ea typeface="Cambria Math" panose="02040503050406030204" pitchFamily="18" charset="0"/>
                                    </a:rPr>
                                    <m:t>𝑘</m:t>
                                  </m:r>
                                </m:sub>
                                <m:sup>
                                  <m:r>
                                    <a:rPr lang="en-US" sz="2000" i="1">
                                      <a:solidFill>
                                        <a:srgbClr val="000000"/>
                                      </a:solidFill>
                                      <a:latin typeface="Cambria Math" panose="02040503050406030204" pitchFamily="18" charset="0"/>
                                      <a:ea typeface="Cambria Math" panose="02040503050406030204" pitchFamily="18" charset="0"/>
                                    </a:rPr>
                                    <m:t>𝑘𝑝</m:t>
                                  </m:r>
                                </m:sup>
                              </m:sSubSup>
                            </m:e>
                          </m:nary>
                        </m:den>
                      </m:f>
                    </m:oMath>
                  </m:oMathPara>
                </a14:m>
                <a:endParaRPr lang="en-US" sz="2000" dirty="0">
                  <a:solidFill>
                    <a:srgbClr val="000000"/>
                  </a:solidFill>
                  <a:ea typeface="Cambria Math" panose="02040503050406030204" pitchFamily="18" charset="0"/>
                </a:endParaRPr>
              </a:p>
            </p:txBody>
          </p:sp>
        </mc:Choice>
        <mc:Fallback xmlns="">
          <p:sp>
            <p:nvSpPr>
              <p:cNvPr id="13" name="Rectangle 12">
                <a:extLst>
                  <a:ext uri="{FF2B5EF4-FFF2-40B4-BE49-F238E27FC236}">
                    <a16:creationId xmlns:a16="http://schemas.microsoft.com/office/drawing/2014/main" id="{B010101A-45C3-46DE-A046-65BF3FC489DC}"/>
                  </a:ext>
                </a:extLst>
              </p:cNvPr>
              <p:cNvSpPr>
                <a:spLocks noRot="1" noChangeAspect="1" noMove="1" noResize="1" noEditPoints="1" noAdjustHandles="1" noChangeArrowheads="1" noChangeShapeType="1" noTextEdit="1"/>
              </p:cNvSpPr>
              <p:nvPr/>
            </p:nvSpPr>
            <p:spPr>
              <a:xfrm>
                <a:off x="647699" y="4745070"/>
                <a:ext cx="7848600" cy="84510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090176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04478"/>
          </a:xfrm>
        </p:spPr>
        <p:txBody>
          <a:bodyPr/>
          <a:lstStyle/>
          <a:p>
            <a:pPr algn="ctr"/>
            <a:r>
              <a:rPr lang="en-US" dirty="0"/>
              <a:t>Optimal Bidding in the Joint Power Markets</a:t>
            </a: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pic>
        <p:nvPicPr>
          <p:cNvPr id="3" name="Picture 2">
            <a:extLst>
              <a:ext uri="{FF2B5EF4-FFF2-40B4-BE49-F238E27FC236}">
                <a16:creationId xmlns:a16="http://schemas.microsoft.com/office/drawing/2014/main" id="{B7A1516C-34D4-4943-8A47-4FE9F6EEC997}"/>
              </a:ext>
            </a:extLst>
          </p:cNvPr>
          <p:cNvPicPr>
            <a:picLocks noChangeAspect="1"/>
          </p:cNvPicPr>
          <p:nvPr/>
        </p:nvPicPr>
        <p:blipFill>
          <a:blip r:embed="rId3"/>
          <a:stretch>
            <a:fillRect/>
          </a:stretch>
        </p:blipFill>
        <p:spPr>
          <a:xfrm>
            <a:off x="1785636" y="959563"/>
            <a:ext cx="5572717" cy="2103120"/>
          </a:xfrm>
          <a:prstGeom prst="rect">
            <a:avLst/>
          </a:prstGeom>
        </p:spPr>
      </p:pic>
      <p:pic>
        <p:nvPicPr>
          <p:cNvPr id="6" name="Picture 5">
            <a:extLst>
              <a:ext uri="{FF2B5EF4-FFF2-40B4-BE49-F238E27FC236}">
                <a16:creationId xmlns:a16="http://schemas.microsoft.com/office/drawing/2014/main" id="{EF0F0875-F939-486C-99F7-D23C5558A918}"/>
              </a:ext>
            </a:extLst>
          </p:cNvPr>
          <p:cNvPicPr>
            <a:picLocks noChangeAspect="1"/>
          </p:cNvPicPr>
          <p:nvPr/>
        </p:nvPicPr>
        <p:blipFill>
          <a:blip r:embed="rId4"/>
          <a:stretch>
            <a:fillRect/>
          </a:stretch>
        </p:blipFill>
        <p:spPr>
          <a:xfrm>
            <a:off x="1874607" y="3591504"/>
            <a:ext cx="5394777" cy="2103120"/>
          </a:xfrm>
          <a:prstGeom prst="rect">
            <a:avLst/>
          </a:prstGeom>
        </p:spPr>
      </p:pic>
      <p:sp>
        <p:nvSpPr>
          <p:cNvPr id="8" name="Rectangle 7">
            <a:extLst>
              <a:ext uri="{FF2B5EF4-FFF2-40B4-BE49-F238E27FC236}">
                <a16:creationId xmlns:a16="http://schemas.microsoft.com/office/drawing/2014/main" id="{3A23EC1C-310A-45F8-B16C-CFC1355C63F0}"/>
              </a:ext>
            </a:extLst>
          </p:cNvPr>
          <p:cNvSpPr/>
          <p:nvPr/>
        </p:nvSpPr>
        <p:spPr>
          <a:xfrm>
            <a:off x="0" y="3062683"/>
            <a:ext cx="9144000" cy="276999"/>
          </a:xfrm>
          <a:prstGeom prst="rect">
            <a:avLst/>
          </a:prstGeom>
        </p:spPr>
        <p:txBody>
          <a:bodyPr wrap="square">
            <a:spAutoFit/>
          </a:bodyPr>
          <a:lstStyle/>
          <a:p>
            <a:pPr algn="ctr"/>
            <a:r>
              <a:rPr lang="en-US" sz="1200" dirty="0"/>
              <a:t> Optimal bidding strategies and energy curves of battery storage considering cycle life</a:t>
            </a:r>
          </a:p>
        </p:txBody>
      </p:sp>
      <p:sp>
        <p:nvSpPr>
          <p:cNvPr id="12" name="Rectangle 11">
            <a:extLst>
              <a:ext uri="{FF2B5EF4-FFF2-40B4-BE49-F238E27FC236}">
                <a16:creationId xmlns:a16="http://schemas.microsoft.com/office/drawing/2014/main" id="{3D75CFF1-2C13-487A-B6E9-1DD24673D96C}"/>
              </a:ext>
            </a:extLst>
          </p:cNvPr>
          <p:cNvSpPr/>
          <p:nvPr/>
        </p:nvSpPr>
        <p:spPr>
          <a:xfrm>
            <a:off x="-1" y="5742801"/>
            <a:ext cx="9144000" cy="276999"/>
          </a:xfrm>
          <a:prstGeom prst="rect">
            <a:avLst/>
          </a:prstGeom>
        </p:spPr>
        <p:txBody>
          <a:bodyPr wrap="square">
            <a:spAutoFit/>
          </a:bodyPr>
          <a:lstStyle/>
          <a:p>
            <a:pPr algn="ctr"/>
            <a:r>
              <a:rPr lang="en-US" sz="1200" dirty="0"/>
              <a:t> Optimal bidding strategies and energy curves of battery storage without considering cycle life</a:t>
            </a:r>
          </a:p>
        </p:txBody>
      </p:sp>
    </p:spTree>
    <p:extLst>
      <p:ext uri="{BB962C8B-B14F-4D97-AF65-F5344CB8AC3E}">
        <p14:creationId xmlns:p14="http://schemas.microsoft.com/office/powerpoint/2010/main" val="3904182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04478"/>
          </a:xfrm>
        </p:spPr>
        <p:txBody>
          <a:bodyPr/>
          <a:lstStyle/>
          <a:p>
            <a:pPr algn="ctr"/>
            <a:r>
              <a:rPr lang="en-US" dirty="0"/>
              <a:t>Optimal Bidding in the Joint Power Markets</a:t>
            </a: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70" name="TextBox 369">
            <a:extLst>
              <a:ext uri="{FF2B5EF4-FFF2-40B4-BE49-F238E27FC236}">
                <a16:creationId xmlns:a16="http://schemas.microsoft.com/office/drawing/2014/main" id="{A625B599-0E89-4772-AF3C-49D27B60DA32}"/>
              </a:ext>
            </a:extLst>
          </p:cNvPr>
          <p:cNvSpPr txBox="1"/>
          <p:nvPr/>
        </p:nvSpPr>
        <p:spPr>
          <a:xfrm>
            <a:off x="609600" y="1286500"/>
            <a:ext cx="7848600" cy="4093428"/>
          </a:xfrm>
          <a:prstGeom prst="rect">
            <a:avLst/>
          </a:prstGeom>
          <a:noFill/>
        </p:spPr>
        <p:txBody>
          <a:bodyPr wrap="square" rtlCol="0">
            <a:spAutoFit/>
          </a:body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a:p>
            <a:pPr marR="0" lvl="0" algn="just" defTabSz="914400" rtl="0" eaLnBrk="0" fontAlgn="base" latinLnBrk="0" hangingPunct="0">
              <a:lnSpc>
                <a:spcPct val="100000"/>
              </a:lnSpc>
              <a:spcBef>
                <a:spcPct val="0"/>
              </a:spcBef>
              <a:spcAft>
                <a:spcPct val="0"/>
              </a:spcAft>
              <a:buClrTx/>
              <a:buSzTx/>
              <a:tabLst/>
              <a:defRPr/>
            </a:pPr>
            <a:endPar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endParaRPr>
          </a:p>
          <a:p>
            <a:pPr marR="0" lvl="0" algn="just" defTabSz="914400" rtl="0" eaLnBrk="0" fontAlgn="base" latinLnBrk="0" hangingPunct="0">
              <a:lnSpc>
                <a:spcPct val="100000"/>
              </a:lnSpc>
              <a:spcBef>
                <a:spcPct val="0"/>
              </a:spcBef>
              <a:spcAft>
                <a:spcPct val="0"/>
              </a:spcAft>
              <a:buClrTx/>
              <a:buSzTx/>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More advanced probabilistic modeling of volatile price profiles for achieving more effective results.</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More accurate modelling method of capacity degradation for incorporating long-term profit into the optimization.</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zh-C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Improved methodology to solve the nonlinear optimization problem considering long-term profit.</a:t>
            </a:r>
          </a:p>
        </p:txBody>
      </p:sp>
      <p:sp>
        <p:nvSpPr>
          <p:cNvPr id="4" name="Rectangle 3">
            <a:extLst>
              <a:ext uri="{FF2B5EF4-FFF2-40B4-BE49-F238E27FC236}">
                <a16:creationId xmlns:a16="http://schemas.microsoft.com/office/drawing/2014/main" id="{CF0BE9ED-7B44-48E1-A7D8-B3D253A5004B}"/>
              </a:ext>
            </a:extLst>
          </p:cNvPr>
          <p:cNvSpPr/>
          <p:nvPr/>
        </p:nvSpPr>
        <p:spPr>
          <a:xfrm>
            <a:off x="609600" y="5427679"/>
            <a:ext cx="784860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222222"/>
                </a:solidFill>
                <a:effectLst/>
                <a:uLnTx/>
                <a:uFillTx/>
                <a:latin typeface="Times New Roman" panose="02020603050405020304" pitchFamily="18" charset="0"/>
                <a:ea typeface="+mn-ea"/>
                <a:cs typeface="Times New Roman" panose="02020603050405020304" pitchFamily="18" charset="0"/>
              </a:rPr>
              <a:t>[1] He, </a:t>
            </a:r>
            <a:r>
              <a:rPr kumimoji="0" lang="en-US" sz="1000" b="0"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Times New Roman" panose="02020603050405020304" pitchFamily="18" charset="0"/>
              </a:rPr>
              <a:t>Guannan</a:t>
            </a:r>
            <a:r>
              <a:rPr kumimoji="0" lang="en-US" sz="1000" b="0" i="0" u="none" strike="noStrike" kern="1200" cap="none" spc="0" normalizeH="0" baseline="0" noProof="0" dirty="0">
                <a:ln>
                  <a:noFill/>
                </a:ln>
                <a:solidFill>
                  <a:srgbClr val="222222"/>
                </a:solidFill>
                <a:effectLst/>
                <a:uLnTx/>
                <a:uFillTx/>
                <a:latin typeface="Times New Roman" panose="02020603050405020304" pitchFamily="18" charset="0"/>
                <a:ea typeface="+mn-ea"/>
                <a:cs typeface="Times New Roman" panose="02020603050405020304" pitchFamily="18" charset="0"/>
              </a:rPr>
              <a:t>, et al. "Optimal bidding strategy of battery storage in power markets considering performance-based regulation and battery cycle life." </a:t>
            </a:r>
            <a:r>
              <a:rPr kumimoji="0" lang="en-US" sz="1000" b="0" i="1" u="none" strike="noStrike" kern="1200" cap="none" spc="0" normalizeH="0" baseline="0" noProof="0" dirty="0">
                <a:ln>
                  <a:noFill/>
                </a:ln>
                <a:solidFill>
                  <a:srgbClr val="222222"/>
                </a:solidFill>
                <a:effectLst/>
                <a:uLnTx/>
                <a:uFillTx/>
                <a:latin typeface="Times New Roman" panose="02020603050405020304" pitchFamily="18" charset="0"/>
                <a:ea typeface="+mn-ea"/>
                <a:cs typeface="Times New Roman" panose="02020603050405020304" pitchFamily="18" charset="0"/>
              </a:rPr>
              <a:t>IEEE Transactions on Smart Grid</a:t>
            </a:r>
            <a:r>
              <a:rPr kumimoji="0" lang="en-US" sz="1000" b="0" i="0" u="none" strike="noStrike" kern="1200" cap="none" spc="0" normalizeH="0" baseline="0" noProof="0" dirty="0">
                <a:ln>
                  <a:noFill/>
                </a:ln>
                <a:solidFill>
                  <a:srgbClr val="222222"/>
                </a:solidFill>
                <a:effectLst/>
                <a:uLnTx/>
                <a:uFillTx/>
                <a:latin typeface="Times New Roman" panose="02020603050405020304" pitchFamily="18" charset="0"/>
                <a:ea typeface="+mn-ea"/>
                <a:cs typeface="Times New Roman" panose="02020603050405020304" pitchFamily="18" charset="0"/>
              </a:rPr>
              <a:t> 7.5 (2015): 2359-2367.</a:t>
            </a:r>
            <a:endPar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8542BB01-40CF-427D-BA5F-C2E6437F1791}"/>
              </a:ext>
            </a:extLst>
          </p:cNvPr>
          <p:cNvPicPr>
            <a:picLocks noChangeAspect="1"/>
          </p:cNvPicPr>
          <p:nvPr/>
        </p:nvPicPr>
        <p:blipFill>
          <a:blip r:embed="rId3"/>
          <a:stretch>
            <a:fillRect/>
          </a:stretch>
        </p:blipFill>
        <p:spPr>
          <a:xfrm>
            <a:off x="1985241" y="1143000"/>
            <a:ext cx="5173517" cy="2116241"/>
          </a:xfrm>
          <a:prstGeom prst="rect">
            <a:avLst/>
          </a:prstGeom>
        </p:spPr>
      </p:pic>
    </p:spTree>
    <p:extLst>
      <p:ext uri="{BB962C8B-B14F-4D97-AF65-F5344CB8AC3E}">
        <p14:creationId xmlns:p14="http://schemas.microsoft.com/office/powerpoint/2010/main" val="23182466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pPr algn="ctr"/>
            <a:r>
              <a:rPr lang="en-US" sz="2800" dirty="0"/>
              <a:t>Optimal battery participation in frequency regulation market</a:t>
            </a: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70" name="TextBox 369">
            <a:extLst>
              <a:ext uri="{FF2B5EF4-FFF2-40B4-BE49-F238E27FC236}">
                <a16:creationId xmlns:a16="http://schemas.microsoft.com/office/drawing/2014/main" id="{A625B599-0E89-4772-AF3C-49D27B60DA32}"/>
              </a:ext>
            </a:extLst>
          </p:cNvPr>
          <p:cNvSpPr txBox="1"/>
          <p:nvPr/>
        </p:nvSpPr>
        <p:spPr>
          <a:xfrm>
            <a:off x="609600" y="1143000"/>
            <a:ext cx="7848600" cy="2246769"/>
          </a:xfrm>
          <a:prstGeom prst="rect">
            <a:avLst/>
          </a:prstGeom>
          <a:noFill/>
        </p:spPr>
        <p:txBody>
          <a:bodyPr wrap="square" rtlCol="0">
            <a:spAutoFit/>
          </a:bodyPr>
          <a:lstStyle/>
          <a:p>
            <a:pPr marR="0" lvl="0" algn="just" defTabSz="914400" rtl="0" eaLnBrk="0" fontAlgn="base" latinLnBrk="0" hangingPunct="0">
              <a:lnSpc>
                <a:spcPct val="100000"/>
              </a:lnSpc>
              <a:spcBef>
                <a:spcPct val="0"/>
              </a:spcBef>
              <a:spcAft>
                <a:spcPct val="0"/>
              </a:spcAft>
              <a:buClrTx/>
              <a:buSzTx/>
              <a:tabLst/>
              <a:defRP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If the market clearing price and the regulation signal realization are known, the optimal regulation capacity and dispatch can be obtained by solving</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endParaRPr>
          </a:p>
          <a:p>
            <a:pPr marR="0" lvl="0" algn="just" defTabSz="914400" rtl="0" eaLnBrk="0" fontAlgn="base" latinLnBrk="0" hangingPunct="0">
              <a:lnSpc>
                <a:spcPct val="100000"/>
              </a:lnSpc>
              <a:spcBef>
                <a:spcPct val="0"/>
              </a:spcBef>
              <a:spcAft>
                <a:spcPct val="0"/>
              </a:spcAft>
              <a:buClrTx/>
              <a:buSzTx/>
              <a:tabLst/>
              <a:defRP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en-US" sz="2000" dirty="0" err="1">
                <a:solidFill>
                  <a:srgbClr val="000000"/>
                </a:solidFill>
                <a:latin typeface="Calibri" panose="020F0502020204030204" pitchFamily="34" charset="0"/>
                <a:cs typeface="Calibri" panose="020F0502020204030204" pitchFamily="34" charset="0"/>
                <a:sym typeface="Wingdings" panose="05000000000000000000" pitchFamily="2" charset="2"/>
              </a:rPr>
              <a:t>s.t.</a:t>
            </a:r>
            <a:endPar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AA78F17-A316-48D0-A3B4-6D7CB5BC9FCE}"/>
                  </a:ext>
                </a:extLst>
              </p:cNvPr>
              <p:cNvSpPr txBox="1"/>
              <p:nvPr/>
            </p:nvSpPr>
            <p:spPr>
              <a:xfrm>
                <a:off x="738021" y="2209800"/>
                <a:ext cx="7948779"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i="1" smtClean="0">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max</m:t>
                              </m:r>
                            </m:e>
                            <m:lim>
                              <m:sSup>
                                <m:sSupPr>
                                  <m:ctrlPr>
                                    <a:rPr lang="en-US" sz="2000" i="1">
                                      <a:latin typeface="Cambria Math" panose="02040503050406030204" pitchFamily="18" charset="0"/>
                                    </a:rPr>
                                  </m:ctrlPr>
                                </m:sSupPr>
                                <m:e>
                                  <m:r>
                                    <a:rPr lang="en-US" sz="2000" i="1">
                                      <a:latin typeface="Cambria Math" panose="02040503050406030204" pitchFamily="18" charset="0"/>
                                    </a:rPr>
                                    <m:t>𝐶𝑎𝑝</m:t>
                                  </m:r>
                                </m:e>
                                <m:sup>
                                  <m:r>
                                    <a:rPr lang="en-US" sz="2000" i="1">
                                      <a:latin typeface="Cambria Math" panose="02040503050406030204" pitchFamily="18" charset="0"/>
                                    </a:rPr>
                                    <m:t>𝑟𝑒𝑔</m:t>
                                  </m:r>
                                </m:sup>
                              </m:sSup>
                              <m:r>
                                <a:rPr lang="en-US" sz="2000" b="1" i="1" smtClean="0">
                                  <a:latin typeface="Cambria Math" panose="02040503050406030204" pitchFamily="18" charset="0"/>
                                </a:rPr>
                                <m:t>,</m:t>
                              </m:r>
                              <m:r>
                                <a:rPr lang="en-US" sz="2000" b="1" i="1" smtClean="0">
                                  <a:latin typeface="Cambria Math" panose="02040503050406030204" pitchFamily="18" charset="0"/>
                                </a:rPr>
                                <m:t>𝒑</m:t>
                              </m:r>
                              <m:r>
                                <a:rPr lang="en-US" sz="2000" b="1" i="1" smtClean="0">
                                  <a:latin typeface="Cambria Math" panose="02040503050406030204" pitchFamily="18" charset="0"/>
                                </a:rPr>
                                <m:t> </m:t>
                              </m:r>
                            </m:lim>
                          </m:limLow>
                        </m:fName>
                        <m:e>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𝑃</m:t>
                              </m:r>
                            </m:e>
                            <m:sup>
                              <m:r>
                                <a:rPr lang="en-US" sz="2000" b="0" i="1" smtClean="0">
                                  <a:latin typeface="Cambria Math" panose="02040503050406030204" pitchFamily="18" charset="0"/>
                                </a:rPr>
                                <m:t>𝑑𝑎𝑦</m:t>
                              </m:r>
                            </m:sup>
                          </m:sSup>
                          <m:d>
                            <m:dPr>
                              <m:ctrlPr>
                                <a:rPr lang="en-US" sz="2000" i="1" smtClean="0">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𝐶𝑎𝑝</m:t>
                                  </m:r>
                                </m:e>
                                <m:sup>
                                  <m:r>
                                    <a:rPr lang="en-US" sz="2000" i="1">
                                      <a:latin typeface="Cambria Math" panose="02040503050406030204" pitchFamily="18" charset="0"/>
                                    </a:rPr>
                                    <m:t>𝑟𝑒𝑔</m:t>
                                  </m:r>
                                </m:sup>
                              </m:sSup>
                              <m:r>
                                <a:rPr lang="en-US" sz="2000" b="1" i="1">
                                  <a:latin typeface="Cambria Math" panose="02040503050406030204" pitchFamily="18" charset="0"/>
                                </a:rPr>
                                <m:t>,</m:t>
                              </m:r>
                              <m:r>
                                <a:rPr lang="en-US" sz="2000" b="1" i="1">
                                  <a:latin typeface="Cambria Math" panose="02040503050406030204" pitchFamily="18" charset="0"/>
                                </a:rPr>
                                <m:t>𝒑</m:t>
                              </m:r>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f>
                                <m:fPr>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𝐶𝑎𝑝</m:t>
                                              </m:r>
                                            </m:e>
                                            <m:sup>
                                              <m:r>
                                                <a:rPr lang="en-US" sz="2000" i="1">
                                                  <a:latin typeface="Cambria Math" panose="02040503050406030204" pitchFamily="18" charset="0"/>
                                                </a:rPr>
                                                <m:t>𝑟𝑒𝑔</m:t>
                                              </m:r>
                                            </m:sup>
                                          </m:sSup>
                                          <m:r>
                                            <a:rPr lang="en-US" sz="2000" b="1" i="1">
                                              <a:latin typeface="Cambria Math" panose="02040503050406030204" pitchFamily="18" charset="0"/>
                                            </a:rPr>
                                            <m:t>𝒓</m:t>
                                          </m:r>
                                          <m:r>
                                            <a:rPr lang="en-US" sz="2000" b="1" i="1" smtClean="0">
                                              <a:latin typeface="Cambria Math" panose="02040503050406030204" pitchFamily="18" charset="0"/>
                                            </a:rPr>
                                            <m:t>−</m:t>
                                          </m:r>
                                          <m:r>
                                            <a:rPr lang="en-US" sz="2000" b="1" i="1" smtClean="0">
                                              <a:latin typeface="Cambria Math" panose="02040503050406030204" pitchFamily="18" charset="0"/>
                                            </a:rPr>
                                            <m:t>𝒑</m:t>
                                          </m:r>
                                        </m:e>
                                      </m:d>
                                    </m:e>
                                    <m:sub>
                                      <m:r>
                                        <a:rPr lang="en-US" sz="2000" i="1">
                                          <a:latin typeface="Cambria Math" panose="02040503050406030204" pitchFamily="18" charset="0"/>
                                        </a:rPr>
                                        <m:t>1</m:t>
                                      </m:r>
                                    </m:sub>
                                  </m:sSub>
                                </m:num>
                                <m:den>
                                  <m:sSup>
                                    <m:sSupPr>
                                      <m:ctrlPr>
                                        <a:rPr lang="en-US" sz="2000" i="1">
                                          <a:latin typeface="Cambria Math" panose="02040503050406030204" pitchFamily="18" charset="0"/>
                                        </a:rPr>
                                      </m:ctrlPr>
                                    </m:sSupPr>
                                    <m:e>
                                      <m:r>
                                        <a:rPr lang="en-US" sz="2000" i="1">
                                          <a:latin typeface="Cambria Math" panose="02040503050406030204" pitchFamily="18" charset="0"/>
                                        </a:rPr>
                                        <m:t>𝐶𝑎𝑝</m:t>
                                      </m:r>
                                    </m:e>
                                    <m:sup>
                                      <m:r>
                                        <a:rPr lang="en-US" sz="2000" i="1">
                                          <a:latin typeface="Cambria Math" panose="02040503050406030204" pitchFamily="18" charset="0"/>
                                        </a:rPr>
                                        <m:t>𝑟𝑒𝑔</m:t>
                                      </m:r>
                                    </m:sup>
                                  </m:sSup>
                                  <m:sSub>
                                    <m:sSubPr>
                                      <m:ctrlPr>
                                        <a:rPr lang="en-US" sz="2000" b="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r>
                                            <a:rPr lang="en-US" sz="2000" b="1" i="1">
                                              <a:latin typeface="Cambria Math" panose="02040503050406030204" pitchFamily="18" charset="0"/>
                                            </a:rPr>
                                            <m:t>𝒓</m:t>
                                          </m:r>
                                        </m:e>
                                      </m:d>
                                    </m:e>
                                    <m:sub>
                                      <m:r>
                                        <a:rPr lang="en-US" sz="2000" b="0" i="1" smtClean="0">
                                          <a:latin typeface="Cambria Math" panose="02040503050406030204" pitchFamily="18" charset="0"/>
                                        </a:rPr>
                                        <m:t>1</m:t>
                                      </m:r>
                                    </m:sub>
                                  </m:sSub>
                                </m:den>
                              </m:f>
                              <m:r>
                                <a:rPr lang="en-US" sz="2000" b="0" i="1" smtClean="0">
                                  <a:latin typeface="Cambria Math" panose="02040503050406030204" pitchFamily="18" charset="0"/>
                                  <a:ea typeface="Cambria Math" panose="02040503050406030204" pitchFamily="18" charset="0"/>
                                </a:rPr>
                                <m:t>𝛿</m:t>
                              </m:r>
                            </m:e>
                          </m:d>
                        </m:e>
                      </m:func>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𝑐</m:t>
                          </m:r>
                        </m:e>
                        <m:sup>
                          <m:r>
                            <a:rPr lang="en-US" sz="2000" b="0" i="1" smtClean="0">
                              <a:latin typeface="Cambria Math" panose="02040503050406030204" pitchFamily="18" charset="0"/>
                            </a:rPr>
                            <m:t>𝑟𝑒𝑔</m:t>
                          </m:r>
                        </m:sup>
                      </m:sSup>
                      <m:sSup>
                        <m:sSupPr>
                          <m:ctrlPr>
                            <a:rPr lang="en-US" sz="2000" i="1">
                              <a:latin typeface="Cambria Math" panose="02040503050406030204" pitchFamily="18" charset="0"/>
                            </a:rPr>
                          </m:ctrlPr>
                        </m:sSupPr>
                        <m:e>
                          <m:r>
                            <a:rPr lang="en-US" sz="2000" i="1">
                              <a:latin typeface="Cambria Math" panose="02040503050406030204" pitchFamily="18" charset="0"/>
                            </a:rPr>
                            <m:t>𝐶𝑎𝑝</m:t>
                          </m:r>
                        </m:e>
                        <m:sup>
                          <m:r>
                            <a:rPr lang="en-US" sz="2000" i="1">
                              <a:latin typeface="Cambria Math" panose="02040503050406030204" pitchFamily="18" charset="0"/>
                            </a:rPr>
                            <m:t>𝑟𝑒𝑔</m:t>
                          </m:r>
                        </m:sup>
                      </m:sSup>
                      <m:r>
                        <a:rPr lang="en-US" sz="2000" b="0" i="1" smtClean="0">
                          <a:latin typeface="Cambria Math" panose="02040503050406030204" pitchFamily="18" charset="0"/>
                        </a:rPr>
                        <m:t>−</m:t>
                      </m:r>
                      <m:r>
                        <a:rPr lang="en-US" sz="2000" b="0" i="1" smtClean="0">
                          <a:latin typeface="Cambria Math" panose="02040503050406030204" pitchFamily="18" charset="0"/>
                        </a:rPr>
                        <m:t>𝐴</m:t>
                      </m:r>
                      <m:d>
                        <m:dPr>
                          <m:ctrlPr>
                            <a:rPr lang="en-US" sz="2000" b="0" i="1" smtClean="0">
                              <a:latin typeface="Cambria Math" panose="02040503050406030204" pitchFamily="18" charset="0"/>
                            </a:rPr>
                          </m:ctrlPr>
                        </m:dPr>
                        <m:e>
                          <m:r>
                            <a:rPr lang="en-US" sz="2000" b="1" i="1" smtClean="0">
                              <a:latin typeface="Cambria Math" panose="02040503050406030204" pitchFamily="18" charset="0"/>
                            </a:rPr>
                            <m:t>𝒑</m:t>
                          </m:r>
                        </m:e>
                      </m:d>
                    </m:oMath>
                  </m:oMathPara>
                </a14:m>
                <a:endParaRPr lang="en-US" sz="2000" dirty="0"/>
              </a:p>
            </p:txBody>
          </p:sp>
        </mc:Choice>
        <mc:Fallback xmlns="">
          <p:sp>
            <p:nvSpPr>
              <p:cNvPr id="3" name="TextBox 2">
                <a:extLst>
                  <a:ext uri="{FF2B5EF4-FFF2-40B4-BE49-F238E27FC236}">
                    <a16:creationId xmlns:a16="http://schemas.microsoft.com/office/drawing/2014/main" id="{8AA78F17-A316-48D0-A3B4-6D7CB5BC9FCE}"/>
                  </a:ext>
                </a:extLst>
              </p:cNvPr>
              <p:cNvSpPr txBox="1">
                <a:spLocks noRot="1" noChangeAspect="1" noMove="1" noResize="1" noEditPoints="1" noAdjustHandles="1" noChangeArrowheads="1" noChangeShapeType="1" noTextEdit="1"/>
              </p:cNvSpPr>
              <p:nvPr/>
            </p:nvSpPr>
            <p:spPr>
              <a:xfrm>
                <a:off x="738021" y="2209800"/>
                <a:ext cx="7948779" cy="6915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639F67F-F856-4573-9D7C-EF951121E1C4}"/>
                  </a:ext>
                </a:extLst>
              </p:cNvPr>
              <p:cNvSpPr/>
              <p:nvPr/>
            </p:nvSpPr>
            <p:spPr>
              <a:xfrm>
                <a:off x="2835807" y="3429000"/>
                <a:ext cx="3586816" cy="7392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00"/>
                          </a:solidFill>
                          <a:latin typeface="Cambria Math" panose="02040503050406030204" pitchFamily="18" charset="0"/>
                        </a:rPr>
                        <m:t>1−</m:t>
                      </m:r>
                      <m:f>
                        <m:fPr>
                          <m:ctrlPr>
                            <a:rPr lang="en-US" sz="2000" i="1">
                              <a:solidFill>
                                <a:srgbClr val="000000"/>
                              </a:solidFill>
                              <a:latin typeface="Cambria Math" panose="02040503050406030204" pitchFamily="18" charset="0"/>
                            </a:rPr>
                          </m:ctrlPr>
                        </m:fPr>
                        <m:num>
                          <m:sSub>
                            <m:sSubPr>
                              <m:ctrlPr>
                                <a:rPr lang="en-US" sz="2000" i="1">
                                  <a:solidFill>
                                    <a:srgbClr val="000000"/>
                                  </a:solidFill>
                                  <a:latin typeface="Cambria Math" panose="02040503050406030204" pitchFamily="18" charset="0"/>
                                </a:rPr>
                              </m:ctrlPr>
                            </m:sSubPr>
                            <m:e>
                              <m:d>
                                <m:dPr>
                                  <m:begChr m:val="‖"/>
                                  <m:endChr m:val="‖"/>
                                  <m:ctrlPr>
                                    <a:rPr lang="en-US" sz="2000" i="1">
                                      <a:solidFill>
                                        <a:srgbClr val="000000"/>
                                      </a:solidFill>
                                      <a:latin typeface="Cambria Math" panose="02040503050406030204" pitchFamily="18" charset="0"/>
                                    </a:rPr>
                                  </m:ctrlPr>
                                </m:dPr>
                                <m:e>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𝐶𝑎𝑝</m:t>
                                      </m:r>
                                    </m:e>
                                    <m:sup>
                                      <m:r>
                                        <a:rPr lang="en-US" sz="2000" i="1">
                                          <a:solidFill>
                                            <a:srgbClr val="000000"/>
                                          </a:solidFill>
                                          <a:latin typeface="Cambria Math" panose="02040503050406030204" pitchFamily="18" charset="0"/>
                                        </a:rPr>
                                        <m:t>𝑟𝑒𝑔</m:t>
                                      </m:r>
                                    </m:sup>
                                  </m:sSup>
                                  <m:r>
                                    <a:rPr lang="en-US" sz="2000" b="1" i="1">
                                      <a:solidFill>
                                        <a:srgbClr val="000000"/>
                                      </a:solidFill>
                                      <a:latin typeface="Cambria Math" panose="02040503050406030204" pitchFamily="18" charset="0"/>
                                    </a:rPr>
                                    <m:t>𝒓</m:t>
                                  </m:r>
                                  <m:r>
                                    <a:rPr lang="en-US" sz="2000" b="1" i="1">
                                      <a:solidFill>
                                        <a:srgbClr val="000000"/>
                                      </a:solidFill>
                                      <a:latin typeface="Cambria Math" panose="02040503050406030204" pitchFamily="18" charset="0"/>
                                    </a:rPr>
                                    <m:t>−</m:t>
                                  </m:r>
                                  <m:r>
                                    <a:rPr lang="en-US" sz="2000" b="1" i="1">
                                      <a:solidFill>
                                        <a:srgbClr val="000000"/>
                                      </a:solidFill>
                                      <a:latin typeface="Cambria Math" panose="02040503050406030204" pitchFamily="18" charset="0"/>
                                    </a:rPr>
                                    <m:t>𝒑</m:t>
                                  </m:r>
                                </m:e>
                              </m:d>
                            </m:e>
                            <m:sub>
                              <m:r>
                                <a:rPr lang="en-US" sz="2000" i="1">
                                  <a:solidFill>
                                    <a:srgbClr val="000000"/>
                                  </a:solidFill>
                                  <a:latin typeface="Cambria Math" panose="02040503050406030204" pitchFamily="18" charset="0"/>
                                </a:rPr>
                                <m:t>1</m:t>
                              </m:r>
                            </m:sub>
                          </m:sSub>
                        </m:num>
                        <m:den>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𝐶𝑎𝑝</m:t>
                              </m:r>
                            </m:e>
                            <m:sup>
                              <m:r>
                                <a:rPr lang="en-US" sz="2000" i="1">
                                  <a:solidFill>
                                    <a:srgbClr val="000000"/>
                                  </a:solidFill>
                                  <a:latin typeface="Cambria Math" panose="02040503050406030204" pitchFamily="18" charset="0"/>
                                </a:rPr>
                                <m:t>𝑟𝑒𝑔</m:t>
                              </m:r>
                            </m:sup>
                          </m:sSup>
                          <m:sSub>
                            <m:sSubPr>
                              <m:ctrlPr>
                                <a:rPr lang="en-US" sz="2000" i="1">
                                  <a:solidFill>
                                    <a:srgbClr val="000000"/>
                                  </a:solidFill>
                                  <a:latin typeface="Cambria Math" panose="02040503050406030204" pitchFamily="18" charset="0"/>
                                </a:rPr>
                              </m:ctrlPr>
                            </m:sSubPr>
                            <m:e>
                              <m:d>
                                <m:dPr>
                                  <m:begChr m:val="‖"/>
                                  <m:endChr m:val="‖"/>
                                  <m:ctrlPr>
                                    <a:rPr lang="en-US" sz="2000" i="1">
                                      <a:solidFill>
                                        <a:srgbClr val="000000"/>
                                      </a:solidFill>
                                      <a:latin typeface="Cambria Math" panose="02040503050406030204" pitchFamily="18" charset="0"/>
                                    </a:rPr>
                                  </m:ctrlPr>
                                </m:dPr>
                                <m:e>
                                  <m:r>
                                    <a:rPr lang="en-US" sz="2000" b="1" i="1">
                                      <a:solidFill>
                                        <a:srgbClr val="000000"/>
                                      </a:solidFill>
                                      <a:latin typeface="Cambria Math" panose="02040503050406030204" pitchFamily="18" charset="0"/>
                                    </a:rPr>
                                    <m:t>𝒓</m:t>
                                  </m:r>
                                </m:e>
                              </m:d>
                            </m:e>
                            <m:sub>
                              <m:r>
                                <a:rPr lang="en-US" sz="2000" i="1">
                                  <a:solidFill>
                                    <a:srgbClr val="000000"/>
                                  </a:solidFill>
                                  <a:latin typeface="Cambria Math" panose="02040503050406030204" pitchFamily="18" charset="0"/>
                                </a:rPr>
                                <m:t>1</m:t>
                              </m:r>
                            </m:sub>
                          </m:sSub>
                        </m:den>
                      </m:f>
                      <m:r>
                        <a:rPr lang="en-US" sz="2000" i="1" smtClean="0">
                          <a:solidFill>
                            <a:srgbClr val="000000"/>
                          </a:solidFill>
                          <a:latin typeface="Cambria Math" panose="02040503050406030204" pitchFamily="18" charset="0"/>
                          <a:ea typeface="Cambria Math" panose="02040503050406030204" pitchFamily="18" charset="0"/>
                        </a:rPr>
                        <m:t>𝛿</m:t>
                      </m:r>
                      <m:r>
                        <a:rPr lang="en-US" sz="2000" i="1" smtClean="0">
                          <a:solidFill>
                            <a:srgbClr val="000000"/>
                          </a:solidFill>
                          <a:latin typeface="Cambria Math" panose="02040503050406030204" pitchFamily="18" charset="0"/>
                          <a:ea typeface="Cambria Math" panose="02040503050406030204" pitchFamily="18" charset="0"/>
                        </a:rPr>
                        <m:t>≥</m:t>
                      </m:r>
                      <m:sSubSup>
                        <m:sSubSupPr>
                          <m:ctrlPr>
                            <a:rPr lang="en-US" sz="2000" i="1" smtClean="0">
                              <a:solidFill>
                                <a:srgbClr val="000000"/>
                              </a:solidFill>
                              <a:latin typeface="Cambria Math" panose="02040503050406030204" pitchFamily="18" charset="0"/>
                              <a:ea typeface="Cambria Math" panose="02040503050406030204" pitchFamily="18" charset="0"/>
                            </a:rPr>
                          </m:ctrlPr>
                        </m:sSubSupPr>
                        <m:e>
                          <m:r>
                            <a:rPr lang="en-US" sz="2000" i="1" smtClean="0">
                              <a:solidFill>
                                <a:srgbClr val="000000"/>
                              </a:solidFill>
                              <a:latin typeface="Cambria Math" panose="02040503050406030204" pitchFamily="18" charset="0"/>
                              <a:ea typeface="Cambria Math" panose="02040503050406030204" pitchFamily="18" charset="0"/>
                            </a:rPr>
                            <m:t>𝜇</m:t>
                          </m:r>
                        </m:e>
                        <m:sub>
                          <m:r>
                            <a:rPr lang="en-US" sz="2000" b="0" i="1" smtClean="0">
                              <a:solidFill>
                                <a:srgbClr val="000000"/>
                              </a:solidFill>
                              <a:latin typeface="Cambria Math" panose="02040503050406030204" pitchFamily="18" charset="0"/>
                              <a:ea typeface="Cambria Math" panose="02040503050406030204" pitchFamily="18" charset="0"/>
                            </a:rPr>
                            <m:t>𝑚𝑖𝑛</m:t>
                          </m:r>
                        </m:sub>
                        <m:sup>
                          <m:r>
                            <a:rPr lang="en-US" sz="2000" b="0" i="1" smtClean="0">
                              <a:solidFill>
                                <a:srgbClr val="000000"/>
                              </a:solidFill>
                              <a:latin typeface="Cambria Math" panose="02040503050406030204" pitchFamily="18" charset="0"/>
                              <a:ea typeface="Cambria Math" panose="02040503050406030204" pitchFamily="18" charset="0"/>
                            </a:rPr>
                            <m:t>𝑝𝑒𝑟𝑓</m:t>
                          </m:r>
                        </m:sup>
                      </m:sSubSup>
                    </m:oMath>
                  </m:oMathPara>
                </a14:m>
                <a:endParaRPr lang="en-US" sz="2000" dirty="0"/>
              </a:p>
            </p:txBody>
          </p:sp>
        </mc:Choice>
        <mc:Fallback xmlns="">
          <p:sp>
            <p:nvSpPr>
              <p:cNvPr id="4" name="Rectangle 3">
                <a:extLst>
                  <a:ext uri="{FF2B5EF4-FFF2-40B4-BE49-F238E27FC236}">
                    <a16:creationId xmlns:a16="http://schemas.microsoft.com/office/drawing/2014/main" id="{5639F67F-F856-4573-9D7C-EF951121E1C4}"/>
                  </a:ext>
                </a:extLst>
              </p:cNvPr>
              <p:cNvSpPr>
                <a:spLocks noRot="1" noChangeAspect="1" noMove="1" noResize="1" noEditPoints="1" noAdjustHandles="1" noChangeArrowheads="1" noChangeShapeType="1" noTextEdit="1"/>
              </p:cNvSpPr>
              <p:nvPr/>
            </p:nvSpPr>
            <p:spPr>
              <a:xfrm>
                <a:off x="2835807" y="3429000"/>
                <a:ext cx="3586816" cy="73924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E6E87E3-6F51-43CB-A0AE-BB8A6EBED0E1}"/>
                  </a:ext>
                </a:extLst>
              </p:cNvPr>
              <p:cNvSpPr/>
              <p:nvPr/>
            </p:nvSpPr>
            <p:spPr>
              <a:xfrm>
                <a:off x="3522513" y="4250470"/>
                <a:ext cx="209897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m:t>
                      </m:r>
                      <m:r>
                        <a:rPr lang="en-US" sz="2000" b="0" i="1" smtClean="0">
                          <a:latin typeface="Cambria Math" panose="02040503050406030204" pitchFamily="18" charset="0"/>
                          <a:ea typeface="Cambria Math" panose="02040503050406030204" pitchFamily="18" charset="0"/>
                        </a:rPr>
                        <m:t>≤</m:t>
                      </m:r>
                      <m:sSup>
                        <m:sSupPr>
                          <m:ctrlPr>
                            <a:rPr lang="en-US" sz="2000" i="1" smtClean="0">
                              <a:latin typeface="Cambria Math" panose="02040503050406030204" pitchFamily="18" charset="0"/>
                            </a:rPr>
                          </m:ctrlPr>
                        </m:sSupPr>
                        <m:e>
                          <m:r>
                            <a:rPr lang="en-US" sz="2000" i="1">
                              <a:latin typeface="Cambria Math" panose="02040503050406030204" pitchFamily="18" charset="0"/>
                            </a:rPr>
                            <m:t>𝐶𝑎𝑝</m:t>
                          </m:r>
                        </m:e>
                        <m:sup>
                          <m:r>
                            <a:rPr lang="en-US" sz="2000" i="1">
                              <a:latin typeface="Cambria Math" panose="02040503050406030204" pitchFamily="18" charset="0"/>
                            </a:rPr>
                            <m:t>𝑟𝑒𝑔</m:t>
                          </m:r>
                        </m:sup>
                      </m:sSup>
                      <m:r>
                        <a:rPr lang="en-US" sz="2000" i="1" smtClean="0">
                          <a:solidFill>
                            <a:srgbClr val="000000"/>
                          </a:solidFill>
                          <a:latin typeface="Cambria Math" panose="02040503050406030204" pitchFamily="18" charset="0"/>
                          <a:ea typeface="Cambria Math" panose="02040503050406030204" pitchFamily="18" charset="0"/>
                        </a:rPr>
                        <m:t>≤</m:t>
                      </m:r>
                      <m:sSub>
                        <m:sSubPr>
                          <m:ctrlPr>
                            <a:rPr lang="en-US" sz="2000" i="1" smtClean="0">
                              <a:solidFill>
                                <a:srgbClr val="000000"/>
                              </a:solidFill>
                              <a:latin typeface="Cambria Math" panose="02040503050406030204" pitchFamily="18" charset="0"/>
                              <a:ea typeface="Cambria Math" panose="02040503050406030204" pitchFamily="18" charset="0"/>
                            </a:rPr>
                          </m:ctrlPr>
                        </m:sSubPr>
                        <m:e>
                          <m:r>
                            <a:rPr lang="en-US" sz="2000" i="1">
                              <a:solidFill>
                                <a:srgbClr val="000000"/>
                              </a:solidFill>
                              <a:latin typeface="Cambria Math" panose="02040503050406030204" pitchFamily="18" charset="0"/>
                              <a:ea typeface="Cambria Math" panose="02040503050406030204" pitchFamily="18" charset="0"/>
                            </a:rPr>
                            <m:t>𝐶</m:t>
                          </m:r>
                        </m:e>
                        <m:sub>
                          <m:r>
                            <a:rPr lang="en-US" sz="2000" b="0" i="1" smtClean="0">
                              <a:solidFill>
                                <a:srgbClr val="000000"/>
                              </a:solidFill>
                              <a:latin typeface="Cambria Math" panose="02040503050406030204" pitchFamily="18" charset="0"/>
                              <a:ea typeface="Cambria Math" panose="02040503050406030204" pitchFamily="18" charset="0"/>
                            </a:rPr>
                            <m:t>0</m:t>
                          </m:r>
                        </m:sub>
                      </m:sSub>
                    </m:oMath>
                  </m:oMathPara>
                </a14:m>
                <a:endParaRPr lang="en-US" sz="2000" dirty="0"/>
              </a:p>
            </p:txBody>
          </p:sp>
        </mc:Choice>
        <mc:Fallback xmlns="">
          <p:sp>
            <p:nvSpPr>
              <p:cNvPr id="8" name="Rectangle 7">
                <a:extLst>
                  <a:ext uri="{FF2B5EF4-FFF2-40B4-BE49-F238E27FC236}">
                    <a16:creationId xmlns:a16="http://schemas.microsoft.com/office/drawing/2014/main" id="{7E6E87E3-6F51-43CB-A0AE-BB8A6EBED0E1}"/>
                  </a:ext>
                </a:extLst>
              </p:cNvPr>
              <p:cNvSpPr>
                <a:spLocks noRot="1" noChangeAspect="1" noMove="1" noResize="1" noEditPoints="1" noAdjustHandles="1" noChangeArrowheads="1" noChangeShapeType="1" noTextEdit="1"/>
              </p:cNvSpPr>
              <p:nvPr/>
            </p:nvSpPr>
            <p:spPr>
              <a:xfrm>
                <a:off x="3522513" y="4250470"/>
                <a:ext cx="2098973" cy="400110"/>
              </a:xfrm>
              <a:prstGeom prst="rect">
                <a:avLst/>
              </a:prstGeom>
              <a:blipFill>
                <a:blip r:embed="rId5"/>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2B344DAC-9472-4C7E-94C0-ADA7A2276038}"/>
                  </a:ext>
                </a:extLst>
              </p:cNvPr>
              <p:cNvSpPr/>
              <p:nvPr/>
            </p:nvSpPr>
            <p:spPr>
              <a:xfrm>
                <a:off x="3582947" y="4728879"/>
                <a:ext cx="1856598" cy="400110"/>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2000" b="0" i="1" smtClean="0">
                          <a:solidFill>
                            <a:srgbClr val="000000"/>
                          </a:solidFill>
                          <a:latin typeface="Cambria Math" panose="02040503050406030204" pitchFamily="18" charset="0"/>
                          <a:ea typeface="Cambria Math" panose="02040503050406030204" pitchFamily="18" charset="0"/>
                        </a:rPr>
                        <m:t>−</m:t>
                      </m:r>
                      <m:sSub>
                        <m:sSubPr>
                          <m:ctrlPr>
                            <a:rPr lang="en-US" sz="2000" i="1" smtClean="0">
                              <a:solidFill>
                                <a:srgbClr val="000000"/>
                              </a:solidFill>
                              <a:latin typeface="Cambria Math" panose="02040503050406030204" pitchFamily="18" charset="0"/>
                              <a:ea typeface="Cambria Math" panose="02040503050406030204" pitchFamily="18" charset="0"/>
                            </a:rPr>
                          </m:ctrlPr>
                        </m:sSubPr>
                        <m:e>
                          <m:r>
                            <a:rPr lang="en-US" sz="2000" i="1">
                              <a:solidFill>
                                <a:srgbClr val="000000"/>
                              </a:solidFill>
                              <a:latin typeface="Cambria Math" panose="02040503050406030204" pitchFamily="18" charset="0"/>
                              <a:ea typeface="Cambria Math" panose="02040503050406030204" pitchFamily="18" charset="0"/>
                            </a:rPr>
                            <m:t>𝐶</m:t>
                          </m:r>
                        </m:e>
                        <m:sub>
                          <m:r>
                            <a:rPr lang="en-US" sz="2000" i="1">
                              <a:solidFill>
                                <a:srgbClr val="000000"/>
                              </a:solidFill>
                              <a:latin typeface="Cambria Math" panose="02040503050406030204" pitchFamily="18" charset="0"/>
                              <a:ea typeface="Cambria Math" panose="02040503050406030204" pitchFamily="18" charset="0"/>
                            </a:rPr>
                            <m:t>0</m:t>
                          </m:r>
                        </m:sub>
                      </m:sSub>
                      <m:r>
                        <a:rPr lang="en-US" sz="2000" i="1">
                          <a:solidFill>
                            <a:srgbClr val="000000"/>
                          </a:solidFill>
                          <a:latin typeface="Cambria Math" panose="02040503050406030204" pitchFamily="18" charset="0"/>
                          <a:ea typeface="Cambria Math" panose="02040503050406030204" pitchFamily="18" charset="0"/>
                        </a:rPr>
                        <m:t>≤</m:t>
                      </m:r>
                      <m:sSub>
                        <m:sSubPr>
                          <m:ctrlPr>
                            <a:rPr lang="en-US" sz="2000" b="0" i="1" smtClean="0">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𝑝</m:t>
                          </m:r>
                        </m:e>
                        <m:sub>
                          <m:r>
                            <a:rPr lang="en-US" sz="2000" b="0" i="1" smtClean="0">
                              <a:solidFill>
                                <a:srgbClr val="000000"/>
                              </a:solidFill>
                              <a:latin typeface="Cambria Math" panose="02040503050406030204" pitchFamily="18" charset="0"/>
                            </a:rPr>
                            <m:t>𝑡</m:t>
                          </m:r>
                        </m:sub>
                      </m:sSub>
                      <m:r>
                        <a:rPr lang="en-US" sz="2000" i="1">
                          <a:solidFill>
                            <a:srgbClr val="000000"/>
                          </a:solidFill>
                          <a:latin typeface="Cambria Math" panose="02040503050406030204" pitchFamily="18" charset="0"/>
                          <a:ea typeface="Cambria Math" panose="02040503050406030204" pitchFamily="18" charset="0"/>
                        </a:rPr>
                        <m:t>≤</m:t>
                      </m:r>
                      <m:sSub>
                        <m:sSubPr>
                          <m:ctrlPr>
                            <a:rPr lang="en-US" sz="2000" i="1">
                              <a:solidFill>
                                <a:srgbClr val="000000"/>
                              </a:solidFill>
                              <a:latin typeface="Cambria Math" panose="02040503050406030204" pitchFamily="18" charset="0"/>
                              <a:ea typeface="Cambria Math" panose="02040503050406030204" pitchFamily="18" charset="0"/>
                            </a:rPr>
                          </m:ctrlPr>
                        </m:sSubPr>
                        <m:e>
                          <m:r>
                            <a:rPr lang="en-US" sz="2000" i="1">
                              <a:solidFill>
                                <a:srgbClr val="000000"/>
                              </a:solidFill>
                              <a:latin typeface="Cambria Math" panose="02040503050406030204" pitchFamily="18" charset="0"/>
                              <a:ea typeface="Cambria Math" panose="02040503050406030204" pitchFamily="18" charset="0"/>
                            </a:rPr>
                            <m:t>𝐶</m:t>
                          </m:r>
                        </m:e>
                        <m:sub>
                          <m:r>
                            <a:rPr lang="en-US" sz="2000" i="1">
                              <a:solidFill>
                                <a:srgbClr val="000000"/>
                              </a:solidFill>
                              <a:latin typeface="Cambria Math" panose="02040503050406030204" pitchFamily="18" charset="0"/>
                              <a:ea typeface="Cambria Math" panose="02040503050406030204" pitchFamily="18" charset="0"/>
                            </a:rPr>
                            <m:t>0</m:t>
                          </m:r>
                        </m:sub>
                      </m:sSub>
                    </m:oMath>
                  </m:oMathPara>
                </a14:m>
                <a:endParaRPr lang="en-US" sz="2000" dirty="0">
                  <a:solidFill>
                    <a:srgbClr val="000000"/>
                  </a:solidFill>
                </a:endParaRPr>
              </a:p>
            </p:txBody>
          </p:sp>
        </mc:Choice>
        <mc:Fallback xmlns="">
          <p:sp>
            <p:nvSpPr>
              <p:cNvPr id="9" name="Rectangle 8">
                <a:extLst>
                  <a:ext uri="{FF2B5EF4-FFF2-40B4-BE49-F238E27FC236}">
                    <a16:creationId xmlns:a16="http://schemas.microsoft.com/office/drawing/2014/main" id="{2B344DAC-9472-4C7E-94C0-ADA7A2276038}"/>
                  </a:ext>
                </a:extLst>
              </p:cNvPr>
              <p:cNvSpPr>
                <a:spLocks noRot="1" noChangeAspect="1" noMove="1" noResize="1" noEditPoints="1" noAdjustHandles="1" noChangeArrowheads="1" noChangeShapeType="1" noTextEdit="1"/>
              </p:cNvSpPr>
              <p:nvPr/>
            </p:nvSpPr>
            <p:spPr>
              <a:xfrm>
                <a:off x="3582947" y="4728879"/>
                <a:ext cx="1856598" cy="400110"/>
              </a:xfrm>
              <a:prstGeom prst="rect">
                <a:avLst/>
              </a:prstGeom>
              <a:blipFill>
                <a:blip r:embed="rId6"/>
                <a:stretch>
                  <a:fillRect b="-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608FFE4C-4226-424C-85F0-3AA8021F9486}"/>
                  </a:ext>
                </a:extLst>
              </p:cNvPr>
              <p:cNvSpPr/>
              <p:nvPr/>
            </p:nvSpPr>
            <p:spPr>
              <a:xfrm>
                <a:off x="1903224" y="5138733"/>
                <a:ext cx="5256952" cy="400110"/>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sSub>
                        <m:sSubPr>
                          <m:ctrlPr>
                            <a:rPr lang="en-US" sz="2000" i="1" smtClean="0">
                              <a:solidFill>
                                <a:srgbClr val="000000"/>
                              </a:solidFill>
                              <a:latin typeface="Cambria Math" panose="02040503050406030204" pitchFamily="18" charset="0"/>
                              <a:ea typeface="Cambria Math" panose="02040503050406030204" pitchFamily="18" charset="0"/>
                            </a:rPr>
                          </m:ctrlPr>
                        </m:sSubPr>
                        <m:e>
                          <m:r>
                            <a:rPr lang="en-US" sz="2000" i="1">
                              <a:solidFill>
                                <a:srgbClr val="000000"/>
                              </a:solidFill>
                              <a:latin typeface="Cambria Math" panose="02040503050406030204" pitchFamily="18" charset="0"/>
                              <a:ea typeface="Cambria Math" panose="02040503050406030204" pitchFamily="18" charset="0"/>
                            </a:rPr>
                            <m:t>𝐸</m:t>
                          </m:r>
                        </m:e>
                        <m:sub>
                          <m:r>
                            <a:rPr lang="en-US" sz="2000" i="1">
                              <a:solidFill>
                                <a:srgbClr val="000000"/>
                              </a:solidFill>
                              <a:latin typeface="Cambria Math" panose="02040503050406030204" pitchFamily="18" charset="0"/>
                              <a:ea typeface="Cambria Math" panose="02040503050406030204" pitchFamily="18" charset="0"/>
                            </a:rPr>
                            <m:t>𝑡</m:t>
                          </m:r>
                        </m:sub>
                      </m:sSub>
                      <m:r>
                        <a:rPr lang="en-US" sz="2000" i="1">
                          <a:solidFill>
                            <a:srgbClr val="000000"/>
                          </a:solidFill>
                          <a:latin typeface="Cambria Math" panose="02040503050406030204" pitchFamily="18" charset="0"/>
                          <a:ea typeface="Cambria Math" panose="02040503050406030204" pitchFamily="18" charset="0"/>
                        </a:rPr>
                        <m:t>=</m:t>
                      </m:r>
                      <m:sSub>
                        <m:sSubPr>
                          <m:ctrlPr>
                            <a:rPr lang="en-US" sz="2000" i="1">
                              <a:solidFill>
                                <a:srgbClr val="000000"/>
                              </a:solidFill>
                              <a:latin typeface="Cambria Math" panose="02040503050406030204" pitchFamily="18" charset="0"/>
                              <a:ea typeface="Cambria Math" panose="02040503050406030204" pitchFamily="18" charset="0"/>
                            </a:rPr>
                          </m:ctrlPr>
                        </m:sSubPr>
                        <m:e>
                          <m:r>
                            <a:rPr lang="en-US" sz="2000" i="1">
                              <a:solidFill>
                                <a:srgbClr val="000000"/>
                              </a:solidFill>
                              <a:latin typeface="Cambria Math" panose="02040503050406030204" pitchFamily="18" charset="0"/>
                              <a:ea typeface="Cambria Math" panose="02040503050406030204" pitchFamily="18" charset="0"/>
                            </a:rPr>
                            <m:t>𝐸</m:t>
                          </m:r>
                        </m:e>
                        <m:sub>
                          <m:r>
                            <a:rPr lang="en-US" sz="2000" i="1">
                              <a:solidFill>
                                <a:srgbClr val="000000"/>
                              </a:solidFill>
                              <a:latin typeface="Cambria Math" panose="02040503050406030204" pitchFamily="18" charset="0"/>
                              <a:ea typeface="Cambria Math" panose="02040503050406030204" pitchFamily="18" charset="0"/>
                            </a:rPr>
                            <m:t>𝑡</m:t>
                          </m:r>
                          <m:r>
                            <a:rPr lang="en-US" sz="2000" i="1">
                              <a:solidFill>
                                <a:srgbClr val="000000"/>
                              </a:solidFill>
                              <a:latin typeface="Cambria Math" panose="02040503050406030204" pitchFamily="18" charset="0"/>
                              <a:ea typeface="Cambria Math" panose="02040503050406030204" pitchFamily="18" charset="0"/>
                            </a:rPr>
                            <m:t>−1</m:t>
                          </m:r>
                        </m:sub>
                      </m:sSub>
                      <m:r>
                        <a:rPr lang="en-US" sz="2000" b="0" i="1" smtClean="0">
                          <a:solidFill>
                            <a:srgbClr val="000000"/>
                          </a:solidFill>
                          <a:latin typeface="Cambria Math" panose="02040503050406030204" pitchFamily="18" charset="0"/>
                          <a:ea typeface="Cambria Math" panose="02040503050406030204" pitchFamily="18" charset="0"/>
                        </a:rPr>
                        <m:t>+</m:t>
                      </m:r>
                      <m:r>
                        <a:rPr lang="en-US" sz="2000" b="0" i="1" smtClean="0">
                          <a:solidFill>
                            <a:srgbClr val="000000"/>
                          </a:solidFill>
                          <a:latin typeface="Cambria Math" panose="02040503050406030204" pitchFamily="18" charset="0"/>
                          <a:ea typeface="Cambria Math" panose="02040503050406030204" pitchFamily="18" charset="0"/>
                        </a:rPr>
                        <m:t>𝑀</m:t>
                      </m:r>
                      <m:sSub>
                        <m:sSubPr>
                          <m:ctrlPr>
                            <a:rPr lang="en-US" sz="2000" b="0" i="1" smtClean="0">
                              <a:solidFill>
                                <a:srgbClr val="000000"/>
                              </a:solidFill>
                              <a:latin typeface="Cambria Math" panose="02040503050406030204" pitchFamily="18" charset="0"/>
                              <a:ea typeface="Cambria Math" panose="02040503050406030204" pitchFamily="18" charset="0"/>
                            </a:rPr>
                          </m:ctrlPr>
                        </m:sSubPr>
                        <m:e>
                          <m:r>
                            <a:rPr lang="en-US" sz="2000" b="0" i="1" smtClean="0">
                              <a:solidFill>
                                <a:srgbClr val="000000"/>
                              </a:solidFill>
                              <a:latin typeface="Cambria Math" panose="02040503050406030204" pitchFamily="18" charset="0"/>
                              <a:ea typeface="Cambria Math" panose="02040503050406030204" pitchFamily="18" charset="0"/>
                            </a:rPr>
                            <m:t>𝜂</m:t>
                          </m:r>
                        </m:e>
                        <m:sub>
                          <m:r>
                            <a:rPr lang="en-US" sz="2000" b="0" i="1" smtClean="0">
                              <a:solidFill>
                                <a:srgbClr val="000000"/>
                              </a:solidFill>
                              <a:latin typeface="Cambria Math" panose="02040503050406030204" pitchFamily="18" charset="0"/>
                              <a:ea typeface="Cambria Math" panose="02040503050406030204" pitchFamily="18" charset="0"/>
                            </a:rPr>
                            <m:t>𝑐</m:t>
                          </m:r>
                        </m:sub>
                      </m:sSub>
                      <m:r>
                        <m:rPr>
                          <m:sty m:val="p"/>
                        </m:rPr>
                        <a:rPr lang="en-US" sz="2000" b="0" i="0" smtClean="0">
                          <a:solidFill>
                            <a:srgbClr val="000000"/>
                          </a:solidFill>
                          <a:latin typeface="Cambria Math" panose="02040503050406030204" pitchFamily="18" charset="0"/>
                          <a:ea typeface="Cambria Math" panose="02040503050406030204" pitchFamily="18" charset="0"/>
                        </a:rPr>
                        <m:t>max</m:t>
                      </m:r>
                      <m:d>
                        <m:dPr>
                          <m:begChr m:val="{"/>
                          <m:endChr m:val="}"/>
                          <m:ctrlPr>
                            <a:rPr lang="en-US" sz="2000" b="0" i="1" smtClean="0">
                              <a:solidFill>
                                <a:srgbClr val="000000"/>
                              </a:solidFill>
                              <a:latin typeface="Cambria Math" panose="02040503050406030204" pitchFamily="18" charset="0"/>
                              <a:ea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𝑝</m:t>
                              </m:r>
                            </m:e>
                            <m:sub>
                              <m:r>
                                <a:rPr lang="en-US" sz="2000" i="1">
                                  <a:solidFill>
                                    <a:srgbClr val="000000"/>
                                  </a:solidFill>
                                  <a:latin typeface="Cambria Math" panose="02040503050406030204" pitchFamily="18" charset="0"/>
                                </a:rPr>
                                <m:t>𝑡</m:t>
                              </m:r>
                            </m:sub>
                          </m:sSub>
                          <m:r>
                            <a:rPr lang="en-US" sz="2000" b="0" i="1" smtClean="0">
                              <a:solidFill>
                                <a:srgbClr val="000000"/>
                              </a:solidFill>
                              <a:latin typeface="Cambria Math" panose="02040503050406030204" pitchFamily="18" charset="0"/>
                              <a:ea typeface="Cambria Math" panose="02040503050406030204" pitchFamily="18" charset="0"/>
                            </a:rPr>
                            <m:t>,0</m:t>
                          </m:r>
                        </m:e>
                      </m:d>
                      <m:r>
                        <a:rPr lang="en-US" sz="2000" b="0" i="1" smtClean="0">
                          <a:solidFill>
                            <a:srgbClr val="000000"/>
                          </a:solidFill>
                          <a:latin typeface="Cambria Math" panose="02040503050406030204" pitchFamily="18" charset="0"/>
                          <a:ea typeface="Cambria Math" panose="02040503050406030204" pitchFamily="18" charset="0"/>
                        </a:rPr>
                        <m:t>−</m:t>
                      </m:r>
                      <m:f>
                        <m:fPr>
                          <m:type m:val="lin"/>
                          <m:ctrlPr>
                            <a:rPr lang="en-US" sz="2000" b="0" i="1" smtClean="0">
                              <a:solidFill>
                                <a:srgbClr val="000000"/>
                              </a:solidFill>
                              <a:latin typeface="Cambria Math" panose="02040503050406030204" pitchFamily="18" charset="0"/>
                              <a:ea typeface="Cambria Math" panose="02040503050406030204" pitchFamily="18" charset="0"/>
                            </a:rPr>
                          </m:ctrlPr>
                        </m:fPr>
                        <m:num>
                          <m:r>
                            <a:rPr lang="en-US" sz="2000" i="1">
                              <a:solidFill>
                                <a:srgbClr val="000000"/>
                              </a:solidFill>
                              <a:latin typeface="Cambria Math" panose="02040503050406030204" pitchFamily="18" charset="0"/>
                              <a:ea typeface="Cambria Math" panose="02040503050406030204" pitchFamily="18" charset="0"/>
                            </a:rPr>
                            <m:t>𝑀</m:t>
                          </m:r>
                          <m:r>
                            <m:rPr>
                              <m:sty m:val="p"/>
                            </m:rPr>
                            <a:rPr lang="en-US" sz="2000" i="0">
                              <a:solidFill>
                                <a:srgbClr val="000000"/>
                              </a:solidFill>
                              <a:latin typeface="Cambria Math" panose="02040503050406030204" pitchFamily="18" charset="0"/>
                              <a:ea typeface="Cambria Math" panose="02040503050406030204" pitchFamily="18" charset="0"/>
                            </a:rPr>
                            <m:t>m</m:t>
                          </m:r>
                          <m:r>
                            <m:rPr>
                              <m:sty m:val="p"/>
                            </m:rPr>
                            <a:rPr lang="en-US" sz="2000" b="0" i="0" smtClean="0">
                              <a:solidFill>
                                <a:srgbClr val="000000"/>
                              </a:solidFill>
                              <a:latin typeface="Cambria Math" panose="02040503050406030204" pitchFamily="18" charset="0"/>
                              <a:ea typeface="Cambria Math" panose="02040503050406030204" pitchFamily="18" charset="0"/>
                            </a:rPr>
                            <m:t>in</m:t>
                          </m:r>
                          <m:d>
                            <m:dPr>
                              <m:begChr m:val="{"/>
                              <m:endChr m:val="}"/>
                              <m:ctrlPr>
                                <a:rPr lang="en-US" sz="2000" i="1">
                                  <a:solidFill>
                                    <a:srgbClr val="000000"/>
                                  </a:solidFill>
                                  <a:latin typeface="Cambria Math" panose="02040503050406030204" pitchFamily="18" charset="0"/>
                                  <a:ea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𝑝</m:t>
                                  </m:r>
                                </m:e>
                                <m:sub>
                                  <m:r>
                                    <a:rPr lang="en-US" sz="2000" i="1">
                                      <a:solidFill>
                                        <a:srgbClr val="000000"/>
                                      </a:solidFill>
                                      <a:latin typeface="Cambria Math" panose="02040503050406030204" pitchFamily="18" charset="0"/>
                                    </a:rPr>
                                    <m:t>𝑡</m:t>
                                  </m:r>
                                </m:sub>
                              </m:sSub>
                              <m:r>
                                <a:rPr lang="en-US" sz="2000" i="1">
                                  <a:solidFill>
                                    <a:srgbClr val="000000"/>
                                  </a:solidFill>
                                  <a:latin typeface="Cambria Math" panose="02040503050406030204" pitchFamily="18" charset="0"/>
                                  <a:ea typeface="Cambria Math" panose="02040503050406030204" pitchFamily="18" charset="0"/>
                                </a:rPr>
                                <m:t>,0</m:t>
                              </m:r>
                            </m:e>
                          </m:d>
                        </m:num>
                        <m:den>
                          <m:sSub>
                            <m:sSubPr>
                              <m:ctrlPr>
                                <a:rPr lang="en-US" sz="2000" i="1">
                                  <a:solidFill>
                                    <a:srgbClr val="000000"/>
                                  </a:solidFill>
                                  <a:latin typeface="Cambria Math" panose="02040503050406030204" pitchFamily="18" charset="0"/>
                                  <a:ea typeface="Cambria Math" panose="02040503050406030204" pitchFamily="18" charset="0"/>
                                </a:rPr>
                              </m:ctrlPr>
                            </m:sSubPr>
                            <m:e>
                              <m:r>
                                <a:rPr lang="en-US" sz="2000" i="1">
                                  <a:solidFill>
                                    <a:srgbClr val="000000"/>
                                  </a:solidFill>
                                  <a:latin typeface="Cambria Math" panose="02040503050406030204" pitchFamily="18" charset="0"/>
                                  <a:ea typeface="Cambria Math" panose="02040503050406030204" pitchFamily="18" charset="0"/>
                                </a:rPr>
                                <m:t>𝜂</m:t>
                              </m:r>
                            </m:e>
                            <m:sub>
                              <m:r>
                                <a:rPr lang="en-US" sz="2000" b="0" i="1" smtClean="0">
                                  <a:solidFill>
                                    <a:srgbClr val="000000"/>
                                  </a:solidFill>
                                  <a:latin typeface="Cambria Math" panose="02040503050406030204" pitchFamily="18" charset="0"/>
                                  <a:ea typeface="Cambria Math" panose="02040503050406030204" pitchFamily="18" charset="0"/>
                                </a:rPr>
                                <m:t>𝑑</m:t>
                              </m:r>
                            </m:sub>
                          </m:sSub>
                        </m:den>
                      </m:f>
                    </m:oMath>
                  </m:oMathPara>
                </a14:m>
                <a:endParaRPr lang="en-US" sz="2000" dirty="0">
                  <a:solidFill>
                    <a:srgbClr val="000000"/>
                  </a:solidFill>
                </a:endParaRPr>
              </a:p>
            </p:txBody>
          </p:sp>
        </mc:Choice>
        <mc:Fallback xmlns="">
          <p:sp>
            <p:nvSpPr>
              <p:cNvPr id="10" name="Rectangle 9">
                <a:extLst>
                  <a:ext uri="{FF2B5EF4-FFF2-40B4-BE49-F238E27FC236}">
                    <a16:creationId xmlns:a16="http://schemas.microsoft.com/office/drawing/2014/main" id="{608FFE4C-4226-424C-85F0-3AA8021F9486}"/>
                  </a:ext>
                </a:extLst>
              </p:cNvPr>
              <p:cNvSpPr>
                <a:spLocks noRot="1" noChangeAspect="1" noMove="1" noResize="1" noEditPoints="1" noAdjustHandles="1" noChangeArrowheads="1" noChangeShapeType="1" noTextEdit="1"/>
              </p:cNvSpPr>
              <p:nvPr/>
            </p:nvSpPr>
            <p:spPr>
              <a:xfrm>
                <a:off x="1903224" y="5138733"/>
                <a:ext cx="5256952" cy="400110"/>
              </a:xfrm>
              <a:prstGeom prst="rect">
                <a:avLst/>
              </a:prstGeom>
              <a:blipFill>
                <a:blip r:embed="rId7"/>
                <a:stretch>
                  <a:fillRect t="-115152" r="-7184" b="-1787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4703349E-E04C-47FC-8D4B-3F8975D76FE3}"/>
                  </a:ext>
                </a:extLst>
              </p:cNvPr>
              <p:cNvSpPr/>
              <p:nvPr/>
            </p:nvSpPr>
            <p:spPr>
              <a:xfrm>
                <a:off x="3782412" y="5564513"/>
                <a:ext cx="1502976" cy="418384"/>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bar>
                        <m:barPr>
                          <m:ctrlPr>
                            <a:rPr lang="en-US" sz="2000" b="0" i="1" smtClean="0">
                              <a:solidFill>
                                <a:srgbClr val="000000"/>
                              </a:solidFill>
                              <a:latin typeface="Cambria Math" panose="02040503050406030204" pitchFamily="18" charset="0"/>
                              <a:ea typeface="Cambria Math" panose="02040503050406030204" pitchFamily="18" charset="0"/>
                            </a:rPr>
                          </m:ctrlPr>
                        </m:barPr>
                        <m:e>
                          <m:r>
                            <a:rPr lang="en-US" sz="2000" i="1">
                              <a:solidFill>
                                <a:srgbClr val="000000"/>
                              </a:solidFill>
                              <a:latin typeface="Cambria Math" panose="02040503050406030204" pitchFamily="18" charset="0"/>
                              <a:ea typeface="Cambria Math" panose="02040503050406030204" pitchFamily="18" charset="0"/>
                            </a:rPr>
                            <m:t>𝐸</m:t>
                          </m:r>
                        </m:e>
                      </m:bar>
                      <m:r>
                        <a:rPr lang="en-US" sz="2000" i="1">
                          <a:solidFill>
                            <a:srgbClr val="000000"/>
                          </a:solidFill>
                          <a:latin typeface="Cambria Math" panose="02040503050406030204" pitchFamily="18" charset="0"/>
                          <a:ea typeface="Cambria Math" panose="02040503050406030204" pitchFamily="18" charset="0"/>
                        </a:rPr>
                        <m:t>≤</m:t>
                      </m:r>
                      <m:sSub>
                        <m:sSubPr>
                          <m:ctrlPr>
                            <a:rPr lang="en-US" sz="2000" i="1">
                              <a:solidFill>
                                <a:srgbClr val="000000"/>
                              </a:solidFill>
                              <a:latin typeface="Cambria Math" panose="02040503050406030204" pitchFamily="18" charset="0"/>
                              <a:ea typeface="Cambria Math" panose="02040503050406030204" pitchFamily="18" charset="0"/>
                            </a:rPr>
                          </m:ctrlPr>
                        </m:sSubPr>
                        <m:e>
                          <m:r>
                            <a:rPr lang="en-US" sz="2000" i="1">
                              <a:solidFill>
                                <a:srgbClr val="000000"/>
                              </a:solidFill>
                              <a:latin typeface="Cambria Math" panose="02040503050406030204" pitchFamily="18" charset="0"/>
                              <a:ea typeface="Cambria Math" panose="02040503050406030204" pitchFamily="18" charset="0"/>
                            </a:rPr>
                            <m:t>𝐸</m:t>
                          </m:r>
                        </m:e>
                        <m:sub>
                          <m:r>
                            <a:rPr lang="en-US" sz="2000" i="1">
                              <a:solidFill>
                                <a:srgbClr val="000000"/>
                              </a:solidFill>
                              <a:latin typeface="Cambria Math" panose="02040503050406030204" pitchFamily="18" charset="0"/>
                              <a:ea typeface="Cambria Math" panose="02040503050406030204" pitchFamily="18" charset="0"/>
                            </a:rPr>
                            <m:t>𝑡</m:t>
                          </m:r>
                        </m:sub>
                      </m:sSub>
                      <m:r>
                        <a:rPr lang="en-US" sz="2000" i="1">
                          <a:solidFill>
                            <a:srgbClr val="000000"/>
                          </a:solidFill>
                          <a:latin typeface="Cambria Math" panose="02040503050406030204" pitchFamily="18" charset="0"/>
                          <a:ea typeface="Cambria Math" panose="02040503050406030204" pitchFamily="18" charset="0"/>
                        </a:rPr>
                        <m:t>≤</m:t>
                      </m:r>
                      <m:acc>
                        <m:accPr>
                          <m:chr m:val="̅"/>
                          <m:ctrlPr>
                            <a:rPr lang="en-US" sz="2000" b="0" i="1" smtClean="0">
                              <a:solidFill>
                                <a:srgbClr val="000000"/>
                              </a:solidFill>
                              <a:latin typeface="Cambria Math" panose="02040503050406030204" pitchFamily="18" charset="0"/>
                              <a:ea typeface="Cambria Math" panose="02040503050406030204" pitchFamily="18" charset="0"/>
                            </a:rPr>
                          </m:ctrlPr>
                        </m:accPr>
                        <m:e>
                          <m:r>
                            <a:rPr lang="en-US" sz="2000" i="1">
                              <a:solidFill>
                                <a:srgbClr val="000000"/>
                              </a:solidFill>
                              <a:latin typeface="Cambria Math" panose="02040503050406030204" pitchFamily="18" charset="0"/>
                              <a:ea typeface="Cambria Math" panose="02040503050406030204" pitchFamily="18" charset="0"/>
                            </a:rPr>
                            <m:t>𝐸</m:t>
                          </m:r>
                        </m:e>
                      </m:acc>
                    </m:oMath>
                  </m:oMathPara>
                </a14:m>
                <a:endParaRPr lang="en-US" sz="2000" dirty="0">
                  <a:solidFill>
                    <a:srgbClr val="000000"/>
                  </a:solidFill>
                </a:endParaRPr>
              </a:p>
            </p:txBody>
          </p:sp>
        </mc:Choice>
        <mc:Fallback xmlns="">
          <p:sp>
            <p:nvSpPr>
              <p:cNvPr id="11" name="Rectangle 10">
                <a:extLst>
                  <a:ext uri="{FF2B5EF4-FFF2-40B4-BE49-F238E27FC236}">
                    <a16:creationId xmlns:a16="http://schemas.microsoft.com/office/drawing/2014/main" id="{4703349E-E04C-47FC-8D4B-3F8975D76FE3}"/>
                  </a:ext>
                </a:extLst>
              </p:cNvPr>
              <p:cNvSpPr>
                <a:spLocks noRot="1" noChangeAspect="1" noMove="1" noResize="1" noEditPoints="1" noAdjustHandles="1" noChangeArrowheads="1" noChangeShapeType="1" noTextEdit="1"/>
              </p:cNvSpPr>
              <p:nvPr/>
            </p:nvSpPr>
            <p:spPr>
              <a:xfrm>
                <a:off x="3782412" y="5564513"/>
                <a:ext cx="1502976" cy="418384"/>
              </a:xfrm>
              <a:prstGeom prst="rect">
                <a:avLst/>
              </a:prstGeom>
              <a:blipFill>
                <a:blip r:embed="rId8"/>
                <a:stretch>
                  <a:fillRect r="-13765"/>
                </a:stretch>
              </a:blipFill>
            </p:spPr>
            <p:txBody>
              <a:bodyPr/>
              <a:lstStyle/>
              <a:p>
                <a:r>
                  <a:rPr lang="en-US">
                    <a:noFill/>
                  </a:rPr>
                  <a:t> </a:t>
                </a:r>
              </a:p>
            </p:txBody>
          </p:sp>
        </mc:Fallback>
      </mc:AlternateContent>
    </p:spTree>
    <p:extLst>
      <p:ext uri="{BB962C8B-B14F-4D97-AF65-F5344CB8AC3E}">
        <p14:creationId xmlns:p14="http://schemas.microsoft.com/office/powerpoint/2010/main" val="34982604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70" name="TextBox 369">
            <a:extLst>
              <a:ext uri="{FF2B5EF4-FFF2-40B4-BE49-F238E27FC236}">
                <a16:creationId xmlns:a16="http://schemas.microsoft.com/office/drawing/2014/main" id="{A625B599-0E89-4772-AF3C-49D27B60DA32}"/>
              </a:ext>
            </a:extLst>
          </p:cNvPr>
          <p:cNvSpPr txBox="1"/>
          <p:nvPr/>
        </p:nvSpPr>
        <p:spPr>
          <a:xfrm>
            <a:off x="609600" y="914400"/>
            <a:ext cx="7848600" cy="4170372"/>
          </a:xfrm>
          <a:prstGeom prst="rect">
            <a:avLst/>
          </a:prstGeom>
          <a:noFill/>
        </p:spPr>
        <p:txBody>
          <a:bodyPr wrap="square" rtlCol="0">
            <a:spAutoFit/>
          </a:bodyPr>
          <a:lstStyle/>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However, this problem cannot be solved in real world because the realization is not known in advance.</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Therefore, a decision policy need to be determined.</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The</a:t>
            </a:r>
            <a:r>
              <a:rPr kumimoji="0" lang="zh-CN" alt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 </a:t>
            </a:r>
            <a:r>
              <a:rPr kumimoji="0" lang="en-US" altLang="zh-C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expected</a:t>
            </a:r>
            <a:r>
              <a:rPr kumimoji="0" lang="zh-CN" alt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 </a:t>
            </a:r>
            <a:r>
              <a:rPr kumimoji="0" lang="en-US" altLang="zh-C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profit</a:t>
            </a:r>
            <a:r>
              <a:rPr kumimoji="0" lang="zh-CN" alt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 </a:t>
            </a:r>
            <a:r>
              <a:rPr kumimoji="0" lang="en-US" altLang="zh-C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corresponding to an operational policy and regulation capacity </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a:p>
            <a:pPr marR="0" lvl="0" algn="just" defTabSz="914400" rtl="0" eaLnBrk="0" fontAlgn="base" latinLnBrk="0" hangingPunct="0">
              <a:lnSpc>
                <a:spcPct val="100000"/>
              </a:lnSpc>
              <a:spcBef>
                <a:spcPct val="0"/>
              </a:spcBef>
              <a:spcAft>
                <a:spcPct val="0"/>
              </a:spcAft>
              <a:buClrTx/>
              <a:buSzTx/>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a:p>
            <a:pPr marL="342900" indent="-342900" algn="just">
              <a:buFont typeface="Wingdings" panose="05000000000000000000" pitchFamily="2" charset="2"/>
              <a:buChar char="§"/>
              <a:defRP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By transform the performance requirement into a chance constraint, the initial problem is reformulated as </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endParaRPr>
          </a:p>
          <a:p>
            <a:pPr lvl="0" algn="just">
              <a:spcBef>
                <a:spcPts val="600"/>
              </a:spcBef>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      </a:t>
            </a:r>
            <a:r>
              <a:rPr kumimoji="0" lang="en-US" sz="2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s.t.</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639F67F-F856-4573-9D7C-EF951121E1C4}"/>
                  </a:ext>
                </a:extLst>
              </p:cNvPr>
              <p:cNvSpPr/>
              <p:nvPr/>
            </p:nvSpPr>
            <p:spPr>
              <a:xfrm>
                <a:off x="-887289" y="2514600"/>
                <a:ext cx="9144000" cy="908326"/>
              </a:xfrm>
              <a:prstGeom prst="rect">
                <a:avLst/>
              </a:prstGeom>
            </p:spPr>
            <p:txBody>
              <a:bodyPr wrap="square">
                <a:spAutoFit/>
              </a:bodyPr>
              <a:lstStyle/>
              <a:p>
                <a:pPr lvl="0"/>
                <a14:m>
                  <m:oMathPara xmlns:m="http://schemas.openxmlformats.org/officeDocument/2006/math">
                    <m:oMathParaPr>
                      <m:jc m:val="center"/>
                    </m:oMathParaPr>
                    <m:oMath xmlns:m="http://schemas.openxmlformats.org/officeDocument/2006/math">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𝐽</m:t>
                      </m:r>
                      <m:d>
                        <m:d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𝑔</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sSup>
                            <m:sSup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lang="en-US" sz="2000" i="1">
                                  <a:solidFill>
                                    <a:srgbClr val="000000"/>
                                  </a:solidFill>
                                  <a:latin typeface="Cambria Math" panose="02040503050406030204" pitchFamily="18" charset="0"/>
                                </a:rPr>
                                <m:t>𝐶𝑎𝑝</m:t>
                              </m:r>
                            </m:e>
                            <m:sup>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𝑟𝑒𝑔</m:t>
                              </m:r>
                            </m:sup>
                          </m:sSup>
                        </m:e>
                      </m:d>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𝐸</m:t>
                      </m:r>
                      <m:d>
                        <m:dPr>
                          <m:begChr m:val="["/>
                          <m:end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𝑃</m:t>
                              </m:r>
                            </m:e>
                            <m:sup>
                              <m:r>
                                <a:rPr lang="en-US" sz="2000" i="1">
                                  <a:latin typeface="Cambria Math" panose="02040503050406030204" pitchFamily="18" charset="0"/>
                                </a:rPr>
                                <m:t>𝑑𝑎𝑦</m:t>
                              </m:r>
                            </m:sup>
                          </m:sSup>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𝐶𝑎𝑝</m:t>
                                  </m:r>
                                </m:e>
                                <m:sup>
                                  <m:r>
                                    <a:rPr lang="en-US" sz="2000" i="1">
                                      <a:latin typeface="Cambria Math" panose="02040503050406030204" pitchFamily="18" charset="0"/>
                                    </a:rPr>
                                    <m:t>𝑟𝑒𝑔</m:t>
                                  </m:r>
                                </m:sup>
                              </m:sSup>
                              <m:r>
                                <a:rPr lang="en-US" sz="2000" b="1" i="1">
                                  <a:latin typeface="Cambria Math" panose="02040503050406030204" pitchFamily="18" charset="0"/>
                                </a:rPr>
                                <m:t>,</m:t>
                              </m:r>
                              <m:r>
                                <a:rPr lang="en-US" sz="2000" b="1" i="1">
                                  <a:latin typeface="Cambria Math" panose="02040503050406030204" pitchFamily="18" charset="0"/>
                                </a:rPr>
                                <m:t>𝒑</m:t>
                              </m:r>
                            </m:e>
                          </m:d>
                        </m:e>
                      </m:d>
                    </m:oMath>
                  </m:oMathPara>
                </a14:m>
                <a:endParaRPr kumimoji="0" lang="en-US" sz="2000" b="0" i="0" u="none" strike="noStrike" kern="1200" cap="none" spc="0" normalizeH="0" baseline="0" noProof="0" dirty="0">
                  <a:ln>
                    <a:noFill/>
                  </a:ln>
                  <a:solidFill>
                    <a:srgbClr val="000000"/>
                  </a:solidFill>
                  <a:effectLst/>
                  <a:uLnTx/>
                  <a:uFillTx/>
                  <a:latin typeface="Times" charset="0"/>
                  <a:ea typeface="+mn-ea"/>
                  <a:cs typeface="+mn-cs"/>
                </a:endParaRPr>
              </a:p>
              <a:p>
                <a:pPr lvl="0" algn="r"/>
                <a:r>
                  <a:rPr lang="en-US" sz="2000" dirty="0">
                    <a:solidFill>
                      <a:srgbClr val="000000"/>
                    </a:solidFill>
                  </a:rPr>
                  <a:t>  </a:t>
                </a:r>
                <a14:m>
                  <m:oMath xmlns:m="http://schemas.openxmlformats.org/officeDocument/2006/math">
                    <m:r>
                      <a:rPr lang="en-US" sz="2000" b="0" i="0" smtClean="0">
                        <a:solidFill>
                          <a:srgbClr val="000000"/>
                        </a:solidFill>
                        <a:latin typeface="Cambria Math" panose="02040503050406030204" pitchFamily="18" charset="0"/>
                        <a:ea typeface="Cambria Math" panose="02040503050406030204" pitchFamily="18" charset="0"/>
                      </a:rPr>
                      <m:t>                      </m:t>
                    </m:r>
                    <m:r>
                      <a:rPr lang="en-US" sz="2000" b="0" i="1" smtClean="0">
                        <a:solidFill>
                          <a:srgbClr val="000000"/>
                        </a:solidFill>
                        <a:latin typeface="Cambria Math" panose="02040503050406030204" pitchFamily="18" charset="0"/>
                        <a:ea typeface="Cambria Math" panose="02040503050406030204" pitchFamily="18" charset="0"/>
                      </a:rPr>
                      <m:t>                                   </m:t>
                    </m:r>
                    <m:r>
                      <a:rPr lang="en-US" sz="2000" i="1">
                        <a:solidFill>
                          <a:srgbClr val="000000"/>
                        </a:solidFill>
                        <a:latin typeface="Cambria Math" panose="02040503050406030204" pitchFamily="18" charset="0"/>
                        <a:ea typeface="Cambria Math" panose="02040503050406030204" pitchFamily="18" charset="0"/>
                      </a:rPr>
                      <m:t>=</m:t>
                    </m:r>
                    <m:r>
                      <a:rPr lang="en-US" sz="2000" i="1">
                        <a:solidFill>
                          <a:srgbClr val="000000"/>
                        </a:solidFill>
                        <a:latin typeface="Cambria Math" panose="02040503050406030204" pitchFamily="18" charset="0"/>
                        <a:ea typeface="Cambria Math" panose="02040503050406030204" pitchFamily="18" charset="0"/>
                      </a:rPr>
                      <m:t>𝐸</m:t>
                    </m:r>
                    <m:d>
                      <m:dPr>
                        <m:begChr m:val="["/>
                        <m:endChr m:val="]"/>
                        <m:ctrlPr>
                          <a:rPr lang="en-US" sz="2000" i="1">
                            <a:solidFill>
                              <a:srgbClr val="000000"/>
                            </a:solidFill>
                            <a:latin typeface="Cambria Math" panose="02040503050406030204" pitchFamily="18" charset="0"/>
                            <a:ea typeface="Cambria Math" panose="02040503050406030204" pitchFamily="18" charset="0"/>
                          </a:rPr>
                        </m:ctrlPr>
                      </m:dPr>
                      <m:e>
                        <m:d>
                          <m:dPr>
                            <m:ctrlPr>
                              <a:rPr lang="en-US" sz="2000" i="1">
                                <a:latin typeface="Cambria Math" panose="02040503050406030204" pitchFamily="18" charset="0"/>
                              </a:rPr>
                            </m:ctrlPr>
                          </m:dPr>
                          <m:e>
                            <m:r>
                              <a:rPr lang="en-US" sz="2000" i="1">
                                <a:latin typeface="Cambria Math" panose="02040503050406030204" pitchFamily="18" charset="0"/>
                              </a:rPr>
                              <m:t>1−</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𝐶𝑎𝑝</m:t>
                                            </m:r>
                                          </m:e>
                                          <m:sup>
                                            <m:r>
                                              <a:rPr lang="en-US" sz="2000" i="1">
                                                <a:latin typeface="Cambria Math" panose="02040503050406030204" pitchFamily="18" charset="0"/>
                                              </a:rPr>
                                              <m:t>𝑟𝑒𝑔</m:t>
                                            </m:r>
                                          </m:sup>
                                        </m:sSup>
                                        <m:r>
                                          <a:rPr lang="en-US" sz="2000" b="1" i="1">
                                            <a:latin typeface="Cambria Math" panose="02040503050406030204" pitchFamily="18" charset="0"/>
                                          </a:rPr>
                                          <m:t>𝒓</m:t>
                                        </m:r>
                                        <m:r>
                                          <a:rPr lang="en-US" sz="2000" b="1" i="1">
                                            <a:latin typeface="Cambria Math" panose="02040503050406030204" pitchFamily="18" charset="0"/>
                                          </a:rPr>
                                          <m:t>−</m:t>
                                        </m:r>
                                        <m:r>
                                          <a:rPr lang="en-US" sz="2000" b="1" i="1">
                                            <a:latin typeface="Cambria Math" panose="02040503050406030204" pitchFamily="18" charset="0"/>
                                          </a:rPr>
                                          <m:t>𝒑</m:t>
                                        </m:r>
                                      </m:e>
                                    </m:d>
                                  </m:e>
                                  <m:sub>
                                    <m:r>
                                      <a:rPr lang="en-US" sz="2000" i="1">
                                        <a:latin typeface="Cambria Math" panose="02040503050406030204" pitchFamily="18" charset="0"/>
                                      </a:rPr>
                                      <m:t>1</m:t>
                                    </m:r>
                                  </m:sub>
                                </m:sSub>
                              </m:num>
                              <m:den>
                                <m:sSup>
                                  <m:sSupPr>
                                    <m:ctrlPr>
                                      <a:rPr lang="en-US" sz="2000" i="1">
                                        <a:latin typeface="Cambria Math" panose="02040503050406030204" pitchFamily="18" charset="0"/>
                                      </a:rPr>
                                    </m:ctrlPr>
                                  </m:sSupPr>
                                  <m:e>
                                    <m:r>
                                      <a:rPr lang="en-US" sz="2000" i="1">
                                        <a:latin typeface="Cambria Math" panose="02040503050406030204" pitchFamily="18" charset="0"/>
                                      </a:rPr>
                                      <m:t>𝐶𝑎𝑝</m:t>
                                    </m:r>
                                  </m:e>
                                  <m:sup>
                                    <m:r>
                                      <a:rPr lang="en-US" sz="2000" i="1">
                                        <a:latin typeface="Cambria Math" panose="02040503050406030204" pitchFamily="18" charset="0"/>
                                      </a:rPr>
                                      <m:t>𝑟𝑒𝑔</m:t>
                                    </m:r>
                                  </m:sup>
                                </m:sSup>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r>
                                          <a:rPr lang="en-US" sz="2000" b="1" i="1">
                                            <a:latin typeface="Cambria Math" panose="02040503050406030204" pitchFamily="18" charset="0"/>
                                          </a:rPr>
                                          <m:t>𝒓</m:t>
                                        </m:r>
                                      </m:e>
                                    </m:d>
                                  </m:e>
                                  <m:sub>
                                    <m:r>
                                      <a:rPr lang="en-US" sz="2000" i="1">
                                        <a:latin typeface="Cambria Math" panose="02040503050406030204" pitchFamily="18" charset="0"/>
                                      </a:rPr>
                                      <m:t>1</m:t>
                                    </m:r>
                                  </m:sub>
                                </m:sSub>
                              </m:den>
                            </m:f>
                            <m:r>
                              <a:rPr lang="en-US" sz="2000" i="1" smtClean="0">
                                <a:latin typeface="Cambria Math" panose="02040503050406030204" pitchFamily="18" charset="0"/>
                                <a:ea typeface="Cambria Math" panose="02040503050406030204" pitchFamily="18" charset="0"/>
                              </a:rPr>
                              <m:t>𝛿</m:t>
                            </m:r>
                          </m:e>
                        </m:d>
                        <m:sSup>
                          <m:sSupPr>
                            <m:ctrlPr>
                              <a:rPr lang="en-US" sz="2000" i="1">
                                <a:latin typeface="Cambria Math" panose="02040503050406030204" pitchFamily="18" charset="0"/>
                              </a:rPr>
                            </m:ctrlPr>
                          </m:sSupPr>
                          <m:e>
                            <m:r>
                              <a:rPr lang="en-US" sz="2000" i="1">
                                <a:latin typeface="Cambria Math" panose="02040503050406030204" pitchFamily="18" charset="0"/>
                              </a:rPr>
                              <m:t>𝑐</m:t>
                            </m:r>
                          </m:e>
                          <m:sup>
                            <m:r>
                              <a:rPr lang="en-US" sz="2000" i="1">
                                <a:latin typeface="Cambria Math" panose="02040503050406030204" pitchFamily="18" charset="0"/>
                              </a:rPr>
                              <m:t>𝑟𝑒𝑔</m:t>
                            </m:r>
                          </m:sup>
                        </m:sSup>
                        <m:sSup>
                          <m:sSupPr>
                            <m:ctrlPr>
                              <a:rPr lang="en-US" sz="2000" i="1">
                                <a:latin typeface="Cambria Math" panose="02040503050406030204" pitchFamily="18" charset="0"/>
                              </a:rPr>
                            </m:ctrlPr>
                          </m:sSupPr>
                          <m:e>
                            <m:r>
                              <a:rPr lang="en-US" sz="2000" i="1">
                                <a:latin typeface="Cambria Math" panose="02040503050406030204" pitchFamily="18" charset="0"/>
                              </a:rPr>
                              <m:t>𝐶𝑎𝑝</m:t>
                            </m:r>
                          </m:e>
                          <m:sup>
                            <m:r>
                              <a:rPr lang="en-US" sz="2000" i="1">
                                <a:latin typeface="Cambria Math" panose="02040503050406030204" pitchFamily="18" charset="0"/>
                              </a:rPr>
                              <m:t>𝑟𝑒𝑔</m:t>
                            </m:r>
                          </m:sup>
                        </m:sSup>
                        <m:r>
                          <a:rPr lang="en-US" sz="2000" i="1">
                            <a:latin typeface="Cambria Math" panose="02040503050406030204" pitchFamily="18" charset="0"/>
                          </a:rPr>
                          <m:t>−</m:t>
                        </m:r>
                        <m:r>
                          <a:rPr lang="en-US" sz="2000" i="1">
                            <a:latin typeface="Cambria Math" panose="02040503050406030204" pitchFamily="18" charset="0"/>
                          </a:rPr>
                          <m:t>𝐴</m:t>
                        </m:r>
                        <m:d>
                          <m:dPr>
                            <m:ctrlPr>
                              <a:rPr lang="en-US" sz="2000" i="1">
                                <a:latin typeface="Cambria Math" panose="02040503050406030204" pitchFamily="18" charset="0"/>
                              </a:rPr>
                            </m:ctrlPr>
                          </m:dPr>
                          <m:e>
                            <m:r>
                              <a:rPr lang="en-US" sz="2000" b="1" i="1">
                                <a:latin typeface="Cambria Math" panose="02040503050406030204" pitchFamily="18" charset="0"/>
                              </a:rPr>
                              <m:t>𝒑</m:t>
                            </m:r>
                          </m:e>
                        </m:d>
                      </m:e>
                    </m:d>
                  </m:oMath>
                </a14:m>
                <a:endParaRPr kumimoji="0" lang="en-US" sz="2000" b="0" i="0" u="none" strike="noStrike" kern="1200" cap="none" spc="0" normalizeH="0" baseline="0" noProof="0" dirty="0">
                  <a:ln>
                    <a:noFill/>
                  </a:ln>
                  <a:solidFill>
                    <a:srgbClr val="000000"/>
                  </a:solidFill>
                  <a:effectLst/>
                  <a:uLnTx/>
                  <a:uFillTx/>
                  <a:latin typeface="Times" charset="0"/>
                  <a:ea typeface="+mn-ea"/>
                  <a:cs typeface="+mn-cs"/>
                </a:endParaRPr>
              </a:p>
            </p:txBody>
          </p:sp>
        </mc:Choice>
        <mc:Fallback xmlns="">
          <p:sp>
            <p:nvSpPr>
              <p:cNvPr id="4" name="Rectangle 3">
                <a:extLst>
                  <a:ext uri="{FF2B5EF4-FFF2-40B4-BE49-F238E27FC236}">
                    <a16:creationId xmlns:a16="http://schemas.microsoft.com/office/drawing/2014/main" id="{5639F67F-F856-4573-9D7C-EF951121E1C4}"/>
                  </a:ext>
                </a:extLst>
              </p:cNvPr>
              <p:cNvSpPr>
                <a:spLocks noRot="1" noChangeAspect="1" noMove="1" noResize="1" noEditPoints="1" noAdjustHandles="1" noChangeArrowheads="1" noChangeShapeType="1" noTextEdit="1"/>
              </p:cNvSpPr>
              <p:nvPr/>
            </p:nvSpPr>
            <p:spPr>
              <a:xfrm>
                <a:off x="-887289" y="2514600"/>
                <a:ext cx="9144000" cy="90832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9EE6107-4C7C-41F7-AEE7-E12F49C3EBDF}"/>
                  </a:ext>
                </a:extLst>
              </p:cNvPr>
              <p:cNvSpPr/>
              <p:nvPr/>
            </p:nvSpPr>
            <p:spPr>
              <a:xfrm>
                <a:off x="922123" y="4060013"/>
                <a:ext cx="7299754" cy="7405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2000" i="1" smtClean="0">
                              <a:solidFill>
                                <a:srgbClr val="000000"/>
                              </a:solidFill>
                              <a:latin typeface="Cambria Math" panose="02040503050406030204" pitchFamily="18" charset="0"/>
                            </a:rPr>
                          </m:ctrlPr>
                        </m:funcPr>
                        <m:fName>
                          <m:limLow>
                            <m:limLowPr>
                              <m:ctrlPr>
                                <a:rPr lang="en-US" sz="2000" i="1">
                                  <a:solidFill>
                                    <a:srgbClr val="000000"/>
                                  </a:solidFill>
                                  <a:latin typeface="Cambria Math" panose="02040503050406030204" pitchFamily="18" charset="0"/>
                                </a:rPr>
                              </m:ctrlPr>
                            </m:limLowPr>
                            <m:e>
                              <m:r>
                                <m:rPr>
                                  <m:sty m:val="p"/>
                                </m:rPr>
                                <a:rPr lang="en-US" sz="2000">
                                  <a:solidFill>
                                    <a:srgbClr val="000000"/>
                                  </a:solidFill>
                                  <a:latin typeface="Cambria Math" panose="02040503050406030204" pitchFamily="18" charset="0"/>
                                </a:rPr>
                                <m:t>max</m:t>
                              </m:r>
                            </m:e>
                            <m:lim>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𝐶𝑎𝑝</m:t>
                                  </m:r>
                                </m:e>
                                <m:sup>
                                  <m:r>
                                    <a:rPr lang="en-US" sz="2000" i="1">
                                      <a:solidFill>
                                        <a:srgbClr val="000000"/>
                                      </a:solidFill>
                                      <a:latin typeface="Cambria Math" panose="02040503050406030204" pitchFamily="18" charset="0"/>
                                    </a:rPr>
                                    <m:t>𝑟𝑒𝑔</m:t>
                                  </m:r>
                                </m:sup>
                              </m:sSup>
                              <m:r>
                                <a:rPr lang="en-US" sz="2000" b="1" i="1">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𝑔</m:t>
                              </m:r>
                              <m:r>
                                <a:rPr lang="en-US" sz="2000" b="1" i="1">
                                  <a:solidFill>
                                    <a:srgbClr val="000000"/>
                                  </a:solidFill>
                                  <a:latin typeface="Cambria Math" panose="02040503050406030204" pitchFamily="18" charset="0"/>
                                </a:rPr>
                                <m:t> </m:t>
                              </m:r>
                            </m:lim>
                          </m:limLow>
                        </m:fName>
                        <m:e>
                          <m:r>
                            <a:rPr lang="en-US" sz="2000" b="0" i="1" smtClean="0">
                              <a:solidFill>
                                <a:srgbClr val="000000"/>
                              </a:solidFill>
                              <a:latin typeface="Cambria Math" panose="02040503050406030204" pitchFamily="18" charset="0"/>
                            </a:rPr>
                            <m:t>𝐸</m:t>
                          </m:r>
                          <m:d>
                            <m:dPr>
                              <m:begChr m:val="["/>
                              <m:endChr m:val="]"/>
                              <m:ctrlPr>
                                <a:rPr lang="en-US" sz="2000" b="0" i="1" smtClean="0">
                                  <a:solidFill>
                                    <a:srgbClr val="000000"/>
                                  </a:solidFill>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𝑐</m:t>
                                  </m:r>
                                </m:e>
                                <m:sup>
                                  <m:r>
                                    <a:rPr lang="en-US" sz="2000" i="1">
                                      <a:latin typeface="Cambria Math" panose="02040503050406030204" pitchFamily="18" charset="0"/>
                                    </a:rPr>
                                    <m:t>𝑟𝑒𝑔</m:t>
                                  </m:r>
                                </m:sup>
                              </m:sSup>
                            </m:e>
                          </m:d>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𝐶𝑎𝑝</m:t>
                              </m:r>
                            </m:e>
                            <m:sup>
                              <m:r>
                                <a:rPr lang="en-US" sz="2000" i="1">
                                  <a:solidFill>
                                    <a:srgbClr val="000000"/>
                                  </a:solidFill>
                                  <a:latin typeface="Cambria Math" panose="02040503050406030204" pitchFamily="18" charset="0"/>
                                </a:rPr>
                                <m:t>𝑟𝑒𝑔</m:t>
                              </m:r>
                            </m:sup>
                          </m:sSup>
                          <m:r>
                            <a:rPr lang="en-US" sz="2000" b="0" i="1" smtClean="0">
                              <a:solidFill>
                                <a:srgbClr val="000000"/>
                              </a:solidFill>
                              <a:latin typeface="Cambria Math" panose="02040503050406030204" pitchFamily="18" charset="0"/>
                            </a:rPr>
                            <m:t>−</m:t>
                          </m:r>
                          <m:f>
                            <m:fPr>
                              <m:ctrlPr>
                                <a:rPr lang="en-US" sz="2000" b="0" i="1" smtClean="0">
                                  <a:solidFill>
                                    <a:srgbClr val="000000"/>
                                  </a:solidFill>
                                  <a:latin typeface="Cambria Math" panose="02040503050406030204" pitchFamily="18" charset="0"/>
                                </a:rPr>
                              </m:ctrlPr>
                            </m:fPr>
                            <m:num>
                              <m:r>
                                <a:rPr lang="en-US" sz="2000" b="0" i="1" smtClean="0">
                                  <a:solidFill>
                                    <a:srgbClr val="000000"/>
                                  </a:solidFill>
                                  <a:latin typeface="Cambria Math" panose="02040503050406030204" pitchFamily="18" charset="0"/>
                                  <a:ea typeface="Cambria Math" panose="02040503050406030204" pitchFamily="18" charset="0"/>
                                </a:rPr>
                                <m:t>𝛿</m:t>
                              </m:r>
                              <m:r>
                                <a:rPr lang="en-US" sz="2000" i="1">
                                  <a:solidFill>
                                    <a:srgbClr val="000000"/>
                                  </a:solidFill>
                                  <a:latin typeface="Cambria Math" panose="02040503050406030204" pitchFamily="18" charset="0"/>
                                </a:rPr>
                                <m:t>𝐸</m:t>
                              </m:r>
                              <m:d>
                                <m:dPr>
                                  <m:begChr m:val="["/>
                                  <m:endChr m:val="]"/>
                                  <m:ctrlPr>
                                    <a:rPr lang="en-US" sz="2000" i="1">
                                      <a:solidFill>
                                        <a:srgbClr val="000000"/>
                                      </a:solidFill>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𝑐</m:t>
                                      </m:r>
                                    </m:e>
                                    <m:sup>
                                      <m:r>
                                        <a:rPr lang="en-US" sz="2000" i="1">
                                          <a:latin typeface="Cambria Math" panose="02040503050406030204" pitchFamily="18" charset="0"/>
                                        </a:rPr>
                                        <m:t>𝑟𝑒𝑔</m:t>
                                      </m:r>
                                    </m:sup>
                                  </m:sSup>
                                </m:e>
                              </m:d>
                            </m:num>
                            <m:den>
                              <m:r>
                                <a:rPr lang="en-US" sz="2000" i="1">
                                  <a:solidFill>
                                    <a:srgbClr val="000000"/>
                                  </a:solidFill>
                                  <a:latin typeface="Cambria Math" panose="02040503050406030204" pitchFamily="18" charset="0"/>
                                </a:rPr>
                                <m:t>𝐸</m:t>
                              </m:r>
                              <m:d>
                                <m:dPr>
                                  <m:begChr m:val="["/>
                                  <m:endChr m:val="]"/>
                                  <m:ctrlPr>
                                    <a:rPr lang="en-US" sz="2000" i="1">
                                      <a:solidFill>
                                        <a:srgbClr val="000000"/>
                                      </a:solidFill>
                                      <a:latin typeface="Cambria Math" panose="02040503050406030204" pitchFamily="18" charset="0"/>
                                    </a:rPr>
                                  </m:ctrlPr>
                                </m:d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r>
                                            <a:rPr lang="en-US" sz="2000" b="1" i="1">
                                              <a:latin typeface="Cambria Math" panose="02040503050406030204" pitchFamily="18" charset="0"/>
                                            </a:rPr>
                                            <m:t>𝒓</m:t>
                                          </m:r>
                                        </m:e>
                                      </m:d>
                                    </m:e>
                                    <m:sub>
                                      <m:r>
                                        <a:rPr lang="en-US" sz="2000" i="1">
                                          <a:latin typeface="Cambria Math" panose="02040503050406030204" pitchFamily="18" charset="0"/>
                                        </a:rPr>
                                        <m:t>1</m:t>
                                      </m:r>
                                    </m:sub>
                                  </m:sSub>
                                </m:e>
                              </m:d>
                            </m:den>
                          </m:f>
                          <m:r>
                            <a:rPr lang="en-US" sz="2000" b="0" i="1" smtClean="0">
                              <a:solidFill>
                                <a:srgbClr val="000000"/>
                              </a:solidFill>
                              <a:latin typeface="Cambria Math" panose="02040503050406030204" pitchFamily="18" charset="0"/>
                            </a:rPr>
                            <m:t>𝐸</m:t>
                          </m:r>
                          <m:d>
                            <m:dPr>
                              <m:begChr m:val="["/>
                              <m:endChr m:val="]"/>
                              <m:ctrlPr>
                                <a:rPr lang="en-US" sz="2000" b="0" i="1" smtClean="0">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d>
                                    <m:dPr>
                                      <m:begChr m:val="‖"/>
                                      <m:endChr m:val="‖"/>
                                      <m:ctrlPr>
                                        <a:rPr lang="en-US" sz="2000" i="1">
                                          <a:solidFill>
                                            <a:srgbClr val="000000"/>
                                          </a:solidFill>
                                          <a:latin typeface="Cambria Math" panose="02040503050406030204" pitchFamily="18" charset="0"/>
                                        </a:rPr>
                                      </m:ctrlPr>
                                    </m:dPr>
                                    <m:e>
                                      <m:r>
                                        <a:rPr lang="en-US" sz="2000" b="0" i="1" smtClean="0">
                                          <a:solidFill>
                                            <a:srgbClr val="000000"/>
                                          </a:solidFill>
                                          <a:latin typeface="Cambria Math" panose="02040503050406030204" pitchFamily="18" charset="0"/>
                                        </a:rPr>
                                        <m:t>𝐶</m:t>
                                      </m:r>
                                      <m:r>
                                        <a:rPr lang="en-US" sz="2000" b="1" i="1" smtClean="0">
                                          <a:solidFill>
                                            <a:srgbClr val="000000"/>
                                          </a:solidFill>
                                          <a:latin typeface="Cambria Math" panose="02040503050406030204" pitchFamily="18" charset="0"/>
                                        </a:rPr>
                                        <m:t>𝒓</m:t>
                                      </m:r>
                                      <m:r>
                                        <a:rPr lang="en-US" sz="2000" b="1" i="1" smtClean="0">
                                          <a:solidFill>
                                            <a:srgbClr val="000000"/>
                                          </a:solidFill>
                                          <a:latin typeface="Cambria Math" panose="02040503050406030204" pitchFamily="18" charset="0"/>
                                        </a:rPr>
                                        <m:t>−</m:t>
                                      </m:r>
                                      <m:sSup>
                                        <m:sSupPr>
                                          <m:ctrlPr>
                                            <a:rPr lang="en-US" sz="2000" i="1" smtClean="0">
                                              <a:solidFill>
                                                <a:srgbClr val="000000"/>
                                              </a:solidFill>
                                              <a:latin typeface="Cambria Math" panose="02040503050406030204" pitchFamily="18" charset="0"/>
                                            </a:rPr>
                                          </m:ctrlPr>
                                        </m:sSupPr>
                                        <m:e>
                                          <m:r>
                                            <a:rPr lang="en-US" sz="2000" b="1" i="1" smtClean="0">
                                              <a:solidFill>
                                                <a:srgbClr val="000000"/>
                                              </a:solidFill>
                                              <a:latin typeface="Cambria Math" panose="02040503050406030204" pitchFamily="18" charset="0"/>
                                            </a:rPr>
                                            <m:t>𝒑</m:t>
                                          </m:r>
                                        </m:e>
                                        <m:sup>
                                          <m:r>
                                            <a:rPr lang="en-US" sz="2000" b="0" i="1" smtClean="0">
                                              <a:solidFill>
                                                <a:srgbClr val="000000"/>
                                              </a:solidFill>
                                              <a:latin typeface="Cambria Math" panose="02040503050406030204" pitchFamily="18" charset="0"/>
                                            </a:rPr>
                                            <m:t>𝑔</m:t>
                                          </m:r>
                                        </m:sup>
                                      </m:sSup>
                                    </m:e>
                                  </m:d>
                                </m:e>
                                <m:sub>
                                  <m:r>
                                    <a:rPr lang="en-US" sz="2000" i="1">
                                      <a:solidFill>
                                        <a:srgbClr val="000000"/>
                                      </a:solidFill>
                                      <a:latin typeface="Cambria Math" panose="02040503050406030204" pitchFamily="18" charset="0"/>
                                    </a:rPr>
                                    <m:t>1</m:t>
                                  </m:r>
                                </m:sub>
                              </m:sSub>
                              <m:r>
                                <a:rPr lang="en-US" sz="2000" b="0" i="1" smtClean="0">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𝐴</m:t>
                              </m:r>
                              <m:d>
                                <m:dPr>
                                  <m:ctrlPr>
                                    <a:rPr lang="en-US" sz="2000" i="1">
                                      <a:solidFill>
                                        <a:srgbClr val="000000"/>
                                      </a:solidFill>
                                      <a:latin typeface="Cambria Math" panose="02040503050406030204" pitchFamily="18" charset="0"/>
                                    </a:rPr>
                                  </m:ctrlPr>
                                </m:dPr>
                                <m:e>
                                  <m:sSup>
                                    <m:sSupPr>
                                      <m:ctrlPr>
                                        <a:rPr lang="en-US" sz="2000" i="1">
                                          <a:solidFill>
                                            <a:srgbClr val="000000"/>
                                          </a:solidFill>
                                          <a:latin typeface="Cambria Math" panose="02040503050406030204" pitchFamily="18" charset="0"/>
                                        </a:rPr>
                                      </m:ctrlPr>
                                    </m:sSupPr>
                                    <m:e>
                                      <m:r>
                                        <a:rPr lang="en-US" sz="2000" b="1" i="1">
                                          <a:solidFill>
                                            <a:srgbClr val="000000"/>
                                          </a:solidFill>
                                          <a:latin typeface="Cambria Math" panose="02040503050406030204" pitchFamily="18" charset="0"/>
                                        </a:rPr>
                                        <m:t>𝒑</m:t>
                                      </m:r>
                                    </m:e>
                                    <m:sup>
                                      <m:r>
                                        <a:rPr lang="en-US" sz="2000" i="1">
                                          <a:solidFill>
                                            <a:srgbClr val="000000"/>
                                          </a:solidFill>
                                          <a:latin typeface="Cambria Math" panose="02040503050406030204" pitchFamily="18" charset="0"/>
                                        </a:rPr>
                                        <m:t>𝑔</m:t>
                                      </m:r>
                                    </m:sup>
                                  </m:sSup>
                                </m:e>
                              </m:d>
                            </m:e>
                          </m:d>
                        </m:e>
                      </m:func>
                    </m:oMath>
                  </m:oMathPara>
                </a14:m>
                <a:endParaRPr lang="en-US" dirty="0"/>
              </a:p>
            </p:txBody>
          </p:sp>
        </mc:Choice>
        <mc:Fallback xmlns="">
          <p:sp>
            <p:nvSpPr>
              <p:cNvPr id="6" name="Rectangle 5">
                <a:extLst>
                  <a:ext uri="{FF2B5EF4-FFF2-40B4-BE49-F238E27FC236}">
                    <a16:creationId xmlns:a16="http://schemas.microsoft.com/office/drawing/2014/main" id="{59EE6107-4C7C-41F7-AEE7-E12F49C3EBDF}"/>
                  </a:ext>
                </a:extLst>
              </p:cNvPr>
              <p:cNvSpPr>
                <a:spLocks noRot="1" noChangeAspect="1" noMove="1" noResize="1" noEditPoints="1" noAdjustHandles="1" noChangeArrowheads="1" noChangeShapeType="1" noTextEdit="1"/>
              </p:cNvSpPr>
              <p:nvPr/>
            </p:nvSpPr>
            <p:spPr>
              <a:xfrm>
                <a:off x="922123" y="4060013"/>
                <a:ext cx="7299754" cy="74058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DD42ED1-F405-4EBA-82CD-8D58758C3CB8}"/>
                  </a:ext>
                </a:extLst>
              </p:cNvPr>
              <p:cNvSpPr/>
              <p:nvPr/>
            </p:nvSpPr>
            <p:spPr>
              <a:xfrm>
                <a:off x="685800" y="4953000"/>
                <a:ext cx="8274908" cy="77726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000" b="0" i="1" smtClean="0">
                          <a:solidFill>
                            <a:srgbClr val="000000"/>
                          </a:solidFill>
                          <a:latin typeface="Cambria Math" panose="02040503050406030204" pitchFamily="18" charset="0"/>
                          <a:cs typeface="Calibri" panose="020F0502020204030204" pitchFamily="34" charset="0"/>
                          <a:sym typeface="Wingdings" panose="05000000000000000000" pitchFamily="2" charset="2"/>
                        </a:rPr>
                        <m:t>Prob</m:t>
                      </m:r>
                      <m:d>
                        <m:dPr>
                          <m:begChr m:val="["/>
                          <m:endChr m:val="]"/>
                          <m:ctrlPr>
                            <a:rPr lang="en-US" sz="2000" i="1">
                              <a:solidFill>
                                <a:srgbClr val="000000"/>
                              </a:solidFill>
                              <a:latin typeface="Cambria Math" panose="02040503050406030204" pitchFamily="18" charset="0"/>
                              <a:cs typeface="Calibri" panose="020F0502020204030204" pitchFamily="34" charset="0"/>
                              <a:sym typeface="Wingdings" panose="05000000000000000000" pitchFamily="2" charset="2"/>
                            </a:rPr>
                          </m:ctrlPr>
                        </m:dPr>
                        <m:e>
                          <m:r>
                            <a:rPr lang="en-US" sz="2000" i="1">
                              <a:solidFill>
                                <a:srgbClr val="000000"/>
                              </a:solidFill>
                              <a:latin typeface="Cambria Math" panose="02040503050406030204" pitchFamily="18" charset="0"/>
                            </a:rPr>
                            <m:t>1−</m:t>
                          </m:r>
                          <m:f>
                            <m:fPr>
                              <m:ctrlPr>
                                <a:rPr lang="en-US" sz="2000" i="1">
                                  <a:solidFill>
                                    <a:srgbClr val="000000"/>
                                  </a:solidFill>
                                  <a:latin typeface="Cambria Math" panose="02040503050406030204" pitchFamily="18" charset="0"/>
                                </a:rPr>
                              </m:ctrlPr>
                            </m:fPr>
                            <m:num>
                              <m:sSub>
                                <m:sSubPr>
                                  <m:ctrlPr>
                                    <a:rPr lang="en-US" sz="2000" i="1">
                                      <a:solidFill>
                                        <a:srgbClr val="000000"/>
                                      </a:solidFill>
                                      <a:latin typeface="Cambria Math" panose="02040503050406030204" pitchFamily="18" charset="0"/>
                                    </a:rPr>
                                  </m:ctrlPr>
                                </m:sSubPr>
                                <m:e>
                                  <m:d>
                                    <m:dPr>
                                      <m:begChr m:val="‖"/>
                                      <m:endChr m:val="‖"/>
                                      <m:ctrlPr>
                                        <a:rPr lang="en-US" sz="2000" i="1">
                                          <a:solidFill>
                                            <a:srgbClr val="000000"/>
                                          </a:solidFill>
                                          <a:latin typeface="Cambria Math" panose="02040503050406030204" pitchFamily="18" charset="0"/>
                                        </a:rPr>
                                      </m:ctrlPr>
                                    </m:dPr>
                                    <m:e>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𝐶𝑎𝑝</m:t>
                                          </m:r>
                                        </m:e>
                                        <m:sup>
                                          <m:r>
                                            <a:rPr lang="en-US" sz="2000" i="1">
                                              <a:solidFill>
                                                <a:srgbClr val="000000"/>
                                              </a:solidFill>
                                              <a:latin typeface="Cambria Math" panose="02040503050406030204" pitchFamily="18" charset="0"/>
                                            </a:rPr>
                                            <m:t>𝑟𝑒𝑔</m:t>
                                          </m:r>
                                        </m:sup>
                                      </m:sSup>
                                      <m:r>
                                        <a:rPr lang="en-US" sz="2000" b="1" i="1">
                                          <a:solidFill>
                                            <a:srgbClr val="000000"/>
                                          </a:solidFill>
                                          <a:latin typeface="Cambria Math" panose="02040503050406030204" pitchFamily="18" charset="0"/>
                                        </a:rPr>
                                        <m:t>𝒓</m:t>
                                      </m:r>
                                      <m:r>
                                        <a:rPr lang="en-US" sz="2000" b="1" i="1">
                                          <a:solidFill>
                                            <a:srgbClr val="000000"/>
                                          </a:solidFill>
                                          <a:latin typeface="Cambria Math" panose="02040503050406030204" pitchFamily="18" charset="0"/>
                                        </a:rPr>
                                        <m:t>−</m:t>
                                      </m:r>
                                      <m:r>
                                        <a:rPr lang="en-US" sz="2000" b="1" i="1">
                                          <a:solidFill>
                                            <a:srgbClr val="000000"/>
                                          </a:solidFill>
                                          <a:latin typeface="Cambria Math" panose="02040503050406030204" pitchFamily="18" charset="0"/>
                                        </a:rPr>
                                        <m:t>𝒑</m:t>
                                      </m:r>
                                    </m:e>
                                  </m:d>
                                </m:e>
                                <m:sub>
                                  <m:r>
                                    <a:rPr lang="en-US" sz="2000" i="1">
                                      <a:solidFill>
                                        <a:srgbClr val="000000"/>
                                      </a:solidFill>
                                      <a:latin typeface="Cambria Math" panose="02040503050406030204" pitchFamily="18" charset="0"/>
                                    </a:rPr>
                                    <m:t>1</m:t>
                                  </m:r>
                                </m:sub>
                              </m:sSub>
                            </m:num>
                            <m:den>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𝐶𝑎𝑝</m:t>
                                  </m:r>
                                </m:e>
                                <m:sup>
                                  <m:r>
                                    <a:rPr lang="en-US" sz="2000" i="1">
                                      <a:solidFill>
                                        <a:srgbClr val="000000"/>
                                      </a:solidFill>
                                      <a:latin typeface="Cambria Math" panose="02040503050406030204" pitchFamily="18" charset="0"/>
                                    </a:rPr>
                                    <m:t>𝑟𝑒𝑔</m:t>
                                  </m:r>
                                </m:sup>
                              </m:sSup>
                              <m:sSub>
                                <m:sSubPr>
                                  <m:ctrlPr>
                                    <a:rPr lang="en-US" sz="2000" i="1">
                                      <a:solidFill>
                                        <a:srgbClr val="000000"/>
                                      </a:solidFill>
                                      <a:latin typeface="Cambria Math" panose="02040503050406030204" pitchFamily="18" charset="0"/>
                                    </a:rPr>
                                  </m:ctrlPr>
                                </m:sSubPr>
                                <m:e>
                                  <m:d>
                                    <m:dPr>
                                      <m:begChr m:val="‖"/>
                                      <m:endChr m:val="‖"/>
                                      <m:ctrlPr>
                                        <a:rPr lang="en-US" sz="2000" i="1">
                                          <a:solidFill>
                                            <a:srgbClr val="000000"/>
                                          </a:solidFill>
                                          <a:latin typeface="Cambria Math" panose="02040503050406030204" pitchFamily="18" charset="0"/>
                                        </a:rPr>
                                      </m:ctrlPr>
                                    </m:dPr>
                                    <m:e>
                                      <m:r>
                                        <a:rPr lang="en-US" sz="2000" b="1" i="1">
                                          <a:solidFill>
                                            <a:srgbClr val="000000"/>
                                          </a:solidFill>
                                          <a:latin typeface="Cambria Math" panose="02040503050406030204" pitchFamily="18" charset="0"/>
                                        </a:rPr>
                                        <m:t>𝒓</m:t>
                                      </m:r>
                                    </m:e>
                                  </m:d>
                                </m:e>
                                <m:sub>
                                  <m:r>
                                    <a:rPr lang="en-US" sz="2000" i="1">
                                      <a:solidFill>
                                        <a:srgbClr val="000000"/>
                                      </a:solidFill>
                                      <a:latin typeface="Cambria Math" panose="02040503050406030204" pitchFamily="18" charset="0"/>
                                    </a:rPr>
                                    <m:t>1</m:t>
                                  </m:r>
                                </m:sub>
                              </m:sSub>
                            </m:den>
                          </m:f>
                          <m:r>
                            <a:rPr lang="en-US" sz="2000" i="1">
                              <a:solidFill>
                                <a:srgbClr val="000000"/>
                              </a:solidFill>
                              <a:latin typeface="Cambria Math" panose="02040503050406030204" pitchFamily="18" charset="0"/>
                              <a:ea typeface="Cambria Math" panose="02040503050406030204" pitchFamily="18" charset="0"/>
                            </a:rPr>
                            <m:t>𝛿</m:t>
                          </m:r>
                          <m:r>
                            <a:rPr lang="en-US" sz="2000" i="1">
                              <a:solidFill>
                                <a:srgbClr val="000000"/>
                              </a:solidFill>
                              <a:latin typeface="Cambria Math" panose="02040503050406030204" pitchFamily="18" charset="0"/>
                              <a:ea typeface="Cambria Math" panose="02040503050406030204" pitchFamily="18" charset="0"/>
                            </a:rPr>
                            <m:t>≥</m:t>
                          </m:r>
                          <m:sSubSup>
                            <m:sSubSupPr>
                              <m:ctrlPr>
                                <a:rPr lang="en-US" sz="2000" i="1">
                                  <a:solidFill>
                                    <a:srgbClr val="000000"/>
                                  </a:solidFill>
                                  <a:latin typeface="Cambria Math" panose="02040503050406030204" pitchFamily="18" charset="0"/>
                                  <a:ea typeface="Cambria Math" panose="02040503050406030204" pitchFamily="18" charset="0"/>
                                </a:rPr>
                              </m:ctrlPr>
                            </m:sSubSupPr>
                            <m:e>
                              <m:r>
                                <a:rPr lang="en-US" sz="2000" i="1">
                                  <a:solidFill>
                                    <a:srgbClr val="000000"/>
                                  </a:solidFill>
                                  <a:latin typeface="Cambria Math" panose="02040503050406030204" pitchFamily="18" charset="0"/>
                                  <a:ea typeface="Cambria Math" panose="02040503050406030204" pitchFamily="18" charset="0"/>
                                </a:rPr>
                                <m:t>𝜇</m:t>
                              </m:r>
                            </m:e>
                            <m:sub>
                              <m:r>
                                <a:rPr lang="en-US" sz="2000" i="1">
                                  <a:solidFill>
                                    <a:srgbClr val="000000"/>
                                  </a:solidFill>
                                  <a:latin typeface="Cambria Math" panose="02040503050406030204" pitchFamily="18" charset="0"/>
                                  <a:ea typeface="Cambria Math" panose="02040503050406030204" pitchFamily="18" charset="0"/>
                                </a:rPr>
                                <m:t>𝑚𝑖𝑛</m:t>
                              </m:r>
                            </m:sub>
                            <m:sup>
                              <m:r>
                                <a:rPr lang="en-US" sz="2000" i="1">
                                  <a:solidFill>
                                    <a:srgbClr val="000000"/>
                                  </a:solidFill>
                                  <a:latin typeface="Cambria Math" panose="02040503050406030204" pitchFamily="18" charset="0"/>
                                  <a:ea typeface="Cambria Math" panose="02040503050406030204" pitchFamily="18" charset="0"/>
                                </a:rPr>
                                <m:t>𝑝𝑒𝑟𝑓</m:t>
                              </m:r>
                            </m:sup>
                          </m:sSubSup>
                        </m:e>
                      </m:d>
                      <m:r>
                        <a:rPr lang="en-US" sz="2000" i="1">
                          <a:solidFill>
                            <a:srgbClr val="000000"/>
                          </a:solidFill>
                          <a:latin typeface="Cambria Math" panose="02040503050406030204" pitchFamily="18" charset="0"/>
                          <a:ea typeface="Cambria Math" panose="02040503050406030204" pitchFamily="18" charset="0"/>
                          <a:cs typeface="Calibri" panose="020F0502020204030204" pitchFamily="34" charset="0"/>
                          <a:sym typeface="Wingdings" panose="05000000000000000000" pitchFamily="2" charset="2"/>
                        </a:rPr>
                        <m:t>≥</m:t>
                      </m:r>
                      <m:r>
                        <a:rPr lang="en-US" sz="2000" i="1">
                          <a:solidFill>
                            <a:srgbClr val="000000"/>
                          </a:solidFill>
                          <a:latin typeface="Cambria Math" panose="02040503050406030204" pitchFamily="18" charset="0"/>
                          <a:ea typeface="Cambria Math" panose="02040503050406030204" pitchFamily="18" charset="0"/>
                          <a:cs typeface="Calibri" panose="020F0502020204030204" pitchFamily="34" charset="0"/>
                          <a:sym typeface="Wingdings" panose="05000000000000000000" pitchFamily="2" charset="2"/>
                        </a:rPr>
                        <m:t>𝜉</m:t>
                      </m:r>
                      <m:r>
                        <a:rPr lang="en-US" sz="2000" b="0" i="1" smtClean="0">
                          <a:solidFill>
                            <a:srgbClr val="000000"/>
                          </a:solidFill>
                          <a:latin typeface="Cambria Math" panose="02040503050406030204" pitchFamily="18" charset="0"/>
                          <a:ea typeface="Cambria Math" panose="02040503050406030204" pitchFamily="18" charset="0"/>
                          <a:cs typeface="Calibri" panose="020F0502020204030204" pitchFamily="34" charset="0"/>
                          <a:sym typeface="Wingdings" panose="05000000000000000000" pitchFamily="2" charset="2"/>
                        </a:rPr>
                        <m:t>; </m:t>
                      </m:r>
                      <m:r>
                        <a:rPr lang="en-US" sz="2000" b="0" i="1" smtClean="0">
                          <a:solidFill>
                            <a:srgbClr val="000000"/>
                          </a:solidFill>
                          <a:latin typeface="Cambria Math" panose="02040503050406030204" pitchFamily="18" charset="0"/>
                          <a:ea typeface="Cambria Math" panose="02040503050406030204" pitchFamily="18" charset="0"/>
                          <a:cs typeface="Calibri" panose="020F0502020204030204" pitchFamily="34" charset="0"/>
                          <a:sym typeface="Wingdings" panose="05000000000000000000" pitchFamily="2" charset="2"/>
                        </a:rPr>
                        <m:t>𝑔</m:t>
                      </m:r>
                      <m:r>
                        <a:rPr lang="en-US" sz="2000" b="0" i="1" smtClean="0">
                          <a:solidFill>
                            <a:srgbClr val="000000"/>
                          </a:solidFill>
                          <a:latin typeface="Cambria Math" panose="02040503050406030204" pitchFamily="18" charset="0"/>
                          <a:ea typeface="Cambria Math" panose="02040503050406030204" pitchFamily="18" charset="0"/>
                          <a:cs typeface="Calibri" panose="020F0502020204030204" pitchFamily="34" charset="0"/>
                          <a:sym typeface="Wingdings" panose="05000000000000000000" pitchFamily="2" charset="2"/>
                        </a:rPr>
                        <m:t>∈</m:t>
                      </m:r>
                      <m:r>
                        <a:rPr lang="en-US" sz="2000" b="0" i="1" smtClean="0">
                          <a:solidFill>
                            <a:srgbClr val="000000"/>
                          </a:solidFill>
                          <a:latin typeface="Cambria Math" panose="02040503050406030204" pitchFamily="18" charset="0"/>
                          <a:ea typeface="Cambria Math" panose="02040503050406030204" pitchFamily="18" charset="0"/>
                          <a:cs typeface="Calibri" panose="020F0502020204030204" pitchFamily="34" charset="0"/>
                          <a:sym typeface="Wingdings" panose="05000000000000000000" pitchFamily="2" charset="2"/>
                        </a:rPr>
                        <m:t>𝐺</m:t>
                      </m:r>
                      <m:r>
                        <a:rPr lang="en-US" sz="2000" b="0" i="1" smtClean="0">
                          <a:solidFill>
                            <a:srgbClr val="000000"/>
                          </a:solidFill>
                          <a:latin typeface="Cambria Math" panose="02040503050406030204" pitchFamily="18" charset="0"/>
                          <a:ea typeface="Cambria Math" panose="02040503050406030204" pitchFamily="18" charset="0"/>
                          <a:cs typeface="Calibri" panose="020F0502020204030204" pitchFamily="34" charset="0"/>
                          <a:sym typeface="Wingdings" panose="05000000000000000000" pitchFamily="2" charset="2"/>
                        </a:rPr>
                        <m:t>;</m:t>
                      </m:r>
                      <m:sSup>
                        <m:sSupPr>
                          <m:ctrlPr>
                            <a:rPr lang="en-US" sz="2000" i="1">
                              <a:latin typeface="Cambria Math" panose="02040503050406030204" pitchFamily="18" charset="0"/>
                            </a:rPr>
                          </m:ctrlPr>
                        </m:sSupPr>
                        <m:e>
                          <m:r>
                            <a:rPr lang="en-US" sz="2000" i="1">
                              <a:latin typeface="Cambria Math" panose="02040503050406030204" pitchFamily="18" charset="0"/>
                            </a:rPr>
                            <m:t>𝐶𝑎𝑝</m:t>
                          </m:r>
                        </m:e>
                        <m:sup>
                          <m:r>
                            <a:rPr lang="en-US" sz="2000" i="1">
                              <a:latin typeface="Cambria Math" panose="02040503050406030204" pitchFamily="18" charset="0"/>
                            </a:rPr>
                            <m:t>𝑟𝑒𝑔</m:t>
                          </m:r>
                        </m:sup>
                      </m:sSup>
                      <m:r>
                        <a:rPr lang="en-US" sz="2000" i="1" smtClean="0">
                          <a:latin typeface="Cambria Math" panose="02040503050406030204" pitchFamily="18" charset="0"/>
                          <a:ea typeface="Cambria Math" panose="02040503050406030204" pitchFamily="18" charset="0"/>
                        </a:rPr>
                        <m:t>∈</m:t>
                      </m:r>
                      <m:d>
                        <m:dPr>
                          <m:begChr m:val="["/>
                          <m:endChr m:val="]"/>
                          <m:ctrlPr>
                            <a:rPr lang="en-US" sz="2000" i="1" smtClean="0">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0,</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𝐶</m:t>
                              </m:r>
                            </m:e>
                            <m:sub>
                              <m:r>
                                <a:rPr lang="en-US" sz="2000" i="1">
                                  <a:latin typeface="Cambria Math" panose="02040503050406030204" pitchFamily="18" charset="0"/>
                                  <a:ea typeface="Cambria Math" panose="02040503050406030204" pitchFamily="18" charset="0"/>
                                </a:rPr>
                                <m:t>0</m:t>
                              </m:r>
                            </m:sub>
                          </m:sSub>
                        </m:e>
                      </m:d>
                    </m:oMath>
                  </m:oMathPara>
                </a14:m>
                <a:endParaRPr lang="en-US" sz="2000" dirty="0"/>
              </a:p>
            </p:txBody>
          </p:sp>
        </mc:Choice>
        <mc:Fallback xmlns="">
          <p:sp>
            <p:nvSpPr>
              <p:cNvPr id="7" name="Rectangle 6">
                <a:extLst>
                  <a:ext uri="{FF2B5EF4-FFF2-40B4-BE49-F238E27FC236}">
                    <a16:creationId xmlns:a16="http://schemas.microsoft.com/office/drawing/2014/main" id="{ADD42ED1-F405-4EBA-82CD-8D58758C3CB8}"/>
                  </a:ext>
                </a:extLst>
              </p:cNvPr>
              <p:cNvSpPr>
                <a:spLocks noRot="1" noChangeAspect="1" noMove="1" noResize="1" noEditPoints="1" noAdjustHandles="1" noChangeArrowheads="1" noChangeShapeType="1" noTextEdit="1"/>
              </p:cNvSpPr>
              <p:nvPr/>
            </p:nvSpPr>
            <p:spPr>
              <a:xfrm>
                <a:off x="685800" y="4953000"/>
                <a:ext cx="8274908" cy="777264"/>
              </a:xfrm>
              <a:prstGeom prst="rect">
                <a:avLst/>
              </a:prstGeom>
              <a:blipFill>
                <a:blip r:embed="rId5"/>
                <a:stretch>
                  <a:fillRect/>
                </a:stretch>
              </a:blipFill>
            </p:spPr>
            <p:txBody>
              <a:bodyPr/>
              <a:lstStyle/>
              <a:p>
                <a:r>
                  <a:rPr lang="en-US">
                    <a:noFill/>
                  </a:rPr>
                  <a:t> </a:t>
                </a:r>
              </a:p>
            </p:txBody>
          </p:sp>
        </mc:Fallback>
      </mc:AlternateContent>
      <p:sp>
        <p:nvSpPr>
          <p:cNvPr id="11" name="Title 1">
            <a:extLst>
              <a:ext uri="{FF2B5EF4-FFF2-40B4-BE49-F238E27FC236}">
                <a16:creationId xmlns:a16="http://schemas.microsoft.com/office/drawing/2014/main" id="{56C5DEA0-EF7F-42A1-9DC3-AB7BDF93E979}"/>
              </a:ext>
            </a:extLst>
          </p:cNvPr>
          <p:cNvSpPr>
            <a:spLocks noGrp="1"/>
          </p:cNvSpPr>
          <p:nvPr>
            <p:ph type="title"/>
          </p:nvPr>
        </p:nvSpPr>
        <p:spPr>
          <a:xfrm>
            <a:off x="0" y="0"/>
            <a:ext cx="9144000" cy="990600"/>
          </a:xfrm>
        </p:spPr>
        <p:txBody>
          <a:bodyPr/>
          <a:lstStyle/>
          <a:p>
            <a:pPr algn="ctr"/>
            <a:r>
              <a:rPr lang="en-US" sz="2800" dirty="0"/>
              <a:t>Optimal battery participation in frequency regulation market</a:t>
            </a:r>
          </a:p>
        </p:txBody>
      </p:sp>
    </p:spTree>
    <p:extLst>
      <p:ext uri="{BB962C8B-B14F-4D97-AF65-F5344CB8AC3E}">
        <p14:creationId xmlns:p14="http://schemas.microsoft.com/office/powerpoint/2010/main" val="7153564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70" name="TextBox 369">
            <a:extLst>
              <a:ext uri="{FF2B5EF4-FFF2-40B4-BE49-F238E27FC236}">
                <a16:creationId xmlns:a16="http://schemas.microsoft.com/office/drawing/2014/main" id="{A625B599-0E89-4772-AF3C-49D27B60DA32}"/>
              </a:ext>
            </a:extLst>
          </p:cNvPr>
          <p:cNvSpPr txBox="1"/>
          <p:nvPr/>
        </p:nvSpPr>
        <p:spPr>
          <a:xfrm>
            <a:off x="613954" y="914400"/>
            <a:ext cx="7996646" cy="2246769"/>
          </a:xfrm>
          <a:prstGeom prst="rect">
            <a:avLst/>
          </a:prstGeom>
          <a:noFill/>
        </p:spPr>
        <p:txBody>
          <a:bodyPr wrap="square" rtlCol="0">
            <a:spAutoFit/>
          </a:bodyPr>
          <a:lstStyle/>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The online regulation response policy takes a threshold form to balance the cost of deviating from the regulation signal and the cycle aging cost of batteries while satisfying operating constraints.</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The</a:t>
            </a:r>
            <a:r>
              <a:rPr kumimoji="0" lang="zh-CN" alt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 </a:t>
            </a:r>
            <a:r>
              <a:rPr kumimoji="0" lang="en-US" altLang="zh-C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optimal regulation capacity is determined as the minimum between the rated power of the battery and the critical value that exactly guarantee the regulation response satisfy the minimum performance index with a predefined confidence.</a:t>
            </a:r>
          </a:p>
        </p:txBody>
      </p:sp>
      <p:sp>
        <p:nvSpPr>
          <p:cNvPr id="3" name="Rectangle 2">
            <a:extLst>
              <a:ext uri="{FF2B5EF4-FFF2-40B4-BE49-F238E27FC236}">
                <a16:creationId xmlns:a16="http://schemas.microsoft.com/office/drawing/2014/main" id="{266546ED-9127-4081-A25D-D0F6013924F4}"/>
              </a:ext>
            </a:extLst>
          </p:cNvPr>
          <p:cNvSpPr/>
          <p:nvPr/>
        </p:nvSpPr>
        <p:spPr>
          <a:xfrm>
            <a:off x="796494" y="5640410"/>
            <a:ext cx="7467600" cy="230832"/>
          </a:xfrm>
          <a:prstGeom prst="rect">
            <a:avLst/>
          </a:prstGeom>
        </p:spPr>
        <p:txBody>
          <a:bodyPr wrap="square">
            <a:spAutoFit/>
          </a:bodyPr>
          <a:lstStyle/>
          <a:p>
            <a:r>
              <a:rPr lang="en-US" sz="900" dirty="0">
                <a:solidFill>
                  <a:srgbClr val="222222"/>
                </a:solidFill>
                <a:latin typeface="Times New Roman" panose="02020603050405020304" pitchFamily="18" charset="0"/>
                <a:cs typeface="Times New Roman" panose="02020603050405020304" pitchFamily="18" charset="0"/>
              </a:rPr>
              <a:t>[1] Xu, </a:t>
            </a:r>
            <a:r>
              <a:rPr lang="en-US" sz="900" dirty="0" err="1">
                <a:solidFill>
                  <a:srgbClr val="222222"/>
                </a:solidFill>
                <a:latin typeface="Times New Roman" panose="02020603050405020304" pitchFamily="18" charset="0"/>
                <a:cs typeface="Times New Roman" panose="02020603050405020304" pitchFamily="18" charset="0"/>
              </a:rPr>
              <a:t>Bolun</a:t>
            </a:r>
            <a:r>
              <a:rPr lang="en-US" sz="900" dirty="0">
                <a:solidFill>
                  <a:srgbClr val="222222"/>
                </a:solidFill>
                <a:latin typeface="Times New Roman" panose="02020603050405020304" pitchFamily="18" charset="0"/>
                <a:cs typeface="Times New Roman" panose="02020603050405020304" pitchFamily="18" charset="0"/>
              </a:rPr>
              <a:t>, et al. "Optimal battery participation in frequency regulation markets." </a:t>
            </a:r>
            <a:r>
              <a:rPr lang="en-US" sz="900" i="1" dirty="0">
                <a:solidFill>
                  <a:srgbClr val="222222"/>
                </a:solidFill>
                <a:latin typeface="Times New Roman" panose="02020603050405020304" pitchFamily="18" charset="0"/>
                <a:cs typeface="Times New Roman" panose="02020603050405020304" pitchFamily="18" charset="0"/>
              </a:rPr>
              <a:t>IEEE Transactions on Power Systems</a:t>
            </a:r>
            <a:r>
              <a:rPr lang="en-US" sz="900" dirty="0">
                <a:solidFill>
                  <a:srgbClr val="222222"/>
                </a:solidFill>
                <a:latin typeface="Times New Roman" panose="02020603050405020304" pitchFamily="18" charset="0"/>
                <a:cs typeface="Times New Roman" panose="02020603050405020304" pitchFamily="18" charset="0"/>
              </a:rPr>
              <a:t> 33.6 (2018): 6715-6725.</a:t>
            </a:r>
            <a:endParaRPr lang="en-US" sz="9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35DFCDB-4D2B-45F9-A0FD-E8D9BEFDB137}"/>
              </a:ext>
            </a:extLst>
          </p:cNvPr>
          <p:cNvPicPr>
            <a:picLocks noChangeAspect="1"/>
          </p:cNvPicPr>
          <p:nvPr/>
        </p:nvPicPr>
        <p:blipFill>
          <a:blip r:embed="rId3"/>
          <a:stretch>
            <a:fillRect/>
          </a:stretch>
        </p:blipFill>
        <p:spPr>
          <a:xfrm>
            <a:off x="796494" y="3272246"/>
            <a:ext cx="7814106" cy="1993238"/>
          </a:xfrm>
          <a:prstGeom prst="rect">
            <a:avLst/>
          </a:prstGeom>
        </p:spPr>
      </p:pic>
      <p:sp>
        <p:nvSpPr>
          <p:cNvPr id="10" name="Title 1">
            <a:extLst>
              <a:ext uri="{FF2B5EF4-FFF2-40B4-BE49-F238E27FC236}">
                <a16:creationId xmlns:a16="http://schemas.microsoft.com/office/drawing/2014/main" id="{60817FF0-89AB-49FA-B163-CF275A59DF74}"/>
              </a:ext>
            </a:extLst>
          </p:cNvPr>
          <p:cNvSpPr>
            <a:spLocks noGrp="1"/>
          </p:cNvSpPr>
          <p:nvPr>
            <p:ph type="title"/>
          </p:nvPr>
        </p:nvSpPr>
        <p:spPr>
          <a:xfrm>
            <a:off x="0" y="0"/>
            <a:ext cx="9144000" cy="990600"/>
          </a:xfrm>
        </p:spPr>
        <p:txBody>
          <a:bodyPr/>
          <a:lstStyle/>
          <a:p>
            <a:pPr algn="ctr"/>
            <a:r>
              <a:rPr lang="en-US" sz="2400" dirty="0"/>
              <a:t>Optimal battery participation in frequency regulation market</a:t>
            </a:r>
          </a:p>
        </p:txBody>
      </p:sp>
    </p:spTree>
    <p:extLst>
      <p:ext uri="{BB962C8B-B14F-4D97-AF65-F5344CB8AC3E}">
        <p14:creationId xmlns:p14="http://schemas.microsoft.com/office/powerpoint/2010/main" val="27221848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04478"/>
          </a:xfrm>
        </p:spPr>
        <p:txBody>
          <a:bodyPr/>
          <a:lstStyle/>
          <a:p>
            <a:pPr algn="ctr"/>
            <a:r>
              <a:rPr lang="en-US" sz="2800" dirty="0"/>
              <a:t>Optimal </a:t>
            </a:r>
            <a:r>
              <a:rPr lang="en-US" altLang="zh-CN" sz="2800" dirty="0"/>
              <a:t>B</a:t>
            </a:r>
            <a:r>
              <a:rPr lang="en-US" sz="2800" dirty="0"/>
              <a:t>attery Dispatch </a:t>
            </a:r>
            <a:r>
              <a:rPr lang="en-US" altLang="zh-CN" sz="2800" dirty="0"/>
              <a:t>for </a:t>
            </a:r>
            <a:r>
              <a:rPr lang="en-US" sz="2800" dirty="0"/>
              <a:t>Transmission Congestion Relief</a:t>
            </a: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70" name="TextBox 369">
            <a:extLst>
              <a:ext uri="{FF2B5EF4-FFF2-40B4-BE49-F238E27FC236}">
                <a16:creationId xmlns:a16="http://schemas.microsoft.com/office/drawing/2014/main" id="{A625B599-0E89-4772-AF3C-49D27B60DA32}"/>
              </a:ext>
            </a:extLst>
          </p:cNvPr>
          <p:cNvSpPr txBox="1"/>
          <p:nvPr/>
        </p:nvSpPr>
        <p:spPr>
          <a:xfrm>
            <a:off x="647700" y="910872"/>
            <a:ext cx="7848600" cy="1631216"/>
          </a:xfrm>
          <a:prstGeom prst="rect">
            <a:avLst/>
          </a:prstGeom>
          <a:noFill/>
        </p:spPr>
        <p:txBody>
          <a:bodyPr wrap="square" rtlCol="0">
            <a:spAutoFit/>
          </a:bodyPr>
          <a:lstStyle/>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 A more sophisticated multi-level optimization model is proposed to coordinate the transmission congestion with distributive objectives [1].</a:t>
            </a:r>
          </a:p>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This model determines the corrective schedule adjustments of ESS and conventional generating units by minimizing their deviations from the initially calculated economic schedules.</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p:txBody>
      </p:sp>
      <p:sp>
        <p:nvSpPr>
          <p:cNvPr id="6" name="Rectangle 5">
            <a:extLst>
              <a:ext uri="{FF2B5EF4-FFF2-40B4-BE49-F238E27FC236}">
                <a16:creationId xmlns:a16="http://schemas.microsoft.com/office/drawing/2014/main" id="{ACEAAADD-4E87-4BB0-B24A-DD551BB73332}"/>
              </a:ext>
            </a:extLst>
          </p:cNvPr>
          <p:cNvSpPr/>
          <p:nvPr/>
        </p:nvSpPr>
        <p:spPr>
          <a:xfrm>
            <a:off x="649876" y="5558737"/>
            <a:ext cx="8113123" cy="338554"/>
          </a:xfrm>
          <a:prstGeom prst="rect">
            <a:avLst/>
          </a:prstGeom>
        </p:spPr>
        <p:txBody>
          <a:bodyPr wrap="square">
            <a:spAutoFit/>
          </a:bodyPr>
          <a:lstStyle/>
          <a:p>
            <a:pPr lvl="0"/>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 </a:t>
            </a:r>
            <a:r>
              <a:rPr lang="en-US" sz="800" dirty="0">
                <a:solidFill>
                  <a:srgbClr val="000000"/>
                </a:solidFill>
                <a:latin typeface="Times New Roman" panose="02020603050405020304" pitchFamily="18" charset="0"/>
                <a:cs typeface="Times New Roman" panose="02020603050405020304" pitchFamily="18" charset="0"/>
              </a:rPr>
              <a:t>R. T. Elliott, R. Fernandez-Blanco, K. </a:t>
            </a:r>
            <a:r>
              <a:rPr lang="en-US" sz="800" dirty="0" err="1">
                <a:solidFill>
                  <a:srgbClr val="000000"/>
                </a:solidFill>
                <a:latin typeface="Times New Roman" panose="02020603050405020304" pitchFamily="18" charset="0"/>
                <a:cs typeface="Times New Roman" panose="02020603050405020304" pitchFamily="18" charset="0"/>
              </a:rPr>
              <a:t>Kozdras</a:t>
            </a:r>
            <a:r>
              <a:rPr lang="en-US" sz="800" dirty="0">
                <a:solidFill>
                  <a:srgbClr val="000000"/>
                </a:solidFill>
                <a:latin typeface="Times New Roman" panose="02020603050405020304" pitchFamily="18" charset="0"/>
                <a:cs typeface="Times New Roman" panose="02020603050405020304" pitchFamily="18" charset="0"/>
              </a:rPr>
              <a:t>, J. Kaplan, B. </a:t>
            </a:r>
            <a:r>
              <a:rPr lang="en-US" sz="800" dirty="0" err="1">
                <a:solidFill>
                  <a:srgbClr val="000000"/>
                </a:solidFill>
                <a:latin typeface="Times New Roman" panose="02020603050405020304" pitchFamily="18" charset="0"/>
                <a:cs typeface="Times New Roman" panose="02020603050405020304" pitchFamily="18" charset="0"/>
              </a:rPr>
              <a:t>Lockyear</a:t>
            </a:r>
            <a:r>
              <a:rPr lang="en-US" sz="800" dirty="0">
                <a:solidFill>
                  <a:srgbClr val="000000"/>
                </a:solidFill>
                <a:latin typeface="Times New Roman" panose="02020603050405020304" pitchFamily="18" charset="0"/>
                <a:cs typeface="Times New Roman" panose="02020603050405020304" pitchFamily="18" charset="0"/>
              </a:rPr>
              <a:t>, J. </a:t>
            </a:r>
            <a:r>
              <a:rPr lang="en-US" sz="800" dirty="0" err="1">
                <a:solidFill>
                  <a:srgbClr val="000000"/>
                </a:solidFill>
                <a:latin typeface="Times New Roman" panose="02020603050405020304" pitchFamily="18" charset="0"/>
                <a:cs typeface="Times New Roman" panose="02020603050405020304" pitchFamily="18" charset="0"/>
              </a:rPr>
              <a:t>Zyskowski</a:t>
            </a:r>
            <a:r>
              <a:rPr lang="en-US" sz="800" dirty="0">
                <a:solidFill>
                  <a:srgbClr val="000000"/>
                </a:solidFill>
                <a:latin typeface="Times New Roman" panose="02020603050405020304" pitchFamily="18" charset="0"/>
                <a:cs typeface="Times New Roman" panose="02020603050405020304" pitchFamily="18" charset="0"/>
              </a:rPr>
              <a:t>, and D. S. </a:t>
            </a:r>
            <a:r>
              <a:rPr lang="en-US" sz="800" dirty="0" err="1">
                <a:solidFill>
                  <a:srgbClr val="000000"/>
                </a:solidFill>
                <a:latin typeface="Times New Roman" panose="02020603050405020304" pitchFamily="18" charset="0"/>
                <a:cs typeface="Times New Roman" panose="02020603050405020304" pitchFamily="18" charset="0"/>
              </a:rPr>
              <a:t>Kirschen</a:t>
            </a:r>
            <a:r>
              <a:rPr lang="en-US" sz="800" dirty="0">
                <a:solidFill>
                  <a:srgbClr val="000000"/>
                </a:solidFill>
                <a:latin typeface="Times New Roman" panose="02020603050405020304" pitchFamily="18" charset="0"/>
                <a:cs typeface="Times New Roman" panose="02020603050405020304" pitchFamily="18" charset="0"/>
              </a:rPr>
              <a:t>, “Sharing energy storage between transmission and distribution,” IEEE Transactions on Power Systems, 2018.</a:t>
            </a:r>
            <a:endPar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E7649BB5-1EEE-421C-83C9-5510AB7754D9}"/>
              </a:ext>
            </a:extLst>
          </p:cNvPr>
          <p:cNvPicPr>
            <a:picLocks noChangeAspect="1"/>
          </p:cNvPicPr>
          <p:nvPr/>
        </p:nvPicPr>
        <p:blipFill>
          <a:blip r:embed="rId3"/>
          <a:stretch>
            <a:fillRect/>
          </a:stretch>
        </p:blipFill>
        <p:spPr>
          <a:xfrm>
            <a:off x="685800" y="2733024"/>
            <a:ext cx="3563262" cy="2562992"/>
          </a:xfrm>
          <a:prstGeom prst="rect">
            <a:avLst/>
          </a:prstGeom>
        </p:spPr>
      </p:pic>
      <p:pic>
        <p:nvPicPr>
          <p:cNvPr id="10" name="Picture 9">
            <a:extLst>
              <a:ext uri="{FF2B5EF4-FFF2-40B4-BE49-F238E27FC236}">
                <a16:creationId xmlns:a16="http://schemas.microsoft.com/office/drawing/2014/main" id="{4762333C-667A-4379-A4D2-4F9D16B281DD}"/>
              </a:ext>
            </a:extLst>
          </p:cNvPr>
          <p:cNvPicPr>
            <a:picLocks noChangeAspect="1"/>
          </p:cNvPicPr>
          <p:nvPr/>
        </p:nvPicPr>
        <p:blipFill>
          <a:blip r:embed="rId4"/>
          <a:stretch>
            <a:fillRect/>
          </a:stretch>
        </p:blipFill>
        <p:spPr>
          <a:xfrm>
            <a:off x="4249062" y="2995745"/>
            <a:ext cx="4318700" cy="1899864"/>
          </a:xfrm>
          <a:prstGeom prst="rect">
            <a:avLst/>
          </a:prstGeom>
        </p:spPr>
      </p:pic>
    </p:spTree>
    <p:extLst>
      <p:ext uri="{BB962C8B-B14F-4D97-AF65-F5344CB8AC3E}">
        <p14:creationId xmlns:p14="http://schemas.microsoft.com/office/powerpoint/2010/main" val="29397452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70" name="TextBox 369">
            <a:extLst>
              <a:ext uri="{FF2B5EF4-FFF2-40B4-BE49-F238E27FC236}">
                <a16:creationId xmlns:a16="http://schemas.microsoft.com/office/drawing/2014/main" id="{A625B599-0E89-4772-AF3C-49D27B60DA32}"/>
              </a:ext>
            </a:extLst>
          </p:cNvPr>
          <p:cNvSpPr txBox="1"/>
          <p:nvPr/>
        </p:nvSpPr>
        <p:spPr>
          <a:xfrm>
            <a:off x="609600" y="838200"/>
            <a:ext cx="7924800" cy="1631216"/>
          </a:xfrm>
          <a:prstGeom prst="rect">
            <a:avLst/>
          </a:prstGeom>
          <a:noFill/>
        </p:spPr>
        <p:txBody>
          <a:bodyPr wrap="square" rtlCol="0">
            <a:spAutoFit/>
          </a:bodyPr>
          <a:lstStyle/>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Stage 1(UC 1), Pre-mitigation unit commitment</a:t>
            </a:r>
          </a:p>
          <a:p>
            <a:pPr lvl="0" algn="just"/>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In this stage, TEPO solves a standard unit commitment and economic dispatch without considering ESS or system security constraints.</a:t>
            </a:r>
          </a:p>
          <a:p>
            <a:pPr lvl="0" algn="just"/>
            <a:endPar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endParaRPr>
          </a:p>
          <a:p>
            <a:pPr marL="342900" lvl="0" indent="-342900" algn="just">
              <a:buFont typeface="Arial" panose="020B0604020202020204" pitchFamily="34" charset="0"/>
              <a:buChar char="•"/>
            </a:pPr>
            <a:endPar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endParaRPr>
          </a:p>
        </p:txBody>
      </p:sp>
      <p:sp>
        <p:nvSpPr>
          <p:cNvPr id="6" name="Rectangle 5">
            <a:extLst>
              <a:ext uri="{FF2B5EF4-FFF2-40B4-BE49-F238E27FC236}">
                <a16:creationId xmlns:a16="http://schemas.microsoft.com/office/drawing/2014/main" id="{ACEAAADD-4E87-4BB0-B24A-DD551BB73332}"/>
              </a:ext>
            </a:extLst>
          </p:cNvPr>
          <p:cNvSpPr/>
          <p:nvPr/>
        </p:nvSpPr>
        <p:spPr>
          <a:xfrm>
            <a:off x="685800" y="5334000"/>
            <a:ext cx="7696200" cy="338554"/>
          </a:xfrm>
          <a:prstGeom prst="rect">
            <a:avLst/>
          </a:prstGeom>
        </p:spPr>
        <p:txBody>
          <a:bodyPr wrap="square">
            <a:spAutoFit/>
          </a:bodyPr>
          <a:lstStyle/>
          <a:p>
            <a:pPr lvl="0"/>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 </a:t>
            </a:r>
            <a:r>
              <a:rPr lang="en-US" sz="800" dirty="0">
                <a:solidFill>
                  <a:srgbClr val="000000"/>
                </a:solidFill>
                <a:latin typeface="Times New Roman" panose="02020603050405020304" pitchFamily="18" charset="0"/>
                <a:cs typeface="Times New Roman" panose="02020603050405020304" pitchFamily="18" charset="0"/>
              </a:rPr>
              <a:t>R. T. Elliott, R. Fernandez-Blanco, K. </a:t>
            </a:r>
            <a:r>
              <a:rPr lang="en-US" sz="800" dirty="0" err="1">
                <a:solidFill>
                  <a:srgbClr val="000000"/>
                </a:solidFill>
                <a:latin typeface="Times New Roman" panose="02020603050405020304" pitchFamily="18" charset="0"/>
                <a:cs typeface="Times New Roman" panose="02020603050405020304" pitchFamily="18" charset="0"/>
              </a:rPr>
              <a:t>Kozdras</a:t>
            </a:r>
            <a:r>
              <a:rPr lang="en-US" sz="800" dirty="0">
                <a:solidFill>
                  <a:srgbClr val="000000"/>
                </a:solidFill>
                <a:latin typeface="Times New Roman" panose="02020603050405020304" pitchFamily="18" charset="0"/>
                <a:cs typeface="Times New Roman" panose="02020603050405020304" pitchFamily="18" charset="0"/>
              </a:rPr>
              <a:t>, J. Kaplan, B. </a:t>
            </a:r>
            <a:r>
              <a:rPr lang="en-US" sz="800" dirty="0" err="1">
                <a:solidFill>
                  <a:srgbClr val="000000"/>
                </a:solidFill>
                <a:latin typeface="Times New Roman" panose="02020603050405020304" pitchFamily="18" charset="0"/>
                <a:cs typeface="Times New Roman" panose="02020603050405020304" pitchFamily="18" charset="0"/>
              </a:rPr>
              <a:t>Lockyear</a:t>
            </a:r>
            <a:r>
              <a:rPr lang="en-US" sz="800" dirty="0">
                <a:solidFill>
                  <a:srgbClr val="000000"/>
                </a:solidFill>
                <a:latin typeface="Times New Roman" panose="02020603050405020304" pitchFamily="18" charset="0"/>
                <a:cs typeface="Times New Roman" panose="02020603050405020304" pitchFamily="18" charset="0"/>
              </a:rPr>
              <a:t>, J. </a:t>
            </a:r>
            <a:r>
              <a:rPr lang="en-US" sz="800" dirty="0" err="1">
                <a:solidFill>
                  <a:srgbClr val="000000"/>
                </a:solidFill>
                <a:latin typeface="Times New Roman" panose="02020603050405020304" pitchFamily="18" charset="0"/>
                <a:cs typeface="Times New Roman" panose="02020603050405020304" pitchFamily="18" charset="0"/>
              </a:rPr>
              <a:t>Zyskowski</a:t>
            </a:r>
            <a:r>
              <a:rPr lang="en-US" sz="800" dirty="0">
                <a:solidFill>
                  <a:srgbClr val="000000"/>
                </a:solidFill>
                <a:latin typeface="Times New Roman" panose="02020603050405020304" pitchFamily="18" charset="0"/>
                <a:cs typeface="Times New Roman" panose="02020603050405020304" pitchFamily="18" charset="0"/>
              </a:rPr>
              <a:t>, and D. S. </a:t>
            </a:r>
            <a:r>
              <a:rPr lang="en-US" sz="800" dirty="0" err="1">
                <a:solidFill>
                  <a:srgbClr val="000000"/>
                </a:solidFill>
                <a:latin typeface="Times New Roman" panose="02020603050405020304" pitchFamily="18" charset="0"/>
                <a:cs typeface="Times New Roman" panose="02020603050405020304" pitchFamily="18" charset="0"/>
              </a:rPr>
              <a:t>Kirschen</a:t>
            </a:r>
            <a:r>
              <a:rPr lang="en-US" sz="800" dirty="0">
                <a:solidFill>
                  <a:srgbClr val="000000"/>
                </a:solidFill>
                <a:latin typeface="Times New Roman" panose="02020603050405020304" pitchFamily="18" charset="0"/>
                <a:cs typeface="Times New Roman" panose="02020603050405020304" pitchFamily="18" charset="0"/>
              </a:rPr>
              <a:t>, “Sharing energy storage between transmission and distribution,” IEEE Transactions on Power Systems, 2018.</a:t>
            </a:r>
            <a:endPar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0D8DFF7-9124-40C8-9084-5CEBFEB5A445}"/>
                  </a:ext>
                </a:extLst>
              </p:cNvPr>
              <p:cNvSpPr/>
              <p:nvPr/>
            </p:nvSpPr>
            <p:spPr>
              <a:xfrm>
                <a:off x="2760426" y="1817325"/>
                <a:ext cx="4038600"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𝜉</m:t>
                      </m:r>
                      <m:r>
                        <a:rPr lang="en-US" sz="2000" i="0">
                          <a:latin typeface="Cambria Math" panose="02040503050406030204" pitchFamily="18"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𝑖</m:t>
                              </m:r>
                            </m:sub>
                          </m:sSub>
                          <m:r>
                            <a:rPr lang="en-US" sz="2000" i="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𝑖</m:t>
                              </m:r>
                            </m:sub>
                          </m:sSub>
                          <m:r>
                            <a:rPr lang="en-US" sz="2000" i="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m:t>
                              </m:r>
                            </m:sub>
                          </m:sSub>
                          <m:r>
                            <a:rPr lang="en-US" sz="2000" i="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𝑖𝑏</m:t>
                              </m:r>
                            </m:sub>
                          </m:sSub>
                          <m:r>
                            <a:rPr lang="en-US" sz="2000" i="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𝑖</m:t>
                              </m:r>
                            </m:sub>
                          </m:sSub>
                          <m:r>
                            <a:rPr lang="en-US" sz="2000" i="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𝑘</m:t>
                              </m:r>
                            </m:sub>
                          </m:sSub>
                          <m:r>
                            <a:rPr lang="en-US" sz="2000" i="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𝑤</m:t>
                              </m:r>
                            </m:sub>
                          </m:sSub>
                          <m:r>
                            <a:rPr lang="en-US" sz="2000" i="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𝜃</m:t>
                              </m:r>
                            </m:e>
                            <m:sub>
                              <m:r>
                                <a:rPr lang="en-US" sz="2000" i="1">
                                  <a:latin typeface="Cambria Math" panose="02040503050406030204" pitchFamily="18" charset="0"/>
                                </a:rPr>
                                <m:t>𝑛</m:t>
                              </m:r>
                            </m:sub>
                          </m:sSub>
                        </m:e>
                      </m:d>
                    </m:oMath>
                  </m:oMathPara>
                </a14:m>
                <a:endParaRPr lang="en-US" sz="2000" dirty="0"/>
              </a:p>
            </p:txBody>
          </p:sp>
        </mc:Choice>
        <mc:Fallback xmlns="">
          <p:sp>
            <p:nvSpPr>
              <p:cNvPr id="9" name="Rectangle 8">
                <a:extLst>
                  <a:ext uri="{FF2B5EF4-FFF2-40B4-BE49-F238E27FC236}">
                    <a16:creationId xmlns:a16="http://schemas.microsoft.com/office/drawing/2014/main" id="{A0D8DFF7-9124-40C8-9084-5CEBFEB5A445}"/>
                  </a:ext>
                </a:extLst>
              </p:cNvPr>
              <p:cNvSpPr>
                <a:spLocks noRot="1" noChangeAspect="1" noMove="1" noResize="1" noEditPoints="1" noAdjustHandles="1" noChangeArrowheads="1" noChangeShapeType="1" noTextEdit="1"/>
              </p:cNvSpPr>
              <p:nvPr/>
            </p:nvSpPr>
            <p:spPr>
              <a:xfrm>
                <a:off x="2760426" y="1817325"/>
                <a:ext cx="4038600" cy="400110"/>
              </a:xfrm>
              <a:prstGeom prst="rect">
                <a:avLst/>
              </a:prstGeom>
              <a:blipFill>
                <a:blip r:embed="rId3"/>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D6ED9922-F1E3-40C1-92DC-CDFC4428B12D}"/>
                  </a:ext>
                </a:extLst>
              </p:cNvPr>
              <p:cNvGraphicFramePr>
                <a:graphicFrameLocks noGrp="1"/>
              </p:cNvGraphicFramePr>
              <p:nvPr>
                <p:extLst>
                  <p:ext uri="{D42A27DB-BD31-4B8C-83A1-F6EECF244321}">
                    <p14:modId xmlns:p14="http://schemas.microsoft.com/office/powerpoint/2010/main" val="1225841136"/>
                  </p:ext>
                </p:extLst>
              </p:nvPr>
            </p:nvGraphicFramePr>
            <p:xfrm>
              <a:off x="685800" y="2413532"/>
              <a:ext cx="4646023" cy="2771361"/>
            </p:xfrm>
            <a:graphic>
              <a:graphicData uri="http://schemas.openxmlformats.org/drawingml/2006/table">
                <a:tbl>
                  <a:tblPr firstRow="1" bandRow="1"/>
                  <a:tblGrid>
                    <a:gridCol w="983438">
                      <a:extLst>
                        <a:ext uri="{9D8B030D-6E8A-4147-A177-3AD203B41FA5}">
                          <a16:colId xmlns:a16="http://schemas.microsoft.com/office/drawing/2014/main" val="2875276467"/>
                        </a:ext>
                      </a:extLst>
                    </a:gridCol>
                    <a:gridCol w="3662585">
                      <a:extLst>
                        <a:ext uri="{9D8B030D-6E8A-4147-A177-3AD203B41FA5}">
                          <a16:colId xmlns:a16="http://schemas.microsoft.com/office/drawing/2014/main" val="737488141"/>
                        </a:ext>
                      </a:extLst>
                    </a:gridCol>
                  </a:tblGrid>
                  <a:tr h="307929">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400" b="0" dirty="0"/>
                            <a:t>Variables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400" b="0" dirty="0"/>
                            <a:t>Description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extLst>
                      <a:ext uri="{0D108BD9-81ED-4DB2-BD59-A6C34878D82A}">
                        <a16:rowId xmlns:a16="http://schemas.microsoft.com/office/drawing/2014/main" val="631156549"/>
                      </a:ext>
                    </a:extLst>
                  </a:tr>
                  <a:tr h="307929">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𝑣</m:t>
                                    </m:r>
                                  </m:e>
                                  <m:sub>
                                    <m:r>
                                      <a:rPr lang="en-US" sz="1400" b="0" i="1" smtClean="0">
                                        <a:latin typeface="Cambria Math" panose="02040503050406030204" pitchFamily="18" charset="0"/>
                                      </a:rPr>
                                      <m:t>𝑖</m:t>
                                    </m:r>
                                  </m:sub>
                                </m:sSub>
                              </m:oMath>
                            </m:oMathPara>
                          </a14:m>
                          <a:endParaRPr lang="en-US" sz="1400" b="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400" b="0" dirty="0"/>
                            <a:t>Commitment of the </a:t>
                          </a:r>
                          <a:r>
                            <a:rPr lang="en-US" sz="1400" b="0" i="1" dirty="0" err="1"/>
                            <a:t>i</a:t>
                          </a:r>
                          <a:r>
                            <a:rPr lang="en-US" sz="1400" b="0" dirty="0" err="1"/>
                            <a:t>th</a:t>
                          </a:r>
                          <a:r>
                            <a:rPr lang="en-US" sz="1400" b="0" dirty="0"/>
                            <a:t> CG</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3861186259"/>
                      </a:ext>
                    </a:extLst>
                  </a:tr>
                  <a:tr h="307929">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𝑖</m:t>
                                    </m:r>
                                  </m:sub>
                                </m:sSub>
                              </m:oMath>
                            </m:oMathPara>
                          </a14:m>
                          <a:endParaRPr lang="en-US" sz="1400" b="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t>Startup status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extLst>
                      <a:ext uri="{0D108BD9-81ED-4DB2-BD59-A6C34878D82A}">
                        <a16:rowId xmlns:a16="http://schemas.microsoft.com/office/drawing/2014/main" val="1345526498"/>
                      </a:ext>
                    </a:extLst>
                  </a:tr>
                  <a:tr h="307929">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𝑧</m:t>
                                    </m:r>
                                  </m:e>
                                  <m:sub>
                                    <m:r>
                                      <a:rPr lang="en-US" sz="1400" b="0" i="1" smtClean="0">
                                        <a:latin typeface="Cambria Math" panose="02040503050406030204" pitchFamily="18" charset="0"/>
                                      </a:rPr>
                                      <m:t>𝑖</m:t>
                                    </m:r>
                                  </m:sub>
                                </m:sSub>
                              </m:oMath>
                            </m:oMathPara>
                          </a14:m>
                          <a:endParaRPr lang="en-US" sz="1400" b="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t>Shutdown status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150224477"/>
                      </a:ext>
                    </a:extLst>
                  </a:tr>
                  <a:tr h="307929">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𝑖𝑏</m:t>
                                    </m:r>
                                  </m:sub>
                                </m:sSub>
                              </m:oMath>
                            </m:oMathPara>
                          </a14:m>
                          <a:endParaRPr lang="en-US" sz="1400" b="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400" b="0" dirty="0"/>
                            <a:t>Power of the </a:t>
                          </a:r>
                          <a:r>
                            <a:rPr lang="en-US" sz="1400" b="0" i="1" dirty="0" err="1"/>
                            <a:t>b</a:t>
                          </a:r>
                          <a:r>
                            <a:rPr lang="en-US" sz="1400" b="0" dirty="0" err="1"/>
                            <a:t>th</a:t>
                          </a:r>
                          <a:r>
                            <a:rPr lang="en-US" sz="1400" b="0" dirty="0"/>
                            <a:t> generator cost curve segment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extLst>
                      <a:ext uri="{0D108BD9-81ED-4DB2-BD59-A6C34878D82A}">
                        <a16:rowId xmlns:a16="http://schemas.microsoft.com/office/drawing/2014/main" val="3601292196"/>
                      </a:ext>
                    </a:extLst>
                  </a:tr>
                  <a:tr h="307929">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𝑖</m:t>
                                    </m:r>
                                  </m:sub>
                                </m:sSub>
                              </m:oMath>
                            </m:oMathPara>
                          </a14:m>
                          <a:endParaRPr lang="en-US" sz="1400" b="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400" dirty="0"/>
                            <a:t>Total power output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2145216507"/>
                      </a:ext>
                    </a:extLst>
                  </a:tr>
                  <a:tr h="307929">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𝑘</m:t>
                                    </m:r>
                                  </m:sub>
                                </m:sSub>
                              </m:oMath>
                            </m:oMathPara>
                          </a14:m>
                          <a:endParaRPr lang="en-US" sz="1400" b="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400" b="0" dirty="0"/>
                            <a:t>Power curtailment</a:t>
                          </a:r>
                          <a:r>
                            <a:rPr lang="en-US" sz="1400" b="0" baseline="0" dirty="0"/>
                            <a:t> of the </a:t>
                          </a:r>
                          <a:r>
                            <a:rPr lang="en-US" sz="1400" b="0" i="1" baseline="0" dirty="0"/>
                            <a:t>k</a:t>
                          </a:r>
                          <a:r>
                            <a:rPr lang="en-US" sz="1400" b="0" baseline="0" dirty="0"/>
                            <a:t>th solar plant</a:t>
                          </a:r>
                          <a:endParaRPr lang="en-US" sz="1400" b="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extLst>
                      <a:ext uri="{0D108BD9-81ED-4DB2-BD59-A6C34878D82A}">
                        <a16:rowId xmlns:a16="http://schemas.microsoft.com/office/drawing/2014/main" val="2930762562"/>
                      </a:ext>
                    </a:extLst>
                  </a:tr>
                  <a:tr h="307929">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𝑤</m:t>
                                    </m:r>
                                  </m:sub>
                                </m:sSub>
                              </m:oMath>
                            </m:oMathPara>
                          </a14:m>
                          <a:endParaRPr lang="en-US" sz="1400" b="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t>Power curtailment</a:t>
                          </a:r>
                          <a:r>
                            <a:rPr lang="en-US" sz="1400" b="0" baseline="0" dirty="0"/>
                            <a:t> of the </a:t>
                          </a:r>
                          <a:r>
                            <a:rPr lang="en-US" sz="1400" b="0" i="1" baseline="0" dirty="0" err="1"/>
                            <a:t>w</a:t>
                          </a:r>
                          <a:r>
                            <a:rPr lang="en-US" sz="1400" b="0" baseline="0" dirty="0" err="1"/>
                            <a:t>th</a:t>
                          </a:r>
                          <a:r>
                            <a:rPr lang="en-US" sz="1400" b="0" baseline="0" dirty="0"/>
                            <a:t> wind farm</a:t>
                          </a:r>
                          <a:endParaRPr lang="en-US" sz="1400" b="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1759904027"/>
                      </a:ext>
                    </a:extLst>
                  </a:tr>
                  <a:tr h="307929">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𝜃</m:t>
                                    </m:r>
                                  </m:e>
                                  <m:sub>
                                    <m:r>
                                      <a:rPr lang="en-US" sz="1400" b="0" i="1" smtClean="0">
                                        <a:latin typeface="Cambria Math" panose="02040503050406030204" pitchFamily="18" charset="0"/>
                                      </a:rPr>
                                      <m:t>𝑛</m:t>
                                    </m:r>
                                  </m:sub>
                                </m:sSub>
                              </m:oMath>
                            </m:oMathPara>
                          </a14:m>
                          <a:endParaRPr lang="en-US" sz="1400" b="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400" dirty="0"/>
                            <a:t>Voltage angle at bus </a:t>
                          </a:r>
                          <a:r>
                            <a:rPr lang="en-US" sz="1400" i="1" dirty="0"/>
                            <a:t>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extLst>
                      <a:ext uri="{0D108BD9-81ED-4DB2-BD59-A6C34878D82A}">
                        <a16:rowId xmlns:a16="http://schemas.microsoft.com/office/drawing/2014/main" val="3218505106"/>
                      </a:ext>
                    </a:extLst>
                  </a:tr>
                </a:tbl>
              </a:graphicData>
            </a:graphic>
          </p:graphicFrame>
        </mc:Choice>
        <mc:Fallback xmlns="">
          <p:graphicFrame>
            <p:nvGraphicFramePr>
              <p:cNvPr id="12" name="Table 11">
                <a:extLst>
                  <a:ext uri="{FF2B5EF4-FFF2-40B4-BE49-F238E27FC236}">
                    <a16:creationId xmlns:a16="http://schemas.microsoft.com/office/drawing/2014/main" id="{D6ED9922-F1E3-40C1-92DC-CDFC4428B12D}"/>
                  </a:ext>
                </a:extLst>
              </p:cNvPr>
              <p:cNvGraphicFramePr>
                <a:graphicFrameLocks noGrp="1"/>
              </p:cNvGraphicFramePr>
              <p:nvPr>
                <p:extLst>
                  <p:ext uri="{D42A27DB-BD31-4B8C-83A1-F6EECF244321}">
                    <p14:modId xmlns:p14="http://schemas.microsoft.com/office/powerpoint/2010/main" val="1225841136"/>
                  </p:ext>
                </p:extLst>
              </p:nvPr>
            </p:nvGraphicFramePr>
            <p:xfrm>
              <a:off x="685800" y="2413532"/>
              <a:ext cx="4646023" cy="2771361"/>
            </p:xfrm>
            <a:graphic>
              <a:graphicData uri="http://schemas.openxmlformats.org/drawingml/2006/table">
                <a:tbl>
                  <a:tblPr firstRow="1" bandRow="1"/>
                  <a:tblGrid>
                    <a:gridCol w="983438">
                      <a:extLst>
                        <a:ext uri="{9D8B030D-6E8A-4147-A177-3AD203B41FA5}">
                          <a16:colId xmlns:a16="http://schemas.microsoft.com/office/drawing/2014/main" val="2875276467"/>
                        </a:ext>
                      </a:extLst>
                    </a:gridCol>
                    <a:gridCol w="3662585">
                      <a:extLst>
                        <a:ext uri="{9D8B030D-6E8A-4147-A177-3AD203B41FA5}">
                          <a16:colId xmlns:a16="http://schemas.microsoft.com/office/drawing/2014/main" val="737488141"/>
                        </a:ext>
                      </a:extLst>
                    </a:gridCol>
                  </a:tblGrid>
                  <a:tr h="307929">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400" b="0" dirty="0"/>
                            <a:t>Variables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400" b="0" dirty="0"/>
                            <a:t>Description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extLst>
                      <a:ext uri="{0D108BD9-81ED-4DB2-BD59-A6C34878D82A}">
                        <a16:rowId xmlns:a16="http://schemas.microsoft.com/office/drawing/2014/main" val="631156549"/>
                      </a:ext>
                    </a:extLst>
                  </a:tr>
                  <a:tr h="307929">
                    <a:tc>
                      <a:txBody>
                        <a:bodyPr/>
                        <a:lstStyle/>
                        <a:p>
                          <a:endParaRPr lang="en-US"/>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4"/>
                          <a:stretch>
                            <a:fillRect l="-617" t="-104000" r="-373457" b="-730000"/>
                          </a:stretch>
                        </a:blip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400" b="0" dirty="0"/>
                            <a:t>Commitment of the </a:t>
                          </a:r>
                          <a:r>
                            <a:rPr lang="en-US" sz="1400" b="0" i="1" dirty="0" err="1"/>
                            <a:t>i</a:t>
                          </a:r>
                          <a:r>
                            <a:rPr lang="en-US" sz="1400" b="0" dirty="0" err="1"/>
                            <a:t>th</a:t>
                          </a:r>
                          <a:r>
                            <a:rPr lang="en-US" sz="1400" b="0" dirty="0"/>
                            <a:t> CG</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3861186259"/>
                      </a:ext>
                    </a:extLst>
                  </a:tr>
                  <a:tr h="307929">
                    <a:tc>
                      <a:txBody>
                        <a:body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4"/>
                          <a:stretch>
                            <a:fillRect l="-617" t="-200000" r="-373457" b="-615686"/>
                          </a:stretch>
                        </a:blip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t>Startup status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extLst>
                      <a:ext uri="{0D108BD9-81ED-4DB2-BD59-A6C34878D82A}">
                        <a16:rowId xmlns:a16="http://schemas.microsoft.com/office/drawing/2014/main" val="1345526498"/>
                      </a:ext>
                    </a:extLst>
                  </a:tr>
                  <a:tr h="307929">
                    <a:tc>
                      <a:txBody>
                        <a:body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4"/>
                          <a:stretch>
                            <a:fillRect l="-617" t="-300000" r="-373457" b="-515686"/>
                          </a:stretch>
                        </a:blip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t>Shutdown status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150224477"/>
                      </a:ext>
                    </a:extLst>
                  </a:tr>
                  <a:tr h="307929">
                    <a:tc>
                      <a:txBody>
                        <a:body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4"/>
                          <a:stretch>
                            <a:fillRect l="-617" t="-408000" r="-373457" b="-426000"/>
                          </a:stretch>
                        </a:blip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400" b="0" dirty="0"/>
                            <a:t>Power of the </a:t>
                          </a:r>
                          <a:r>
                            <a:rPr lang="en-US" sz="1400" b="0" i="1" dirty="0" err="1"/>
                            <a:t>b</a:t>
                          </a:r>
                          <a:r>
                            <a:rPr lang="en-US" sz="1400" b="0" dirty="0" err="1"/>
                            <a:t>th</a:t>
                          </a:r>
                          <a:r>
                            <a:rPr lang="en-US" sz="1400" b="0" dirty="0"/>
                            <a:t> generator cost curve segment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extLst>
                      <a:ext uri="{0D108BD9-81ED-4DB2-BD59-A6C34878D82A}">
                        <a16:rowId xmlns:a16="http://schemas.microsoft.com/office/drawing/2014/main" val="3601292196"/>
                      </a:ext>
                    </a:extLst>
                  </a:tr>
                  <a:tr h="307929">
                    <a:tc>
                      <a:txBody>
                        <a:body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4"/>
                          <a:stretch>
                            <a:fillRect l="-617" t="-498039" r="-373457" b="-317647"/>
                          </a:stretch>
                        </a:blip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400" dirty="0"/>
                            <a:t>Total power output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2145216507"/>
                      </a:ext>
                    </a:extLst>
                  </a:tr>
                  <a:tr h="307929">
                    <a:tc>
                      <a:txBody>
                        <a:body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4"/>
                          <a:stretch>
                            <a:fillRect l="-617" t="-598039" r="-373457" b="-217647"/>
                          </a:stretch>
                        </a:blip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400" b="0" dirty="0"/>
                            <a:t>Power curtailment</a:t>
                          </a:r>
                          <a:r>
                            <a:rPr lang="en-US" sz="1400" b="0" baseline="0" dirty="0"/>
                            <a:t> of the </a:t>
                          </a:r>
                          <a:r>
                            <a:rPr lang="en-US" sz="1400" b="0" i="1" baseline="0" dirty="0"/>
                            <a:t>k</a:t>
                          </a:r>
                          <a:r>
                            <a:rPr lang="en-US" sz="1400" b="0" baseline="0" dirty="0"/>
                            <a:t>th solar plant</a:t>
                          </a:r>
                          <a:endParaRPr lang="en-US" sz="1400" b="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extLst>
                      <a:ext uri="{0D108BD9-81ED-4DB2-BD59-A6C34878D82A}">
                        <a16:rowId xmlns:a16="http://schemas.microsoft.com/office/drawing/2014/main" val="2930762562"/>
                      </a:ext>
                    </a:extLst>
                  </a:tr>
                  <a:tr h="307929">
                    <a:tc>
                      <a:txBody>
                        <a:body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4"/>
                          <a:stretch>
                            <a:fillRect l="-617" t="-712000" r="-373457" b="-122000"/>
                          </a:stretch>
                        </a:blip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t>Power curtailment</a:t>
                          </a:r>
                          <a:r>
                            <a:rPr lang="en-US" sz="1400" b="0" baseline="0" dirty="0"/>
                            <a:t> of the </a:t>
                          </a:r>
                          <a:r>
                            <a:rPr lang="en-US" sz="1400" b="0" i="1" baseline="0" dirty="0" err="1"/>
                            <a:t>w</a:t>
                          </a:r>
                          <a:r>
                            <a:rPr lang="en-US" sz="1400" b="0" baseline="0" dirty="0" err="1"/>
                            <a:t>th</a:t>
                          </a:r>
                          <a:r>
                            <a:rPr lang="en-US" sz="1400" b="0" baseline="0" dirty="0"/>
                            <a:t> wind farm</a:t>
                          </a:r>
                          <a:endParaRPr lang="en-US" sz="1400" b="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1759904027"/>
                      </a:ext>
                    </a:extLst>
                  </a:tr>
                  <a:tr h="307929">
                    <a:tc>
                      <a:txBody>
                        <a:body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4"/>
                          <a:stretch>
                            <a:fillRect l="-617" t="-796078" r="-373457" b="-19608"/>
                          </a:stretch>
                        </a:blip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400" dirty="0"/>
                            <a:t>Voltage angle at bus </a:t>
                          </a:r>
                          <a:r>
                            <a:rPr lang="en-US" sz="1400" i="1" dirty="0"/>
                            <a:t>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extLst>
                      <a:ext uri="{0D108BD9-81ED-4DB2-BD59-A6C34878D82A}">
                        <a16:rowId xmlns:a16="http://schemas.microsoft.com/office/drawing/2014/main" val="3218505106"/>
                      </a:ext>
                    </a:extLst>
                  </a:tr>
                </a:tbl>
              </a:graphicData>
            </a:graphic>
          </p:graphicFrame>
        </mc:Fallback>
      </mc:AlternateContent>
      <p:pic>
        <p:nvPicPr>
          <p:cNvPr id="3" name="Picture 2">
            <a:extLst>
              <a:ext uri="{FF2B5EF4-FFF2-40B4-BE49-F238E27FC236}">
                <a16:creationId xmlns:a16="http://schemas.microsoft.com/office/drawing/2014/main" id="{BF6750B4-7450-42D8-95FF-92C8498D9F23}"/>
              </a:ext>
            </a:extLst>
          </p:cNvPr>
          <p:cNvPicPr>
            <a:picLocks noChangeAspect="1"/>
          </p:cNvPicPr>
          <p:nvPr/>
        </p:nvPicPr>
        <p:blipFill>
          <a:blip r:embed="rId5"/>
          <a:stretch>
            <a:fillRect/>
          </a:stretch>
        </p:blipFill>
        <p:spPr>
          <a:xfrm>
            <a:off x="5562600" y="2413532"/>
            <a:ext cx="2530031" cy="2945873"/>
          </a:xfrm>
          <a:prstGeom prst="rect">
            <a:avLst/>
          </a:prstGeom>
        </p:spPr>
      </p:pic>
      <p:sp>
        <p:nvSpPr>
          <p:cNvPr id="13" name="Title 1">
            <a:extLst>
              <a:ext uri="{FF2B5EF4-FFF2-40B4-BE49-F238E27FC236}">
                <a16:creationId xmlns:a16="http://schemas.microsoft.com/office/drawing/2014/main" id="{8A529C63-804F-4BE9-BEFD-B3B694D6F7B9}"/>
              </a:ext>
            </a:extLst>
          </p:cNvPr>
          <p:cNvSpPr txBox="1">
            <a:spLocks/>
          </p:cNvSpPr>
          <p:nvPr/>
        </p:nvSpPr>
        <p:spPr bwMode="auto">
          <a:xfrm>
            <a:off x="0" y="152400"/>
            <a:ext cx="9144000" cy="7044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algn="ctr" eaLnBrk="1" hangingPunct="1"/>
            <a:r>
              <a:rPr lang="en-US" sz="2800" kern="0"/>
              <a:t>Optimal </a:t>
            </a:r>
            <a:r>
              <a:rPr lang="en-US" altLang="zh-CN" sz="2800" kern="0"/>
              <a:t>B</a:t>
            </a:r>
            <a:r>
              <a:rPr lang="en-US" sz="2800" kern="0"/>
              <a:t>attery Dispatch </a:t>
            </a:r>
            <a:r>
              <a:rPr lang="en-US" altLang="zh-CN" sz="2800" kern="0"/>
              <a:t>for </a:t>
            </a:r>
            <a:r>
              <a:rPr lang="en-US" sz="2800" kern="0"/>
              <a:t>Transmission Congestion Relief</a:t>
            </a:r>
            <a:endParaRPr lang="en-US" sz="2800" kern="0" dirty="0"/>
          </a:p>
        </p:txBody>
      </p:sp>
    </p:spTree>
    <p:extLst>
      <p:ext uri="{BB962C8B-B14F-4D97-AF65-F5344CB8AC3E}">
        <p14:creationId xmlns:p14="http://schemas.microsoft.com/office/powerpoint/2010/main" val="36986205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70" name="TextBox 369">
            <a:extLst>
              <a:ext uri="{FF2B5EF4-FFF2-40B4-BE49-F238E27FC236}">
                <a16:creationId xmlns:a16="http://schemas.microsoft.com/office/drawing/2014/main" id="{A625B599-0E89-4772-AF3C-49D27B60DA32}"/>
              </a:ext>
            </a:extLst>
          </p:cNvPr>
          <p:cNvSpPr txBox="1"/>
          <p:nvPr/>
        </p:nvSpPr>
        <p:spPr>
          <a:xfrm>
            <a:off x="609600" y="838200"/>
            <a:ext cx="7848600" cy="5016758"/>
          </a:xfrm>
          <a:prstGeom prst="rect">
            <a:avLst/>
          </a:prstGeom>
          <a:noFill/>
        </p:spPr>
        <p:txBody>
          <a:bodyPr wrap="square" rtlCol="0">
            <a:spAutoFit/>
          </a:bodyPr>
          <a:lstStyle/>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A standard minimum operating cost objective consisting of three </a:t>
            </a:r>
            <a:r>
              <a:rPr lang="en-US" altLang="zh-CN" sz="2000" dirty="0">
                <a:solidFill>
                  <a:srgbClr val="000000"/>
                </a:solidFill>
                <a:latin typeface="Calibri" panose="020F0502020204030204" pitchFamily="34" charset="0"/>
                <a:cs typeface="Calibri" panose="020F0502020204030204" pitchFamily="34" charset="0"/>
                <a:sym typeface="Wingdings" panose="05000000000000000000" pitchFamily="2" charset="2"/>
              </a:rPr>
              <a:t>components</a:t>
            </a:r>
          </a:p>
          <a:p>
            <a:pPr marL="342900" lvl="0" indent="-342900" algn="just">
              <a:buFont typeface="Wingdings" panose="05000000000000000000" pitchFamily="2" charset="2"/>
              <a:buChar char="§"/>
            </a:pPr>
            <a:endPar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endParaRPr>
          </a:p>
          <a:p>
            <a:pPr marL="342900" lvl="0" indent="-342900" algn="just">
              <a:spcBef>
                <a:spcPts val="600"/>
              </a:spcBef>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The conventional generating costs are given by</a:t>
            </a:r>
          </a:p>
          <a:p>
            <a:pPr marL="342900" lvl="0" indent="-342900" algn="just">
              <a:spcBef>
                <a:spcPts val="600"/>
              </a:spcBef>
              <a:buFont typeface="Wingdings" panose="05000000000000000000" pitchFamily="2" charset="2"/>
              <a:buChar char="§"/>
            </a:pPr>
            <a:endPar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endParaRPr>
          </a:p>
          <a:p>
            <a:pPr marL="342900" indent="-342900" algn="just">
              <a:spcBef>
                <a:spcPts val="3000"/>
              </a:spcBef>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      Non-load cost + startup cost + </a:t>
            </a:r>
            <a:r>
              <a:rPr lang="en-US" sz="2000" i="1" dirty="0" err="1">
                <a:solidFill>
                  <a:srgbClr val="000000"/>
                </a:solidFill>
                <a:latin typeface="Calibri" panose="020F0502020204030204" pitchFamily="34" charset="0"/>
                <a:cs typeface="Calibri" panose="020F0502020204030204" pitchFamily="34" charset="0"/>
                <a:sym typeface="Wingdings" panose="05000000000000000000" pitchFamily="2" charset="2"/>
              </a:rPr>
              <a:t>b</a:t>
            </a:r>
            <a:r>
              <a:rPr lang="en-US" sz="2000" dirty="0" err="1">
                <a:solidFill>
                  <a:srgbClr val="000000"/>
                </a:solidFill>
                <a:latin typeface="Calibri" panose="020F0502020204030204" pitchFamily="34" charset="0"/>
                <a:cs typeface="Calibri" panose="020F0502020204030204" pitchFamily="34" charset="0"/>
                <a:sym typeface="Wingdings" panose="05000000000000000000" pitchFamily="2" charset="2"/>
              </a:rPr>
              <a:t>th</a:t>
            </a: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 segment of unit </a:t>
            </a:r>
            <a:r>
              <a:rPr lang="en-US" sz="2000" i="1" dirty="0">
                <a:solidFill>
                  <a:srgbClr val="000000"/>
                </a:solidFill>
                <a:latin typeface="Calibri" panose="020F0502020204030204" pitchFamily="34" charset="0"/>
                <a:cs typeface="Calibri" panose="020F0502020204030204" pitchFamily="34" charset="0"/>
                <a:sym typeface="Wingdings" panose="05000000000000000000" pitchFamily="2" charset="2"/>
              </a:rPr>
              <a:t>i</a:t>
            </a: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’s cost curve</a:t>
            </a:r>
          </a:p>
          <a:p>
            <a:pPr marL="342900" indent="-342900" algn="just">
              <a:spcBef>
                <a:spcPts val="600"/>
              </a:spcBef>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Binary variable generation constraints</a:t>
            </a:r>
          </a:p>
          <a:p>
            <a:pPr marL="342900" lvl="0" indent="-342900" algn="just">
              <a:spcBef>
                <a:spcPts val="600"/>
              </a:spcBef>
              <a:buFont typeface="Wingdings" panose="05000000000000000000" pitchFamily="2" charset="2"/>
              <a:buChar char="§"/>
            </a:pPr>
            <a:endPar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endParaRPr>
          </a:p>
          <a:p>
            <a:pPr marL="342900" lvl="0" indent="-342900" algn="just">
              <a:spcBef>
                <a:spcPts val="600"/>
              </a:spcBef>
              <a:buFont typeface="Wingdings" panose="05000000000000000000" pitchFamily="2" charset="2"/>
              <a:buChar char="§"/>
            </a:pPr>
            <a:endPar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endParaRPr>
          </a:p>
          <a:p>
            <a:pPr marL="342900" lvl="0" indent="-342900" algn="just">
              <a:spcBef>
                <a:spcPts val="0"/>
              </a:spcBef>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Power output of each block and the total output is bounded such that</a:t>
            </a:r>
          </a:p>
          <a:p>
            <a:pPr marL="342900" lvl="0" indent="-342900" algn="just">
              <a:spcBef>
                <a:spcPts val="600"/>
              </a:spcBef>
              <a:buFont typeface="Wingdings" panose="05000000000000000000" pitchFamily="2" charset="2"/>
              <a:buChar char="§"/>
            </a:pPr>
            <a:endPar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endParaRPr>
          </a:p>
          <a:p>
            <a:pPr marL="342900" lvl="0" indent="-342900" algn="just">
              <a:buFont typeface="Arial" panose="020B0604020202020204" pitchFamily="34" charset="0"/>
              <a:buChar char="•"/>
            </a:pPr>
            <a:endPar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endParaRPr>
          </a:p>
          <a:p>
            <a:pPr marL="342900" lvl="0" indent="-342900" algn="just">
              <a:buFont typeface="Arial" panose="020B0604020202020204" pitchFamily="34" charset="0"/>
              <a:buChar char="•"/>
            </a:pPr>
            <a:endPar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endParaRPr>
          </a:p>
        </p:txBody>
      </p:sp>
      <p:sp>
        <p:nvSpPr>
          <p:cNvPr id="6" name="Rectangle 5">
            <a:extLst>
              <a:ext uri="{FF2B5EF4-FFF2-40B4-BE49-F238E27FC236}">
                <a16:creationId xmlns:a16="http://schemas.microsoft.com/office/drawing/2014/main" id="{ACEAAADD-4E87-4BB0-B24A-DD551BB73332}"/>
              </a:ext>
            </a:extLst>
          </p:cNvPr>
          <p:cNvSpPr/>
          <p:nvPr/>
        </p:nvSpPr>
        <p:spPr>
          <a:xfrm>
            <a:off x="685800" y="5486400"/>
            <a:ext cx="7772400" cy="338554"/>
          </a:xfrm>
          <a:prstGeom prst="rect">
            <a:avLst/>
          </a:prstGeom>
        </p:spPr>
        <p:txBody>
          <a:bodyPr wrap="square">
            <a:spAutoFit/>
          </a:bodyPr>
          <a:lstStyle/>
          <a:p>
            <a:pPr lvl="0"/>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 </a:t>
            </a:r>
            <a:r>
              <a:rPr lang="en-US" sz="800" dirty="0">
                <a:solidFill>
                  <a:srgbClr val="000000"/>
                </a:solidFill>
                <a:latin typeface="Times New Roman" panose="02020603050405020304" pitchFamily="18" charset="0"/>
                <a:cs typeface="Times New Roman" panose="02020603050405020304" pitchFamily="18" charset="0"/>
              </a:rPr>
              <a:t>R. T. Elliott, R. Fernandez-Blanco, K. </a:t>
            </a:r>
            <a:r>
              <a:rPr lang="en-US" sz="800" dirty="0" err="1">
                <a:solidFill>
                  <a:srgbClr val="000000"/>
                </a:solidFill>
                <a:latin typeface="Times New Roman" panose="02020603050405020304" pitchFamily="18" charset="0"/>
                <a:cs typeface="Times New Roman" panose="02020603050405020304" pitchFamily="18" charset="0"/>
              </a:rPr>
              <a:t>Kozdras</a:t>
            </a:r>
            <a:r>
              <a:rPr lang="en-US" sz="800" dirty="0">
                <a:solidFill>
                  <a:srgbClr val="000000"/>
                </a:solidFill>
                <a:latin typeface="Times New Roman" panose="02020603050405020304" pitchFamily="18" charset="0"/>
                <a:cs typeface="Times New Roman" panose="02020603050405020304" pitchFamily="18" charset="0"/>
              </a:rPr>
              <a:t>, J. Kaplan, B. </a:t>
            </a:r>
            <a:r>
              <a:rPr lang="en-US" sz="800" dirty="0" err="1">
                <a:solidFill>
                  <a:srgbClr val="000000"/>
                </a:solidFill>
                <a:latin typeface="Times New Roman" panose="02020603050405020304" pitchFamily="18" charset="0"/>
                <a:cs typeface="Times New Roman" panose="02020603050405020304" pitchFamily="18" charset="0"/>
              </a:rPr>
              <a:t>Lockyear</a:t>
            </a:r>
            <a:r>
              <a:rPr lang="en-US" sz="800" dirty="0">
                <a:solidFill>
                  <a:srgbClr val="000000"/>
                </a:solidFill>
                <a:latin typeface="Times New Roman" panose="02020603050405020304" pitchFamily="18" charset="0"/>
                <a:cs typeface="Times New Roman" panose="02020603050405020304" pitchFamily="18" charset="0"/>
              </a:rPr>
              <a:t>, J. </a:t>
            </a:r>
            <a:r>
              <a:rPr lang="en-US" sz="800" dirty="0" err="1">
                <a:solidFill>
                  <a:srgbClr val="000000"/>
                </a:solidFill>
                <a:latin typeface="Times New Roman" panose="02020603050405020304" pitchFamily="18" charset="0"/>
                <a:cs typeface="Times New Roman" panose="02020603050405020304" pitchFamily="18" charset="0"/>
              </a:rPr>
              <a:t>Zyskowski</a:t>
            </a:r>
            <a:r>
              <a:rPr lang="en-US" sz="800" dirty="0">
                <a:solidFill>
                  <a:srgbClr val="000000"/>
                </a:solidFill>
                <a:latin typeface="Times New Roman" panose="02020603050405020304" pitchFamily="18" charset="0"/>
                <a:cs typeface="Times New Roman" panose="02020603050405020304" pitchFamily="18" charset="0"/>
              </a:rPr>
              <a:t>, and D. S. </a:t>
            </a:r>
            <a:r>
              <a:rPr lang="en-US" sz="800" dirty="0" err="1">
                <a:solidFill>
                  <a:srgbClr val="000000"/>
                </a:solidFill>
                <a:latin typeface="Times New Roman" panose="02020603050405020304" pitchFamily="18" charset="0"/>
                <a:cs typeface="Times New Roman" panose="02020603050405020304" pitchFamily="18" charset="0"/>
              </a:rPr>
              <a:t>Kirschen</a:t>
            </a:r>
            <a:r>
              <a:rPr lang="en-US" sz="800" dirty="0">
                <a:solidFill>
                  <a:srgbClr val="000000"/>
                </a:solidFill>
                <a:latin typeface="Times New Roman" panose="02020603050405020304" pitchFamily="18" charset="0"/>
                <a:cs typeface="Times New Roman" panose="02020603050405020304" pitchFamily="18" charset="0"/>
              </a:rPr>
              <a:t>, “Sharing energy storage between transmission and distribution,” IEEE Transactions on Power Systems, 2018.</a:t>
            </a:r>
            <a:endPar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C0E9F6D8-B3DD-4B4E-996E-A158FC73687A}"/>
                  </a:ext>
                </a:extLst>
              </p:cNvPr>
              <p:cNvSpPr/>
              <p:nvPr/>
            </p:nvSpPr>
            <p:spPr>
              <a:xfrm>
                <a:off x="1572300" y="1484064"/>
                <a:ext cx="6649897" cy="400302"/>
              </a:xfrm>
              <a:prstGeom prst="rect">
                <a:avLst/>
              </a:prstGeom>
            </p:spPr>
            <p:txBody>
              <a:bodyPr wrap="none">
                <a:spAutoFit/>
              </a:bodyPr>
              <a:lstStyle/>
              <a:p>
                <a14:m>
                  <m:oMath xmlns:m="http://schemas.openxmlformats.org/officeDocument/2006/math">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i="1">
                            <a:latin typeface="Cambria Math" panose="02040503050406030204" pitchFamily="18" charset="0"/>
                          </a:rPr>
                          <m:t>𝜉</m:t>
                        </m:r>
                      </m:e>
                    </m:d>
                    <m:r>
                      <a:rPr lang="en-US" sz="2000" b="0" i="1" smtClean="0">
                        <a:latin typeface="Cambria Math" panose="02040503050406030204" pitchFamily="18" charset="0"/>
                      </a:rPr>
                      <m:t>=</m:t>
                    </m:r>
                    <m:nary>
                      <m:naryPr>
                        <m:chr m:val="∑"/>
                        <m:supHide m:val="on"/>
                        <m:ctrlPr>
                          <a:rPr lang="en-US" sz="2000" b="0" i="1" smtClean="0">
                            <a:latin typeface="Cambria Math" panose="02040503050406030204" pitchFamily="18" charset="0"/>
                          </a:rPr>
                        </m:ctrlPr>
                      </m:naryPr>
                      <m:sub>
                        <m:r>
                          <m:rPr>
                            <m:brk m:alnAt="7"/>
                          </m:rPr>
                          <a:rPr lang="en-US" sz="2000" b="0" i="1" smtClean="0">
                            <a:latin typeface="Cambria Math" panose="02040503050406030204" pitchFamily="18" charset="0"/>
                          </a:rPr>
                          <m:t>𝑡</m:t>
                        </m:r>
                        <m:r>
                          <a:rPr lang="en-US" sz="2000" b="0" i="1" smtClean="0">
                            <a:latin typeface="Cambria Math" panose="02040503050406030204" pitchFamily="18" charset="0"/>
                          </a:rPr>
                          <m:t>∈</m:t>
                        </m:r>
                        <m:r>
                          <a:rPr lang="en-US" sz="2000" b="0" i="1" smtClean="0">
                            <a:latin typeface="Cambria Math" panose="02040503050406030204" pitchFamily="18" charset="0"/>
                          </a:rPr>
                          <m:t>𝑇</m:t>
                        </m:r>
                      </m:sub>
                      <m:sup/>
                      <m:e>
                        <m:nary>
                          <m:naryPr>
                            <m:chr m:val="∑"/>
                            <m:supHide m:val="on"/>
                            <m:ctrlPr>
                              <a:rPr lang="en-US" sz="2000" b="0" i="1" smtClean="0">
                                <a:latin typeface="Cambria Math" panose="02040503050406030204" pitchFamily="18" charset="0"/>
                              </a:rPr>
                            </m:ctrlPr>
                          </m:naryPr>
                          <m:sub>
                            <m:r>
                              <m:rPr>
                                <m:brk m:alnAt="7"/>
                              </m:rPr>
                              <a:rPr lang="en-US" sz="2000" b="0" i="1" smtClean="0">
                                <a:latin typeface="Cambria Math" panose="02040503050406030204" pitchFamily="18" charset="0"/>
                              </a:rPr>
                              <m:t>𝑖</m:t>
                            </m:r>
                            <m:r>
                              <a:rPr lang="en-US" sz="2000" i="1">
                                <a:latin typeface="Cambria Math" panose="02040503050406030204" pitchFamily="18" charset="0"/>
                              </a:rPr>
                              <m:t>∈</m:t>
                            </m:r>
                            <m:r>
                              <a:rPr lang="en-US" sz="2000" b="0" i="1" smtClean="0">
                                <a:latin typeface="Cambria Math" panose="02040503050406030204" pitchFamily="18" charset="0"/>
                              </a:rPr>
                              <m:t>𝐼</m:t>
                            </m:r>
                          </m:sub>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𝑖</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e>
                        </m:nary>
                      </m:e>
                    </m:nary>
                    <m:r>
                      <a:rPr lang="en-US" sz="2000" b="0" i="1" smtClean="0">
                        <a:latin typeface="Cambria Math" panose="02040503050406030204" pitchFamily="18" charset="0"/>
                      </a:rPr>
                      <m:t>+</m:t>
                    </m:r>
                    <m:nary>
                      <m:naryPr>
                        <m:chr m:val="∑"/>
                        <m:supHide m:val="on"/>
                        <m:ctrlPr>
                          <a:rPr lang="en-US" sz="2000" i="1">
                            <a:latin typeface="Cambria Math" panose="02040503050406030204" pitchFamily="18" charset="0"/>
                          </a:rPr>
                        </m:ctrlPr>
                      </m:naryPr>
                      <m:sub>
                        <m:r>
                          <m:rPr>
                            <m:brk m:alnAt="7"/>
                          </m:rPr>
                          <a:rPr lang="en-US" sz="2000" i="1">
                            <a:latin typeface="Cambria Math" panose="02040503050406030204" pitchFamily="18" charset="0"/>
                          </a:rPr>
                          <m:t>𝑡</m:t>
                        </m:r>
                        <m:r>
                          <a:rPr lang="en-US" sz="2000" i="1">
                            <a:latin typeface="Cambria Math" panose="02040503050406030204" pitchFamily="18" charset="0"/>
                          </a:rPr>
                          <m:t>∈</m:t>
                        </m:r>
                        <m:r>
                          <a:rPr lang="en-US" sz="2000" i="1">
                            <a:latin typeface="Cambria Math" panose="02040503050406030204" pitchFamily="18" charset="0"/>
                          </a:rPr>
                          <m:t>𝑇</m:t>
                        </m:r>
                      </m:sub>
                      <m:sup/>
                      <m:e>
                        <m:nary>
                          <m:naryPr>
                            <m:chr m:val="∑"/>
                            <m:supHide m:val="on"/>
                            <m:ctrlPr>
                              <a:rPr lang="en-US" sz="2000" i="1">
                                <a:latin typeface="Cambria Math" panose="02040503050406030204" pitchFamily="18" charset="0"/>
                              </a:rPr>
                            </m:ctrlPr>
                          </m:naryPr>
                          <m:sub>
                            <m:r>
                              <a:rPr lang="en-US" sz="2000" b="0" i="1" smtClean="0">
                                <a:latin typeface="Cambria Math" panose="02040503050406030204" pitchFamily="18" charset="0"/>
                              </a:rPr>
                              <m:t>𝑤</m:t>
                            </m:r>
                            <m:r>
                              <a:rPr lang="en-US" sz="2000" i="1">
                                <a:latin typeface="Cambria Math" panose="02040503050406030204" pitchFamily="18" charset="0"/>
                              </a:rPr>
                              <m:t>∈</m:t>
                            </m:r>
                            <m:r>
                              <a:rPr lang="en-US" sz="2000" b="0" i="1" smtClean="0">
                                <a:latin typeface="Cambria Math" panose="02040503050406030204" pitchFamily="18" charset="0"/>
                              </a:rPr>
                              <m:t>𝑊</m:t>
                            </m:r>
                          </m:sub>
                          <m:sup/>
                          <m:e>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b="0" i="1" smtClean="0">
                                    <a:latin typeface="Cambria Math" panose="02040503050406030204" pitchFamily="18" charset="0"/>
                                  </a:rPr>
                                  <m:t>𝑤</m:t>
                                </m:r>
                              </m:sub>
                            </m:sSub>
                            <m:d>
                              <m:dPr>
                                <m:ctrlPr>
                                  <a:rPr lang="en-US" sz="2000" i="1">
                                    <a:latin typeface="Cambria Math" panose="02040503050406030204" pitchFamily="18" charset="0"/>
                                  </a:rPr>
                                </m:ctrlPr>
                              </m:dPr>
                              <m:e>
                                <m:r>
                                  <a:rPr lang="en-US" sz="2000" i="1">
                                    <a:latin typeface="Cambria Math" panose="02040503050406030204" pitchFamily="18" charset="0"/>
                                  </a:rPr>
                                  <m:t>𝑡</m:t>
                                </m:r>
                              </m:e>
                            </m:d>
                          </m:e>
                        </m:nary>
                      </m:e>
                    </m:nary>
                  </m:oMath>
                </a14:m>
                <a:r>
                  <a:rPr lang="en-US" sz="2000" dirty="0"/>
                  <a:t>+</a:t>
                </a:r>
                <a14:m>
                  <m:oMath xmlns:m="http://schemas.openxmlformats.org/officeDocument/2006/math">
                    <m:nary>
                      <m:naryPr>
                        <m:chr m:val="∑"/>
                        <m:supHide m:val="on"/>
                        <m:ctrlPr>
                          <a:rPr lang="en-US" sz="2000" i="1">
                            <a:latin typeface="Cambria Math" panose="02040503050406030204" pitchFamily="18" charset="0"/>
                          </a:rPr>
                        </m:ctrlPr>
                      </m:naryPr>
                      <m:sub>
                        <m:r>
                          <m:rPr>
                            <m:brk m:alnAt="7"/>
                          </m:rPr>
                          <a:rPr lang="en-US" sz="2000" i="1">
                            <a:latin typeface="Cambria Math" panose="02040503050406030204" pitchFamily="18" charset="0"/>
                          </a:rPr>
                          <m:t>𝑡</m:t>
                        </m:r>
                        <m:r>
                          <a:rPr lang="en-US" sz="2000" i="1">
                            <a:latin typeface="Cambria Math" panose="02040503050406030204" pitchFamily="18" charset="0"/>
                          </a:rPr>
                          <m:t>∈</m:t>
                        </m:r>
                        <m:r>
                          <a:rPr lang="en-US" sz="2000" i="1">
                            <a:latin typeface="Cambria Math" panose="02040503050406030204" pitchFamily="18" charset="0"/>
                          </a:rPr>
                          <m:t>𝑇</m:t>
                        </m:r>
                      </m:sub>
                      <m:sup/>
                      <m:e>
                        <m:nary>
                          <m:naryPr>
                            <m:chr m:val="∑"/>
                            <m:supHide m:val="on"/>
                            <m:ctrlPr>
                              <a:rPr lang="en-US" sz="2000" i="1">
                                <a:latin typeface="Cambria Math" panose="02040503050406030204" pitchFamily="18" charset="0"/>
                              </a:rPr>
                            </m:ctrlPr>
                          </m:naryPr>
                          <m:sub>
                            <m:r>
                              <a:rPr lang="en-US" sz="2000" b="0" i="1" smtClean="0">
                                <a:latin typeface="Cambria Math" panose="02040503050406030204" pitchFamily="18" charset="0"/>
                              </a:rPr>
                              <m:t>𝑘</m:t>
                            </m:r>
                            <m:r>
                              <a:rPr lang="en-US" sz="2000" i="1">
                                <a:latin typeface="Cambria Math" panose="02040503050406030204" pitchFamily="18" charset="0"/>
                              </a:rPr>
                              <m:t>∈</m:t>
                            </m:r>
                            <m:r>
                              <a:rPr lang="en-US" sz="2000" b="0" i="1" smtClean="0">
                                <a:latin typeface="Cambria Math" panose="02040503050406030204" pitchFamily="18" charset="0"/>
                              </a:rPr>
                              <m:t>𝐾</m:t>
                            </m:r>
                          </m:sub>
                          <m:sup/>
                          <m:e>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b="0" i="1" smtClean="0">
                                    <a:latin typeface="Cambria Math" panose="02040503050406030204" pitchFamily="18" charset="0"/>
                                  </a:rPr>
                                  <m:t>𝑘</m:t>
                                </m:r>
                              </m:sub>
                            </m:sSub>
                            <m:d>
                              <m:dPr>
                                <m:ctrlPr>
                                  <a:rPr lang="en-US" sz="2000" i="1">
                                    <a:latin typeface="Cambria Math" panose="02040503050406030204" pitchFamily="18" charset="0"/>
                                  </a:rPr>
                                </m:ctrlPr>
                              </m:dPr>
                              <m:e>
                                <m:r>
                                  <a:rPr lang="en-US" sz="2000" i="1">
                                    <a:latin typeface="Cambria Math" panose="02040503050406030204" pitchFamily="18" charset="0"/>
                                  </a:rPr>
                                  <m:t>𝑡</m:t>
                                </m:r>
                              </m:e>
                            </m:d>
                          </m:e>
                        </m:nary>
                      </m:e>
                    </m:nary>
                  </m:oMath>
                </a14:m>
                <a:endParaRPr lang="en-US" sz="2000" dirty="0"/>
              </a:p>
            </p:txBody>
          </p:sp>
        </mc:Choice>
        <mc:Fallback xmlns="">
          <p:sp>
            <p:nvSpPr>
              <p:cNvPr id="10" name="Rectangle 9">
                <a:extLst>
                  <a:ext uri="{FF2B5EF4-FFF2-40B4-BE49-F238E27FC236}">
                    <a16:creationId xmlns:a16="http://schemas.microsoft.com/office/drawing/2014/main" id="{C0E9F6D8-B3DD-4B4E-996E-A158FC73687A}"/>
                  </a:ext>
                </a:extLst>
              </p:cNvPr>
              <p:cNvSpPr>
                <a:spLocks noRot="1" noChangeAspect="1" noMove="1" noResize="1" noEditPoints="1" noAdjustHandles="1" noChangeArrowheads="1" noChangeShapeType="1" noTextEdit="1"/>
              </p:cNvSpPr>
              <p:nvPr/>
            </p:nvSpPr>
            <p:spPr>
              <a:xfrm>
                <a:off x="1572300" y="1484064"/>
                <a:ext cx="6649897" cy="400302"/>
              </a:xfrm>
              <a:prstGeom prst="rect">
                <a:avLst/>
              </a:prstGeom>
              <a:blipFill>
                <a:blip r:embed="rId3"/>
                <a:stretch>
                  <a:fillRect l="-458" t="-121212" b="-18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69DA0E62-D240-4380-9526-DC6C7AF5ED02}"/>
                  </a:ext>
                </a:extLst>
              </p:cNvPr>
              <p:cNvSpPr/>
              <p:nvPr/>
            </p:nvSpPr>
            <p:spPr>
              <a:xfrm>
                <a:off x="2085485" y="2157502"/>
                <a:ext cx="4973028" cy="839269"/>
              </a:xfrm>
              <a:prstGeom prst="rect">
                <a:avLst/>
              </a:prstGeom>
            </p:spPr>
            <p:txBody>
              <a:bodyPr wrap="none">
                <a:spAutoFit/>
              </a:bodyPr>
              <a:lstStyle/>
              <a:p>
                <a:pPr eaLnBrk="1" hangingPunct="1"/>
                <a14:m>
                  <m:oMathPara xmlns:m="http://schemas.openxmlformats.org/officeDocument/2006/math">
                    <m:oMathParaPr>
                      <m:jc m:val="centerGroup"/>
                    </m:oMathParaPr>
                    <m:oMath xmlns:m="http://schemas.openxmlformats.org/officeDocument/2006/math">
                      <m:sSub>
                        <m:sSubPr>
                          <m:ctrlPr>
                            <a:rPr lang="en-US" sz="2000" i="1" smtClean="0">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𝐶</m:t>
                          </m:r>
                        </m:e>
                        <m:sub>
                          <m:r>
                            <a:rPr lang="en-US" sz="2000" i="1">
                              <a:solidFill>
                                <a:prstClr val="black"/>
                              </a:solidFill>
                              <a:latin typeface="Cambria Math" panose="02040503050406030204" pitchFamily="18" charset="0"/>
                            </a:rPr>
                            <m:t>𝑖</m:t>
                          </m:r>
                        </m:sub>
                      </m:sSub>
                      <m:d>
                        <m:dPr>
                          <m:ctrlPr>
                            <a:rPr lang="en-US" sz="2000" i="1">
                              <a:solidFill>
                                <a:prstClr val="black"/>
                              </a:solidFill>
                              <a:latin typeface="Cambria Math" panose="02040503050406030204" pitchFamily="18" charset="0"/>
                            </a:rPr>
                          </m:ctrlPr>
                        </m:dPr>
                        <m:e>
                          <m:r>
                            <a:rPr lang="en-US" sz="2000" i="1">
                              <a:solidFill>
                                <a:prstClr val="black"/>
                              </a:solidFill>
                              <a:latin typeface="Cambria Math" panose="02040503050406030204" pitchFamily="18" charset="0"/>
                            </a:rPr>
                            <m:t>𝑡</m:t>
                          </m:r>
                        </m:e>
                      </m:d>
                      <m:r>
                        <a:rPr lang="en-US" sz="2000" i="1" smtClean="0">
                          <a:solidFill>
                            <a:prstClr val="black"/>
                          </a:solidFill>
                          <a:latin typeface="Cambria Math" panose="02040503050406030204" pitchFamily="18" charset="0"/>
                        </a:rPr>
                        <m:t>=</m:t>
                      </m:r>
                      <m:sSubSup>
                        <m:sSubSupPr>
                          <m:ctrlPr>
                            <a:rPr lang="en-US" sz="2000" i="1" smtClean="0">
                              <a:solidFill>
                                <a:prstClr val="black"/>
                              </a:solidFill>
                              <a:latin typeface="Cambria Math" panose="02040503050406030204" pitchFamily="18" charset="0"/>
                            </a:rPr>
                          </m:ctrlPr>
                        </m:sSubSupPr>
                        <m:e>
                          <m:r>
                            <a:rPr lang="en-US" sz="2000" i="1" smtClean="0">
                              <a:solidFill>
                                <a:prstClr val="black"/>
                              </a:solidFill>
                              <a:latin typeface="Cambria Math" panose="02040503050406030204" pitchFamily="18" charset="0"/>
                            </a:rPr>
                            <m:t>𝑐</m:t>
                          </m:r>
                        </m:e>
                        <m:sub>
                          <m:r>
                            <a:rPr lang="en-US" sz="2000" i="1" smtClean="0">
                              <a:solidFill>
                                <a:prstClr val="black"/>
                              </a:solidFill>
                              <a:latin typeface="Cambria Math" panose="02040503050406030204" pitchFamily="18" charset="0"/>
                            </a:rPr>
                            <m:t>𝑖</m:t>
                          </m:r>
                        </m:sub>
                        <m:sup>
                          <m:r>
                            <a:rPr lang="en-US" sz="2000" i="1" smtClean="0">
                              <a:solidFill>
                                <a:prstClr val="black"/>
                              </a:solidFill>
                              <a:latin typeface="Cambria Math" panose="02040503050406030204" pitchFamily="18" charset="0"/>
                            </a:rPr>
                            <m:t>𝑛𝑙</m:t>
                          </m:r>
                        </m:sup>
                      </m:sSubSup>
                      <m:sSub>
                        <m:sSubPr>
                          <m:ctrlPr>
                            <a:rPr lang="en-US" sz="2000" i="1" smtClean="0">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𝑣</m:t>
                          </m:r>
                        </m:e>
                        <m:sub>
                          <m:r>
                            <a:rPr lang="en-US" sz="2000" i="1" smtClean="0">
                              <a:solidFill>
                                <a:prstClr val="black"/>
                              </a:solidFill>
                              <a:latin typeface="Cambria Math" panose="02040503050406030204" pitchFamily="18" charset="0"/>
                            </a:rPr>
                            <m:t>𝑖</m:t>
                          </m:r>
                        </m:sub>
                      </m:sSub>
                      <m:d>
                        <m:dPr>
                          <m:ctrlPr>
                            <a:rPr lang="en-US" sz="2000" i="1" smtClean="0">
                              <a:solidFill>
                                <a:prstClr val="black"/>
                              </a:solidFill>
                              <a:latin typeface="Cambria Math" panose="02040503050406030204" pitchFamily="18" charset="0"/>
                            </a:rPr>
                          </m:ctrlPr>
                        </m:dPr>
                        <m:e>
                          <m:r>
                            <a:rPr lang="en-US" sz="2000" i="1" smtClean="0">
                              <a:solidFill>
                                <a:prstClr val="black"/>
                              </a:solidFill>
                              <a:latin typeface="Cambria Math" panose="02040503050406030204" pitchFamily="18" charset="0"/>
                            </a:rPr>
                            <m:t>𝑡</m:t>
                          </m:r>
                        </m:e>
                      </m:d>
                      <m:r>
                        <a:rPr lang="en-US" sz="2000" i="1" smtClean="0">
                          <a:solidFill>
                            <a:prstClr val="black"/>
                          </a:solidFill>
                          <a:latin typeface="Cambria Math" panose="02040503050406030204" pitchFamily="18" charset="0"/>
                        </a:rPr>
                        <m:t>+</m:t>
                      </m:r>
                      <m:sSubSup>
                        <m:sSubSupPr>
                          <m:ctrlPr>
                            <a:rPr lang="en-US" sz="2000" i="1">
                              <a:solidFill>
                                <a:prstClr val="black"/>
                              </a:solidFill>
                              <a:latin typeface="Cambria Math" panose="02040503050406030204" pitchFamily="18" charset="0"/>
                            </a:rPr>
                          </m:ctrlPr>
                        </m:sSubSupPr>
                        <m:e>
                          <m:r>
                            <a:rPr lang="en-US" sz="2000" i="1">
                              <a:solidFill>
                                <a:prstClr val="black"/>
                              </a:solidFill>
                              <a:latin typeface="Cambria Math" panose="02040503050406030204" pitchFamily="18" charset="0"/>
                            </a:rPr>
                            <m:t>𝑐</m:t>
                          </m:r>
                        </m:e>
                        <m:sub>
                          <m:r>
                            <a:rPr lang="en-US" sz="2000" i="1">
                              <a:solidFill>
                                <a:prstClr val="black"/>
                              </a:solidFill>
                              <a:latin typeface="Cambria Math" panose="02040503050406030204" pitchFamily="18" charset="0"/>
                            </a:rPr>
                            <m:t>𝑖</m:t>
                          </m:r>
                        </m:sub>
                        <m:sup>
                          <m:r>
                            <a:rPr lang="en-US" sz="2000" i="1" smtClean="0">
                              <a:solidFill>
                                <a:prstClr val="black"/>
                              </a:solidFill>
                              <a:latin typeface="Cambria Math" panose="02040503050406030204" pitchFamily="18" charset="0"/>
                            </a:rPr>
                            <m:t>𝑠𝑢</m:t>
                          </m:r>
                        </m:sup>
                      </m:sSubSup>
                      <m:sSub>
                        <m:sSubPr>
                          <m:ctrlPr>
                            <a:rPr lang="en-US" sz="2000" i="1">
                              <a:solidFill>
                                <a:prstClr val="black"/>
                              </a:solidFill>
                              <a:latin typeface="Cambria Math" panose="02040503050406030204" pitchFamily="18" charset="0"/>
                            </a:rPr>
                          </m:ctrlPr>
                        </m:sSubPr>
                        <m:e>
                          <m:r>
                            <a:rPr lang="en-US" sz="2000" i="1" smtClean="0">
                              <a:solidFill>
                                <a:prstClr val="black"/>
                              </a:solidFill>
                              <a:latin typeface="Cambria Math" panose="02040503050406030204" pitchFamily="18" charset="0"/>
                            </a:rPr>
                            <m:t>𝑦</m:t>
                          </m:r>
                        </m:e>
                        <m:sub>
                          <m:r>
                            <a:rPr lang="en-US" sz="2000" i="1">
                              <a:solidFill>
                                <a:prstClr val="black"/>
                              </a:solidFill>
                              <a:latin typeface="Cambria Math" panose="02040503050406030204" pitchFamily="18" charset="0"/>
                            </a:rPr>
                            <m:t>𝑖</m:t>
                          </m:r>
                        </m:sub>
                      </m:sSub>
                      <m:d>
                        <m:dPr>
                          <m:ctrlPr>
                            <a:rPr lang="en-US" sz="2000" i="1">
                              <a:solidFill>
                                <a:prstClr val="black"/>
                              </a:solidFill>
                              <a:latin typeface="Cambria Math" panose="02040503050406030204" pitchFamily="18" charset="0"/>
                            </a:rPr>
                          </m:ctrlPr>
                        </m:dPr>
                        <m:e>
                          <m:r>
                            <a:rPr lang="en-US" sz="2000" i="1">
                              <a:solidFill>
                                <a:prstClr val="black"/>
                              </a:solidFill>
                              <a:latin typeface="Cambria Math" panose="02040503050406030204" pitchFamily="18" charset="0"/>
                            </a:rPr>
                            <m:t>𝑡</m:t>
                          </m:r>
                        </m:e>
                      </m:d>
                      <m:r>
                        <a:rPr lang="en-US" sz="2000" i="1" smtClean="0">
                          <a:solidFill>
                            <a:prstClr val="black"/>
                          </a:solidFill>
                          <a:latin typeface="Cambria Math" panose="02040503050406030204" pitchFamily="18" charset="0"/>
                        </a:rPr>
                        <m:t>+</m:t>
                      </m:r>
                      <m:nary>
                        <m:naryPr>
                          <m:chr m:val="∑"/>
                          <m:supHide m:val="on"/>
                          <m:ctrlPr>
                            <a:rPr lang="en-US" sz="2000" i="1" smtClean="0">
                              <a:solidFill>
                                <a:prstClr val="black"/>
                              </a:solidFill>
                              <a:latin typeface="Cambria Math" panose="02040503050406030204" pitchFamily="18" charset="0"/>
                            </a:rPr>
                          </m:ctrlPr>
                        </m:naryPr>
                        <m:sub>
                          <m:r>
                            <m:rPr>
                              <m:brk m:alnAt="7"/>
                            </m:rPr>
                            <a:rPr lang="en-US" sz="2000" i="1" smtClean="0">
                              <a:solidFill>
                                <a:prstClr val="black"/>
                              </a:solidFill>
                              <a:latin typeface="Cambria Math" panose="02040503050406030204" pitchFamily="18" charset="0"/>
                            </a:rPr>
                            <m:t>𝑏</m:t>
                          </m:r>
                          <m:r>
                            <a:rPr lang="en-US" sz="2000" i="1">
                              <a:solidFill>
                                <a:prstClr val="black"/>
                              </a:solidFill>
                              <a:latin typeface="Cambria Math" panose="02040503050406030204" pitchFamily="18" charset="0"/>
                            </a:rPr>
                            <m:t>∈</m:t>
                          </m:r>
                          <m:r>
                            <a:rPr lang="en-US" sz="2000" i="1" smtClean="0">
                              <a:solidFill>
                                <a:prstClr val="black"/>
                              </a:solidFill>
                              <a:latin typeface="Cambria Math" panose="02040503050406030204" pitchFamily="18" charset="0"/>
                            </a:rPr>
                            <m:t>𝐵</m:t>
                          </m:r>
                        </m:sub>
                        <m:sup/>
                        <m:e>
                          <m:sSub>
                            <m:sSubPr>
                              <m:ctrlPr>
                                <a:rPr lang="en-US" sz="2000" i="1" smtClean="0">
                                  <a:solidFill>
                                    <a:prstClr val="black"/>
                                  </a:solidFill>
                                  <a:latin typeface="Cambria Math" panose="02040503050406030204" pitchFamily="18" charset="0"/>
                                </a:rPr>
                              </m:ctrlPr>
                            </m:sSubPr>
                            <m:e>
                              <m:r>
                                <a:rPr lang="en-US" sz="2000" i="1" smtClean="0">
                                  <a:solidFill>
                                    <a:prstClr val="black"/>
                                  </a:solidFill>
                                  <a:latin typeface="Cambria Math" panose="02040503050406030204" pitchFamily="18" charset="0"/>
                                </a:rPr>
                                <m:t>𝑚</m:t>
                              </m:r>
                            </m:e>
                            <m:sub>
                              <m:r>
                                <a:rPr lang="en-US" sz="2000" i="1" smtClean="0">
                                  <a:solidFill>
                                    <a:prstClr val="black"/>
                                  </a:solidFill>
                                  <a:latin typeface="Cambria Math" panose="02040503050406030204" pitchFamily="18" charset="0"/>
                                </a:rPr>
                                <m:t>𝑖𝑏</m:t>
                              </m:r>
                            </m:sub>
                          </m:sSub>
                          <m:sSub>
                            <m:sSubPr>
                              <m:ctrlPr>
                                <a:rPr lang="en-US" sz="2000" i="1" smtClean="0">
                                  <a:solidFill>
                                    <a:prstClr val="black"/>
                                  </a:solidFill>
                                  <a:latin typeface="Cambria Math" panose="02040503050406030204" pitchFamily="18" charset="0"/>
                                </a:rPr>
                              </m:ctrlPr>
                            </m:sSubPr>
                            <m:e>
                              <m:r>
                                <a:rPr lang="en-US" sz="2000" i="1" smtClean="0">
                                  <a:solidFill>
                                    <a:prstClr val="black"/>
                                  </a:solidFill>
                                  <a:latin typeface="Cambria Math" panose="02040503050406030204" pitchFamily="18" charset="0"/>
                                </a:rPr>
                                <m:t>𝑝</m:t>
                              </m:r>
                            </m:e>
                            <m:sub>
                              <m:r>
                                <a:rPr lang="en-US" sz="2000" i="1" smtClean="0">
                                  <a:solidFill>
                                    <a:prstClr val="black"/>
                                  </a:solidFill>
                                  <a:latin typeface="Cambria Math" panose="02040503050406030204" pitchFamily="18" charset="0"/>
                                </a:rPr>
                                <m:t>𝑖𝑏</m:t>
                              </m:r>
                            </m:sub>
                          </m:sSub>
                          <m:d>
                            <m:dPr>
                              <m:ctrlPr>
                                <a:rPr lang="en-US" sz="2000" i="1" smtClean="0">
                                  <a:solidFill>
                                    <a:prstClr val="black"/>
                                  </a:solidFill>
                                  <a:latin typeface="Cambria Math" panose="02040503050406030204" pitchFamily="18" charset="0"/>
                                </a:rPr>
                              </m:ctrlPr>
                            </m:dPr>
                            <m:e>
                              <m:r>
                                <a:rPr lang="en-US" sz="2000" i="1" smtClean="0">
                                  <a:solidFill>
                                    <a:prstClr val="black"/>
                                  </a:solidFill>
                                  <a:latin typeface="Cambria Math" panose="02040503050406030204" pitchFamily="18" charset="0"/>
                                </a:rPr>
                                <m:t>𝑡</m:t>
                              </m:r>
                            </m:e>
                          </m:d>
                        </m:e>
                      </m:nary>
                    </m:oMath>
                  </m:oMathPara>
                </a14:m>
                <a:endParaRPr lang="en-US" sz="2000" i="1" dirty="0">
                  <a:solidFill>
                    <a:prstClr val="black"/>
                  </a:solidFill>
                  <a:latin typeface="Cambria Math" panose="02040503050406030204" pitchFamily="18" charset="0"/>
                  <a:cs typeface="Arial" pitchFamily="34" charset="0"/>
                </a:endParaRPr>
              </a:p>
            </p:txBody>
          </p:sp>
        </mc:Choice>
        <mc:Fallback xmlns="">
          <p:sp>
            <p:nvSpPr>
              <p:cNvPr id="13" name="Rectangle 12">
                <a:extLst>
                  <a:ext uri="{FF2B5EF4-FFF2-40B4-BE49-F238E27FC236}">
                    <a16:creationId xmlns:a16="http://schemas.microsoft.com/office/drawing/2014/main" id="{69DA0E62-D240-4380-9526-DC6C7AF5ED02}"/>
                  </a:ext>
                </a:extLst>
              </p:cNvPr>
              <p:cNvSpPr>
                <a:spLocks noRot="1" noChangeAspect="1" noMove="1" noResize="1" noEditPoints="1" noAdjustHandles="1" noChangeArrowheads="1" noChangeShapeType="1" noTextEdit="1"/>
              </p:cNvSpPr>
              <p:nvPr/>
            </p:nvSpPr>
            <p:spPr>
              <a:xfrm>
                <a:off x="2085485" y="2157502"/>
                <a:ext cx="4973028" cy="83926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A88D8873-A657-49CF-AD5F-116921D1FF98}"/>
                  </a:ext>
                </a:extLst>
              </p:cNvPr>
              <p:cNvSpPr/>
              <p:nvPr/>
            </p:nvSpPr>
            <p:spPr>
              <a:xfrm>
                <a:off x="2622639" y="3666500"/>
                <a:ext cx="3822521" cy="707886"/>
              </a:xfrm>
              <a:prstGeom prst="rect">
                <a:avLst/>
              </a:prstGeom>
            </p:spPr>
            <p:txBody>
              <a:bodyPr wrap="none">
                <a:spAutoFit/>
              </a:bodyPr>
              <a:lstStyle/>
              <a:p>
                <a:pPr eaLnBrk="1" hangingPunct="1"/>
                <a14:m>
                  <m:oMathPara xmlns:m="http://schemas.openxmlformats.org/officeDocument/2006/math">
                    <m:oMathParaPr>
                      <m:jc m:val="centerGroup"/>
                    </m:oMathParaPr>
                    <m:oMath xmlns:m="http://schemas.openxmlformats.org/officeDocument/2006/math">
                      <m:sSub>
                        <m:sSubPr>
                          <m:ctrlPr>
                            <a:rPr lang="en-US" sz="2000" b="0" i="1" smtClean="0">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𝑦</m:t>
                          </m:r>
                        </m:e>
                        <m:sub>
                          <m:r>
                            <a:rPr lang="en-US" sz="2000" b="0" i="1" smtClean="0">
                              <a:solidFill>
                                <a:prstClr val="black"/>
                              </a:solidFill>
                              <a:latin typeface="Cambria Math" panose="02040503050406030204" pitchFamily="18" charset="0"/>
                            </a:rPr>
                            <m:t>𝑖</m:t>
                          </m:r>
                        </m:sub>
                      </m:sSub>
                      <m:d>
                        <m:dPr>
                          <m:ctrlPr>
                            <a:rPr lang="en-US" sz="2000" b="0" i="1" smtClean="0">
                              <a:solidFill>
                                <a:prstClr val="black"/>
                              </a:solidFill>
                              <a:latin typeface="Cambria Math" panose="02040503050406030204" pitchFamily="18" charset="0"/>
                            </a:rPr>
                          </m:ctrlPr>
                        </m:dPr>
                        <m:e>
                          <m:r>
                            <a:rPr lang="en-US" sz="2000" b="0" i="1" smtClean="0">
                              <a:solidFill>
                                <a:prstClr val="black"/>
                              </a:solidFill>
                              <a:latin typeface="Cambria Math" panose="02040503050406030204" pitchFamily="18" charset="0"/>
                            </a:rPr>
                            <m:t>𝑡</m:t>
                          </m:r>
                        </m:e>
                      </m:d>
                      <m:r>
                        <a:rPr lang="en-US" sz="2000" b="0" i="1" smtClean="0">
                          <a:solidFill>
                            <a:prstClr val="black"/>
                          </a:solidFill>
                          <a:latin typeface="Cambria Math" panose="02040503050406030204" pitchFamily="18" charset="0"/>
                        </a:rPr>
                        <m:t>−</m:t>
                      </m:r>
                      <m:sSub>
                        <m:sSubPr>
                          <m:ctrlPr>
                            <a:rPr lang="en-US" sz="2000" b="0" i="1" smtClean="0">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𝑧</m:t>
                          </m:r>
                        </m:e>
                        <m:sub>
                          <m:r>
                            <a:rPr lang="en-US" sz="2000" b="0" i="1" smtClean="0">
                              <a:solidFill>
                                <a:prstClr val="black"/>
                              </a:solidFill>
                              <a:latin typeface="Cambria Math" panose="02040503050406030204" pitchFamily="18" charset="0"/>
                            </a:rPr>
                            <m:t>𝑖</m:t>
                          </m:r>
                        </m:sub>
                      </m:sSub>
                      <m:d>
                        <m:dPr>
                          <m:ctrlPr>
                            <a:rPr lang="en-US" sz="2000" b="0" i="1" smtClean="0">
                              <a:solidFill>
                                <a:prstClr val="black"/>
                              </a:solidFill>
                              <a:latin typeface="Cambria Math" panose="02040503050406030204" pitchFamily="18" charset="0"/>
                            </a:rPr>
                          </m:ctrlPr>
                        </m:dPr>
                        <m:e>
                          <m:r>
                            <a:rPr lang="en-US" sz="2000" b="0" i="1" smtClean="0">
                              <a:solidFill>
                                <a:prstClr val="black"/>
                              </a:solidFill>
                              <a:latin typeface="Cambria Math" panose="02040503050406030204" pitchFamily="18" charset="0"/>
                            </a:rPr>
                            <m:t>𝑡</m:t>
                          </m:r>
                        </m:e>
                      </m:d>
                      <m:r>
                        <a:rPr lang="en-US" sz="2000" b="0" i="1" smtClean="0">
                          <a:solidFill>
                            <a:prstClr val="black"/>
                          </a:solidFill>
                          <a:latin typeface="Cambria Math" panose="02040503050406030204" pitchFamily="18" charset="0"/>
                        </a:rPr>
                        <m:t>=</m:t>
                      </m:r>
                      <m:sSub>
                        <m:sSubPr>
                          <m:ctrlPr>
                            <a:rPr lang="en-US" sz="2000" b="0" i="1" smtClean="0">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𝑣</m:t>
                          </m:r>
                        </m:e>
                        <m:sub>
                          <m:r>
                            <a:rPr lang="en-US" sz="2000" b="0" i="1" smtClean="0">
                              <a:solidFill>
                                <a:prstClr val="black"/>
                              </a:solidFill>
                              <a:latin typeface="Cambria Math" panose="02040503050406030204" pitchFamily="18" charset="0"/>
                            </a:rPr>
                            <m:t>𝑖</m:t>
                          </m:r>
                        </m:sub>
                      </m:sSub>
                      <m:d>
                        <m:dPr>
                          <m:ctrlPr>
                            <a:rPr lang="en-US" sz="2000" b="0" i="1" smtClean="0">
                              <a:solidFill>
                                <a:prstClr val="black"/>
                              </a:solidFill>
                              <a:latin typeface="Cambria Math" panose="02040503050406030204" pitchFamily="18" charset="0"/>
                            </a:rPr>
                          </m:ctrlPr>
                        </m:dPr>
                        <m:e>
                          <m:r>
                            <a:rPr lang="en-US" sz="2000" b="0" i="1" smtClean="0">
                              <a:solidFill>
                                <a:prstClr val="black"/>
                              </a:solidFill>
                              <a:latin typeface="Cambria Math" panose="02040503050406030204" pitchFamily="18" charset="0"/>
                            </a:rPr>
                            <m:t>𝑡</m:t>
                          </m:r>
                        </m:e>
                      </m:d>
                      <m:r>
                        <a:rPr lang="en-US" sz="2000" b="0" i="1" smtClean="0">
                          <a:solidFill>
                            <a:prstClr val="black"/>
                          </a:solidFill>
                          <a:latin typeface="Cambria Math" panose="02040503050406030204" pitchFamily="18" charset="0"/>
                        </a:rPr>
                        <m:t>−</m:t>
                      </m:r>
                      <m:sSub>
                        <m:sSubPr>
                          <m:ctrlPr>
                            <a:rPr lang="en-US" sz="2000" b="0" i="1" smtClean="0">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𝑣</m:t>
                          </m:r>
                        </m:e>
                        <m:sub>
                          <m:r>
                            <a:rPr lang="en-US" sz="2000" b="0" i="1" smtClean="0">
                              <a:solidFill>
                                <a:prstClr val="black"/>
                              </a:solidFill>
                              <a:latin typeface="Cambria Math" panose="02040503050406030204" pitchFamily="18" charset="0"/>
                            </a:rPr>
                            <m:t>𝑖</m:t>
                          </m:r>
                        </m:sub>
                      </m:sSub>
                      <m:d>
                        <m:dPr>
                          <m:ctrlPr>
                            <a:rPr lang="en-US" sz="2000" b="0" i="1" smtClean="0">
                              <a:solidFill>
                                <a:prstClr val="black"/>
                              </a:solidFill>
                              <a:latin typeface="Cambria Math" panose="02040503050406030204" pitchFamily="18" charset="0"/>
                            </a:rPr>
                          </m:ctrlPr>
                        </m:dPr>
                        <m:e>
                          <m:r>
                            <a:rPr lang="en-US" sz="2000" b="0" i="1" smtClean="0">
                              <a:solidFill>
                                <a:prstClr val="black"/>
                              </a:solidFill>
                              <a:latin typeface="Cambria Math" panose="02040503050406030204" pitchFamily="18" charset="0"/>
                            </a:rPr>
                            <m:t>𝑡</m:t>
                          </m:r>
                          <m:r>
                            <a:rPr lang="en-US" sz="2000" b="0" i="1" smtClean="0">
                              <a:solidFill>
                                <a:prstClr val="black"/>
                              </a:solidFill>
                              <a:latin typeface="Cambria Math" panose="02040503050406030204" pitchFamily="18" charset="0"/>
                            </a:rPr>
                            <m:t>−1</m:t>
                          </m:r>
                        </m:e>
                      </m:d>
                    </m:oMath>
                  </m:oMathPara>
                </a14:m>
                <a:endParaRPr lang="en-US" sz="2000" b="0" i="1" dirty="0">
                  <a:solidFill>
                    <a:prstClr val="black"/>
                  </a:solidFill>
                  <a:latin typeface="Cambria Math" panose="02040503050406030204" pitchFamily="18" charset="0"/>
                </a:endParaRPr>
              </a:p>
              <a:p>
                <a:pPr eaLnBrk="1" hangingPunct="1"/>
                <a14:m>
                  <m:oMathPara xmlns:m="http://schemas.openxmlformats.org/officeDocument/2006/math">
                    <m:oMathParaPr>
                      <m:jc m:val="centerGroup"/>
                    </m:oMathParaPr>
                    <m:oMath xmlns:m="http://schemas.openxmlformats.org/officeDocument/2006/math">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𝑦</m:t>
                          </m:r>
                        </m:e>
                        <m:sub>
                          <m:r>
                            <a:rPr lang="en-US" sz="2000" i="1">
                              <a:solidFill>
                                <a:prstClr val="black"/>
                              </a:solidFill>
                              <a:latin typeface="Cambria Math" panose="02040503050406030204" pitchFamily="18" charset="0"/>
                            </a:rPr>
                            <m:t>𝑖</m:t>
                          </m:r>
                        </m:sub>
                      </m:sSub>
                      <m:d>
                        <m:dPr>
                          <m:ctrlPr>
                            <a:rPr lang="en-US" sz="2000" i="1">
                              <a:solidFill>
                                <a:prstClr val="black"/>
                              </a:solidFill>
                              <a:latin typeface="Cambria Math" panose="02040503050406030204" pitchFamily="18" charset="0"/>
                            </a:rPr>
                          </m:ctrlPr>
                        </m:dPr>
                        <m:e>
                          <m:r>
                            <a:rPr lang="en-US" sz="2000" i="1">
                              <a:solidFill>
                                <a:prstClr val="black"/>
                              </a:solidFill>
                              <a:latin typeface="Cambria Math" panose="02040503050406030204" pitchFamily="18" charset="0"/>
                            </a:rPr>
                            <m:t>𝑡</m:t>
                          </m:r>
                        </m:e>
                      </m:d>
                      <m:r>
                        <a:rPr lang="en-US" sz="2000" b="0" i="1" smtClean="0">
                          <a:solidFill>
                            <a:prstClr val="black"/>
                          </a:solidFill>
                          <a:latin typeface="Cambria Math" panose="02040503050406030204" pitchFamily="18" charset="0"/>
                        </a:rPr>
                        <m:t>+</m:t>
                      </m:r>
                      <m:sSub>
                        <m:sSubPr>
                          <m:ctrlPr>
                            <a:rPr lang="en-US" sz="2000" b="0" i="1" smtClean="0">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𝑧</m:t>
                          </m:r>
                        </m:e>
                        <m:sub>
                          <m:r>
                            <a:rPr lang="en-US" sz="2000" b="0" i="1" smtClean="0">
                              <a:solidFill>
                                <a:prstClr val="black"/>
                              </a:solidFill>
                              <a:latin typeface="Cambria Math" panose="02040503050406030204" pitchFamily="18" charset="0"/>
                            </a:rPr>
                            <m:t>𝑖</m:t>
                          </m:r>
                        </m:sub>
                      </m:sSub>
                      <m:d>
                        <m:dPr>
                          <m:ctrlPr>
                            <a:rPr lang="en-US" sz="2000" b="0" i="1" smtClean="0">
                              <a:solidFill>
                                <a:prstClr val="black"/>
                              </a:solidFill>
                              <a:latin typeface="Cambria Math" panose="02040503050406030204" pitchFamily="18" charset="0"/>
                            </a:rPr>
                          </m:ctrlPr>
                        </m:dPr>
                        <m:e>
                          <m:r>
                            <a:rPr lang="en-US" sz="2000" b="0" i="1" smtClean="0">
                              <a:solidFill>
                                <a:prstClr val="black"/>
                              </a:solidFill>
                              <a:latin typeface="Cambria Math" panose="02040503050406030204" pitchFamily="18" charset="0"/>
                            </a:rPr>
                            <m:t>𝑡</m:t>
                          </m:r>
                        </m:e>
                      </m:d>
                      <m:r>
                        <a:rPr lang="en-US" sz="2000" i="1">
                          <a:solidFill>
                            <a:prstClr val="black"/>
                          </a:solidFill>
                          <a:latin typeface="Cambria Math" panose="02040503050406030204" pitchFamily="18" charset="0"/>
                          <a:ea typeface="Cambria Math" panose="02040503050406030204" pitchFamily="18" charset="0"/>
                        </a:rPr>
                        <m:t>≤</m:t>
                      </m:r>
                      <m:r>
                        <a:rPr lang="en-US" sz="2000" b="0" i="1" smtClean="0">
                          <a:solidFill>
                            <a:prstClr val="black"/>
                          </a:solidFill>
                          <a:latin typeface="Cambria Math" panose="02040503050406030204" pitchFamily="18" charset="0"/>
                          <a:ea typeface="Cambria Math" panose="02040503050406030204" pitchFamily="18" charset="0"/>
                        </a:rPr>
                        <m:t>1</m:t>
                      </m:r>
                    </m:oMath>
                  </m:oMathPara>
                </a14:m>
                <a:endParaRPr lang="en-US" sz="2000" i="1" dirty="0">
                  <a:solidFill>
                    <a:prstClr val="black"/>
                  </a:solidFill>
                  <a:latin typeface="Cambria Math" panose="02040503050406030204" pitchFamily="18" charset="0"/>
                  <a:cs typeface="Arial" pitchFamily="34" charset="0"/>
                </a:endParaRPr>
              </a:p>
            </p:txBody>
          </p:sp>
        </mc:Choice>
        <mc:Fallback xmlns="">
          <p:sp>
            <p:nvSpPr>
              <p:cNvPr id="15" name="Rectangle 14">
                <a:extLst>
                  <a:ext uri="{FF2B5EF4-FFF2-40B4-BE49-F238E27FC236}">
                    <a16:creationId xmlns:a16="http://schemas.microsoft.com/office/drawing/2014/main" id="{A88D8873-A657-49CF-AD5F-116921D1FF98}"/>
                  </a:ext>
                </a:extLst>
              </p:cNvPr>
              <p:cNvSpPr>
                <a:spLocks noRot="1" noChangeAspect="1" noMove="1" noResize="1" noEditPoints="1" noAdjustHandles="1" noChangeArrowheads="1" noChangeShapeType="1" noTextEdit="1"/>
              </p:cNvSpPr>
              <p:nvPr/>
            </p:nvSpPr>
            <p:spPr>
              <a:xfrm>
                <a:off x="2622639" y="3666500"/>
                <a:ext cx="3822521" cy="707886"/>
              </a:xfrm>
              <a:prstGeom prst="rect">
                <a:avLst/>
              </a:prstGeom>
              <a:blipFill>
                <a:blip r:embed="rId5"/>
                <a:stretch>
                  <a:fillRect b="-5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432DF96E-580C-4A78-BBDD-0029F0F01A40}"/>
                  </a:ext>
                </a:extLst>
              </p:cNvPr>
              <p:cNvSpPr/>
              <p:nvPr/>
            </p:nvSpPr>
            <p:spPr>
              <a:xfrm>
                <a:off x="3090856" y="4682747"/>
                <a:ext cx="2962285" cy="707886"/>
              </a:xfrm>
              <a:prstGeom prst="rect">
                <a:avLst/>
              </a:prstGeom>
            </p:spPr>
            <p:txBody>
              <a:bodyPr wrap="none">
                <a:spAutoFit/>
              </a:bodyPr>
              <a:lstStyle/>
              <a:p>
                <a:pPr eaLnBrk="1" hangingPunct="1"/>
                <a14:m>
                  <m:oMathPara xmlns:m="http://schemas.openxmlformats.org/officeDocument/2006/math">
                    <m:oMathParaPr>
                      <m:jc m:val="centerGroup"/>
                    </m:oMathParaPr>
                    <m:oMath xmlns:m="http://schemas.openxmlformats.org/officeDocument/2006/math">
                      <m:sSub>
                        <m:sSubPr>
                          <m:ctrlPr>
                            <a:rPr lang="en-US" sz="2000" i="1" smtClean="0">
                              <a:solidFill>
                                <a:prstClr val="black"/>
                              </a:solidFill>
                              <a:latin typeface="Cambria Math" panose="02040503050406030204" pitchFamily="18" charset="0"/>
                            </a:rPr>
                          </m:ctrlPr>
                        </m:sSubPr>
                        <m:e>
                          <m:acc>
                            <m:accPr>
                              <m:chr m:val="̅"/>
                              <m:ctrlPr>
                                <a:rPr lang="en-US" sz="2000" i="1">
                                  <a:solidFill>
                                    <a:prstClr val="black"/>
                                  </a:solidFill>
                                  <a:latin typeface="Cambria Math" panose="02040503050406030204" pitchFamily="18" charset="0"/>
                                </a:rPr>
                              </m:ctrlPr>
                            </m:accPr>
                            <m:e>
                              <m:r>
                                <a:rPr lang="en-US" sz="2000" i="1">
                                  <a:solidFill>
                                    <a:prstClr val="black"/>
                                  </a:solidFill>
                                  <a:latin typeface="Cambria Math" panose="02040503050406030204" pitchFamily="18" charset="0"/>
                                </a:rPr>
                                <m:t>𝑝</m:t>
                              </m:r>
                            </m:e>
                          </m:acc>
                        </m:e>
                        <m:sub>
                          <m:r>
                            <a:rPr lang="en-US" sz="2000" i="1">
                              <a:solidFill>
                                <a:prstClr val="black"/>
                              </a:solidFill>
                              <a:latin typeface="Cambria Math" panose="02040503050406030204" pitchFamily="18" charset="0"/>
                            </a:rPr>
                            <m:t>𝑖</m:t>
                          </m:r>
                        </m:sub>
                      </m:sSub>
                      <m:sSub>
                        <m:sSubPr>
                          <m:ctrlPr>
                            <a:rPr lang="en-US" sz="2000" b="0" i="1" smtClean="0">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𝑣</m:t>
                          </m:r>
                        </m:e>
                        <m:sub>
                          <m:r>
                            <a:rPr lang="en-US" sz="2000" b="0" i="1" smtClean="0">
                              <a:solidFill>
                                <a:prstClr val="black"/>
                              </a:solidFill>
                              <a:latin typeface="Cambria Math" panose="02040503050406030204" pitchFamily="18" charset="0"/>
                            </a:rPr>
                            <m:t>𝑖</m:t>
                          </m:r>
                        </m:sub>
                      </m:sSub>
                      <m:d>
                        <m:dPr>
                          <m:ctrlPr>
                            <a:rPr lang="en-US" sz="2000" b="0" i="1" smtClean="0">
                              <a:solidFill>
                                <a:prstClr val="black"/>
                              </a:solidFill>
                              <a:latin typeface="Cambria Math" panose="02040503050406030204" pitchFamily="18" charset="0"/>
                            </a:rPr>
                          </m:ctrlPr>
                        </m:dPr>
                        <m:e>
                          <m:r>
                            <a:rPr lang="en-US" sz="2000" b="0" i="1" smtClean="0">
                              <a:solidFill>
                                <a:prstClr val="black"/>
                              </a:solidFill>
                              <a:latin typeface="Cambria Math" panose="02040503050406030204" pitchFamily="18" charset="0"/>
                            </a:rPr>
                            <m:t>𝑡</m:t>
                          </m:r>
                        </m:e>
                      </m:d>
                      <m:r>
                        <a:rPr lang="en-US" sz="2000" b="0" i="1" smtClean="0">
                          <a:solidFill>
                            <a:prstClr val="black"/>
                          </a:solidFill>
                          <a:latin typeface="Cambria Math" panose="02040503050406030204" pitchFamily="18" charset="0"/>
                          <a:ea typeface="Cambria Math" panose="02040503050406030204" pitchFamily="18" charset="0"/>
                        </a:rPr>
                        <m:t>≤</m:t>
                      </m:r>
                      <m:sSub>
                        <m:sSubPr>
                          <m:ctrlPr>
                            <a:rPr lang="en-US" sz="2000" b="0" i="1" smtClean="0">
                              <a:solidFill>
                                <a:prstClr val="black"/>
                              </a:solidFill>
                              <a:latin typeface="Cambria Math" panose="02040503050406030204" pitchFamily="18" charset="0"/>
                              <a:ea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𝑝</m:t>
                          </m:r>
                        </m:e>
                        <m:sub>
                          <m:r>
                            <a:rPr lang="en-US" sz="2000" b="0" i="1" smtClean="0">
                              <a:solidFill>
                                <a:prstClr val="black"/>
                              </a:solidFill>
                              <a:latin typeface="Cambria Math" panose="02040503050406030204" pitchFamily="18" charset="0"/>
                              <a:ea typeface="Cambria Math" panose="02040503050406030204" pitchFamily="18" charset="0"/>
                            </a:rPr>
                            <m:t>𝑖</m:t>
                          </m:r>
                        </m:sub>
                      </m:sSub>
                      <m:d>
                        <m:dPr>
                          <m:ctrlPr>
                            <a:rPr lang="en-US" sz="2000" b="0" i="1" smtClean="0">
                              <a:solidFill>
                                <a:prstClr val="black"/>
                              </a:solidFill>
                              <a:latin typeface="Cambria Math" panose="02040503050406030204" pitchFamily="18" charset="0"/>
                              <a:ea typeface="Cambria Math" panose="02040503050406030204" pitchFamily="18" charset="0"/>
                            </a:rPr>
                          </m:ctrlPr>
                        </m:dPr>
                        <m:e>
                          <m:r>
                            <a:rPr lang="en-US" sz="2000" b="0" i="1" smtClean="0">
                              <a:solidFill>
                                <a:prstClr val="black"/>
                              </a:solidFill>
                              <a:latin typeface="Cambria Math" panose="02040503050406030204" pitchFamily="18" charset="0"/>
                              <a:ea typeface="Cambria Math" panose="02040503050406030204" pitchFamily="18" charset="0"/>
                            </a:rPr>
                            <m:t>𝑡</m:t>
                          </m:r>
                        </m:e>
                      </m:d>
                      <m:r>
                        <a:rPr lang="en-US" sz="2000" i="1">
                          <a:solidFill>
                            <a:prstClr val="black"/>
                          </a:solidFill>
                          <a:latin typeface="Cambria Math" panose="02040503050406030204" pitchFamily="18" charset="0"/>
                          <a:ea typeface="Cambria Math" panose="02040503050406030204" pitchFamily="18" charset="0"/>
                        </a:rPr>
                        <m:t>≤</m:t>
                      </m:r>
                      <m:sSub>
                        <m:sSubPr>
                          <m:ctrlPr>
                            <a:rPr lang="en-US" sz="2000" i="1">
                              <a:solidFill>
                                <a:prstClr val="black"/>
                              </a:solidFill>
                              <a:latin typeface="Cambria Math" panose="02040503050406030204" pitchFamily="18" charset="0"/>
                            </a:rPr>
                          </m:ctrlPr>
                        </m:sSubPr>
                        <m:e>
                          <m:acc>
                            <m:accPr>
                              <m:chr m:val="̅"/>
                              <m:ctrlPr>
                                <a:rPr lang="en-US" sz="2000" b="0" i="1" smtClean="0">
                                  <a:solidFill>
                                    <a:prstClr val="black"/>
                                  </a:solidFill>
                                  <a:latin typeface="Cambria Math" panose="02040503050406030204" pitchFamily="18" charset="0"/>
                                </a:rPr>
                              </m:ctrlPr>
                            </m:accPr>
                            <m:e>
                              <m:r>
                                <a:rPr lang="en-US" sz="2000" i="1">
                                  <a:solidFill>
                                    <a:prstClr val="black"/>
                                  </a:solidFill>
                                  <a:latin typeface="Cambria Math" panose="02040503050406030204" pitchFamily="18" charset="0"/>
                                </a:rPr>
                                <m:t>𝑝</m:t>
                              </m:r>
                            </m:e>
                          </m:acc>
                        </m:e>
                        <m:sub>
                          <m:r>
                            <a:rPr lang="en-US" sz="2000" i="1">
                              <a:solidFill>
                                <a:prstClr val="black"/>
                              </a:solidFill>
                              <a:latin typeface="Cambria Math" panose="02040503050406030204" pitchFamily="18" charset="0"/>
                            </a:rPr>
                            <m:t>𝑖</m:t>
                          </m:r>
                        </m:sub>
                      </m:sSub>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𝑣</m:t>
                          </m:r>
                        </m:e>
                        <m:sub>
                          <m:r>
                            <a:rPr lang="en-US" sz="2000" i="1">
                              <a:solidFill>
                                <a:prstClr val="black"/>
                              </a:solidFill>
                              <a:latin typeface="Cambria Math" panose="02040503050406030204" pitchFamily="18" charset="0"/>
                            </a:rPr>
                            <m:t>𝑖</m:t>
                          </m:r>
                        </m:sub>
                      </m:sSub>
                      <m:d>
                        <m:dPr>
                          <m:ctrlPr>
                            <a:rPr lang="en-US" sz="2000" i="1">
                              <a:solidFill>
                                <a:prstClr val="black"/>
                              </a:solidFill>
                              <a:latin typeface="Cambria Math" panose="02040503050406030204" pitchFamily="18" charset="0"/>
                            </a:rPr>
                          </m:ctrlPr>
                        </m:dPr>
                        <m:e>
                          <m:r>
                            <a:rPr lang="en-US" sz="2000" i="1">
                              <a:solidFill>
                                <a:prstClr val="black"/>
                              </a:solidFill>
                              <a:latin typeface="Cambria Math" panose="02040503050406030204" pitchFamily="18" charset="0"/>
                            </a:rPr>
                            <m:t>𝑡</m:t>
                          </m:r>
                        </m:e>
                      </m:d>
                    </m:oMath>
                  </m:oMathPara>
                </a14:m>
                <a:endParaRPr lang="en-US" sz="2000" b="0" i="1" dirty="0">
                  <a:solidFill>
                    <a:prstClr val="black"/>
                  </a:solidFill>
                  <a:latin typeface="Cambria Math" panose="02040503050406030204" pitchFamily="18" charset="0"/>
                </a:endParaRPr>
              </a:p>
              <a:p>
                <a:pPr eaLnBrk="1" hangingPunct="1"/>
                <a14:m>
                  <m:oMathPara xmlns:m="http://schemas.openxmlformats.org/officeDocument/2006/math">
                    <m:oMathParaPr>
                      <m:jc m:val="centerGroup"/>
                    </m:oMathParaPr>
                    <m:oMath xmlns:m="http://schemas.openxmlformats.org/officeDocument/2006/math">
                      <m:r>
                        <a:rPr lang="en-US" sz="2000" b="0" i="1" smtClean="0">
                          <a:solidFill>
                            <a:prstClr val="black"/>
                          </a:solidFill>
                          <a:latin typeface="Cambria Math" panose="02040503050406030204" pitchFamily="18" charset="0"/>
                        </a:rPr>
                        <m:t>0</m:t>
                      </m:r>
                      <m:r>
                        <a:rPr lang="en-US" sz="2000" i="1" smtClean="0">
                          <a:solidFill>
                            <a:prstClr val="black"/>
                          </a:solidFill>
                          <a:latin typeface="Cambria Math" panose="02040503050406030204" pitchFamily="18" charset="0"/>
                          <a:ea typeface="Cambria Math" panose="02040503050406030204" pitchFamily="18" charset="0"/>
                        </a:rPr>
                        <m:t>≤</m:t>
                      </m:r>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𝑝</m:t>
                          </m:r>
                        </m:e>
                        <m:sub>
                          <m:r>
                            <a:rPr lang="en-US" sz="2000" i="1">
                              <a:solidFill>
                                <a:prstClr val="black"/>
                              </a:solidFill>
                              <a:latin typeface="Cambria Math" panose="02040503050406030204" pitchFamily="18" charset="0"/>
                            </a:rPr>
                            <m:t>𝑖</m:t>
                          </m:r>
                          <m:r>
                            <a:rPr lang="en-US" sz="2000" b="0" i="1" smtClean="0">
                              <a:solidFill>
                                <a:prstClr val="black"/>
                              </a:solidFill>
                              <a:latin typeface="Cambria Math" panose="02040503050406030204" pitchFamily="18" charset="0"/>
                            </a:rPr>
                            <m:t>𝑏</m:t>
                          </m:r>
                        </m:sub>
                      </m:sSub>
                      <m:d>
                        <m:dPr>
                          <m:ctrlPr>
                            <a:rPr lang="en-US" sz="2000" i="1">
                              <a:solidFill>
                                <a:prstClr val="black"/>
                              </a:solidFill>
                              <a:latin typeface="Cambria Math" panose="02040503050406030204" pitchFamily="18" charset="0"/>
                            </a:rPr>
                          </m:ctrlPr>
                        </m:dPr>
                        <m:e>
                          <m:r>
                            <a:rPr lang="en-US" sz="2000" i="1">
                              <a:solidFill>
                                <a:prstClr val="black"/>
                              </a:solidFill>
                              <a:latin typeface="Cambria Math" panose="02040503050406030204" pitchFamily="18" charset="0"/>
                            </a:rPr>
                            <m:t>𝑡</m:t>
                          </m:r>
                        </m:e>
                      </m:d>
                      <m:r>
                        <a:rPr lang="en-US" sz="2000" i="1" smtClean="0">
                          <a:solidFill>
                            <a:prstClr val="black"/>
                          </a:solidFill>
                          <a:latin typeface="Cambria Math" panose="02040503050406030204" pitchFamily="18" charset="0"/>
                          <a:ea typeface="Cambria Math" panose="02040503050406030204" pitchFamily="18" charset="0"/>
                        </a:rPr>
                        <m:t>≤</m:t>
                      </m:r>
                      <m:sSub>
                        <m:sSubPr>
                          <m:ctrlPr>
                            <a:rPr lang="en-US" sz="2000" i="1">
                              <a:solidFill>
                                <a:prstClr val="black"/>
                              </a:solidFill>
                              <a:latin typeface="Cambria Math" panose="02040503050406030204" pitchFamily="18" charset="0"/>
                            </a:rPr>
                          </m:ctrlPr>
                        </m:sSubPr>
                        <m:e>
                          <m:acc>
                            <m:accPr>
                              <m:chr m:val="̅"/>
                              <m:ctrlPr>
                                <a:rPr lang="en-US" sz="2000" i="1">
                                  <a:solidFill>
                                    <a:prstClr val="black"/>
                                  </a:solidFill>
                                  <a:latin typeface="Cambria Math" panose="02040503050406030204" pitchFamily="18" charset="0"/>
                                </a:rPr>
                              </m:ctrlPr>
                            </m:accPr>
                            <m:e>
                              <m:r>
                                <a:rPr lang="en-US" sz="2000" i="1">
                                  <a:solidFill>
                                    <a:prstClr val="black"/>
                                  </a:solidFill>
                                  <a:latin typeface="Cambria Math" panose="02040503050406030204" pitchFamily="18" charset="0"/>
                                </a:rPr>
                                <m:t>𝑝</m:t>
                              </m:r>
                            </m:e>
                          </m:acc>
                        </m:e>
                        <m:sub>
                          <m:r>
                            <a:rPr lang="en-US" sz="2000" i="1">
                              <a:solidFill>
                                <a:prstClr val="black"/>
                              </a:solidFill>
                              <a:latin typeface="Cambria Math" panose="02040503050406030204" pitchFamily="18" charset="0"/>
                            </a:rPr>
                            <m:t>𝑖</m:t>
                          </m:r>
                          <m:r>
                            <a:rPr lang="en-US" sz="2000" b="0" i="1" smtClean="0">
                              <a:solidFill>
                                <a:prstClr val="black"/>
                              </a:solidFill>
                              <a:latin typeface="Cambria Math" panose="02040503050406030204" pitchFamily="18" charset="0"/>
                            </a:rPr>
                            <m:t>𝑏</m:t>
                          </m:r>
                        </m:sub>
                      </m:sSub>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𝑣</m:t>
                          </m:r>
                        </m:e>
                        <m:sub>
                          <m:r>
                            <a:rPr lang="en-US" sz="2000" i="1">
                              <a:solidFill>
                                <a:prstClr val="black"/>
                              </a:solidFill>
                              <a:latin typeface="Cambria Math" panose="02040503050406030204" pitchFamily="18" charset="0"/>
                            </a:rPr>
                            <m:t>𝑖</m:t>
                          </m:r>
                        </m:sub>
                      </m:sSub>
                      <m:d>
                        <m:dPr>
                          <m:ctrlPr>
                            <a:rPr lang="en-US" sz="2000" i="1">
                              <a:solidFill>
                                <a:prstClr val="black"/>
                              </a:solidFill>
                              <a:latin typeface="Cambria Math" panose="02040503050406030204" pitchFamily="18" charset="0"/>
                            </a:rPr>
                          </m:ctrlPr>
                        </m:dPr>
                        <m:e>
                          <m:r>
                            <a:rPr lang="en-US" sz="2000" i="1">
                              <a:solidFill>
                                <a:prstClr val="black"/>
                              </a:solidFill>
                              <a:latin typeface="Cambria Math" panose="02040503050406030204" pitchFamily="18" charset="0"/>
                            </a:rPr>
                            <m:t>𝑡</m:t>
                          </m:r>
                        </m:e>
                      </m:d>
                    </m:oMath>
                  </m:oMathPara>
                </a14:m>
                <a:endParaRPr lang="en-US" sz="2000" i="1" dirty="0">
                  <a:solidFill>
                    <a:prstClr val="black"/>
                  </a:solidFill>
                  <a:latin typeface="Cambria Math" panose="02040503050406030204" pitchFamily="18" charset="0"/>
                  <a:cs typeface="Arial" pitchFamily="34" charset="0"/>
                </a:endParaRPr>
              </a:p>
            </p:txBody>
          </p:sp>
        </mc:Choice>
        <mc:Fallback xmlns="">
          <p:sp>
            <p:nvSpPr>
              <p:cNvPr id="17" name="Rectangle 16">
                <a:extLst>
                  <a:ext uri="{FF2B5EF4-FFF2-40B4-BE49-F238E27FC236}">
                    <a16:creationId xmlns:a16="http://schemas.microsoft.com/office/drawing/2014/main" id="{432DF96E-580C-4A78-BBDD-0029F0F01A40}"/>
                  </a:ext>
                </a:extLst>
              </p:cNvPr>
              <p:cNvSpPr>
                <a:spLocks noRot="1" noChangeAspect="1" noMove="1" noResize="1" noEditPoints="1" noAdjustHandles="1" noChangeArrowheads="1" noChangeShapeType="1" noTextEdit="1"/>
              </p:cNvSpPr>
              <p:nvPr/>
            </p:nvSpPr>
            <p:spPr>
              <a:xfrm>
                <a:off x="3090856" y="4682747"/>
                <a:ext cx="2962285" cy="707886"/>
              </a:xfrm>
              <a:prstGeom prst="rect">
                <a:avLst/>
              </a:prstGeom>
              <a:blipFill>
                <a:blip r:embed="rId6"/>
                <a:stretch>
                  <a:fillRect b="-6034"/>
                </a:stretch>
              </a:blipFill>
            </p:spPr>
            <p:txBody>
              <a:bodyPr/>
              <a:lstStyle/>
              <a:p>
                <a:r>
                  <a:rPr lang="en-US">
                    <a:noFill/>
                  </a:rPr>
                  <a:t> </a:t>
                </a:r>
              </a:p>
            </p:txBody>
          </p:sp>
        </mc:Fallback>
      </mc:AlternateContent>
      <p:sp>
        <p:nvSpPr>
          <p:cNvPr id="14" name="Title 1">
            <a:extLst>
              <a:ext uri="{FF2B5EF4-FFF2-40B4-BE49-F238E27FC236}">
                <a16:creationId xmlns:a16="http://schemas.microsoft.com/office/drawing/2014/main" id="{11088B80-7C38-4EA3-884B-2E64C643666B}"/>
              </a:ext>
            </a:extLst>
          </p:cNvPr>
          <p:cNvSpPr>
            <a:spLocks noGrp="1"/>
          </p:cNvSpPr>
          <p:nvPr>
            <p:ph type="title"/>
          </p:nvPr>
        </p:nvSpPr>
        <p:spPr>
          <a:xfrm>
            <a:off x="0" y="152400"/>
            <a:ext cx="9144000" cy="704478"/>
          </a:xfrm>
        </p:spPr>
        <p:txBody>
          <a:bodyPr/>
          <a:lstStyle/>
          <a:p>
            <a:pPr algn="ctr"/>
            <a:r>
              <a:rPr lang="en-US" sz="2800" dirty="0"/>
              <a:t>Optimal </a:t>
            </a:r>
            <a:r>
              <a:rPr lang="en-US" altLang="zh-CN" sz="2800" dirty="0"/>
              <a:t>B</a:t>
            </a:r>
            <a:r>
              <a:rPr lang="en-US" sz="2800" dirty="0"/>
              <a:t>attery Dispatch </a:t>
            </a:r>
            <a:r>
              <a:rPr lang="en-US" altLang="zh-CN" sz="2800" dirty="0"/>
              <a:t>for </a:t>
            </a:r>
            <a:r>
              <a:rPr lang="en-US" sz="2800" dirty="0"/>
              <a:t>Transmission Congestion Relief</a:t>
            </a:r>
          </a:p>
        </p:txBody>
      </p:sp>
    </p:spTree>
    <p:extLst>
      <p:ext uri="{BB962C8B-B14F-4D97-AF65-F5344CB8AC3E}">
        <p14:creationId xmlns:p14="http://schemas.microsoft.com/office/powerpoint/2010/main" val="1478690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04478"/>
          </a:xfrm>
        </p:spPr>
        <p:txBody>
          <a:bodyPr/>
          <a:lstStyle/>
          <a:p>
            <a:pPr algn="ctr"/>
            <a:r>
              <a:rPr lang="en-US" dirty="0"/>
              <a:t>Electrochemical Energy Storage Systems</a:t>
            </a: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70" name="TextBox 369">
            <a:extLst>
              <a:ext uri="{FF2B5EF4-FFF2-40B4-BE49-F238E27FC236}">
                <a16:creationId xmlns:a16="http://schemas.microsoft.com/office/drawing/2014/main" id="{A625B599-0E89-4772-AF3C-49D27B60DA32}"/>
              </a:ext>
            </a:extLst>
          </p:cNvPr>
          <p:cNvSpPr txBox="1"/>
          <p:nvPr/>
        </p:nvSpPr>
        <p:spPr>
          <a:xfrm>
            <a:off x="685800" y="871890"/>
            <a:ext cx="7848600" cy="2557110"/>
          </a:xfrm>
          <a:prstGeom prst="rect">
            <a:avLst/>
          </a:prstGeom>
          <a:noFill/>
        </p:spPr>
        <p:txBody>
          <a:bodyPr wrap="square" rtlCol="0">
            <a:spAutoFit/>
          </a:bodyPr>
          <a:lstStyle/>
          <a:p>
            <a:pPr algn="just"/>
            <a:r>
              <a:rPr lang="en-US" sz="2000" dirty="0">
                <a:latin typeface="Calibri" panose="020F0502020204030204" pitchFamily="34" charset="0"/>
                <a:cs typeface="Calibri" panose="020F0502020204030204" pitchFamily="34" charset="0"/>
                <a:sym typeface="Wingdings" panose="05000000000000000000" pitchFamily="2" charset="2"/>
              </a:rPr>
              <a:t>Energy is transferred between electrical and chemical energy stored in active chemical compounds through reversible chemical reactions.</a:t>
            </a:r>
          </a:p>
          <a:p>
            <a:pPr marL="342900" indent="-342900" algn="just">
              <a:spcBef>
                <a:spcPts val="600"/>
              </a:spcBef>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sym typeface="Wingdings" panose="05000000000000000000" pitchFamily="2" charset="2"/>
              </a:rPr>
              <a:t>Flow batteries convert electricity to chemical energy stored in an electrolyte ﬂowing through a reactor and release the energy by the reverse reaction</a:t>
            </a:r>
          </a:p>
          <a:p>
            <a:pPr marL="342900" lvl="1" indent="-342900" algn="just">
              <a:spcBef>
                <a:spcPts val="600"/>
              </a:spcBef>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sym typeface="Wingdings" panose="05000000000000000000" pitchFamily="2" charset="2"/>
            </a:endParaRPr>
          </a:p>
          <a:p>
            <a:pPr marL="342900" lvl="1" indent="-342900" algn="just">
              <a:spcBef>
                <a:spcPts val="600"/>
              </a:spcBef>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sym typeface="Wingdings" panose="05000000000000000000" pitchFamily="2" charset="2"/>
            </a:endParaRPr>
          </a:p>
          <a:p>
            <a:pPr marL="342900" lvl="1" indent="-342900" algn="just">
              <a:spcBef>
                <a:spcPts val="600"/>
              </a:spcBef>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sym typeface="Wingdings" panose="05000000000000000000" pitchFamily="2" charset="2"/>
            </a:endParaRPr>
          </a:p>
          <a:p>
            <a:pPr lvl="1" algn="just">
              <a:spcBef>
                <a:spcPts val="500"/>
              </a:spcBef>
            </a:pPr>
            <a:endParaRPr lang="en-US" sz="1600" dirty="0"/>
          </a:p>
        </p:txBody>
      </p:sp>
      <p:pic>
        <p:nvPicPr>
          <p:cNvPr id="10" name="Picture 9">
            <a:extLst>
              <a:ext uri="{FF2B5EF4-FFF2-40B4-BE49-F238E27FC236}">
                <a16:creationId xmlns:a16="http://schemas.microsoft.com/office/drawing/2014/main" id="{CD502411-C5AB-4AFD-AB74-88417DD9227A}"/>
              </a:ext>
            </a:extLst>
          </p:cNvPr>
          <p:cNvPicPr>
            <a:picLocks noChangeAspect="1"/>
          </p:cNvPicPr>
          <p:nvPr/>
        </p:nvPicPr>
        <p:blipFill>
          <a:blip r:embed="rId3"/>
          <a:stretch>
            <a:fillRect/>
          </a:stretch>
        </p:blipFill>
        <p:spPr>
          <a:xfrm>
            <a:off x="2131417" y="2364407"/>
            <a:ext cx="4881163" cy="3332217"/>
          </a:xfrm>
          <a:prstGeom prst="rect">
            <a:avLst/>
          </a:prstGeom>
        </p:spPr>
      </p:pic>
      <p:sp>
        <p:nvSpPr>
          <p:cNvPr id="12" name="Rectangle 11">
            <a:extLst>
              <a:ext uri="{FF2B5EF4-FFF2-40B4-BE49-F238E27FC236}">
                <a16:creationId xmlns:a16="http://schemas.microsoft.com/office/drawing/2014/main" id="{B534968E-2A4E-4042-9ACC-A122962B94EC}"/>
              </a:ext>
            </a:extLst>
          </p:cNvPr>
          <p:cNvSpPr/>
          <p:nvPr/>
        </p:nvSpPr>
        <p:spPr>
          <a:xfrm>
            <a:off x="419099" y="5867400"/>
            <a:ext cx="8305800" cy="215444"/>
          </a:xfrm>
          <a:prstGeom prst="rect">
            <a:avLst/>
          </a:prstGeom>
        </p:spPr>
        <p:txBody>
          <a:bodyPr wrap="square">
            <a:spAutoFit/>
          </a:bodyPr>
          <a:lstStyle/>
          <a:p>
            <a:r>
              <a:rPr lang="en-US" sz="800" dirty="0" err="1">
                <a:solidFill>
                  <a:srgbClr val="222222"/>
                </a:solidFill>
                <a:latin typeface="Times New Roman" panose="02020603050405020304" pitchFamily="18" charset="0"/>
                <a:cs typeface="Times New Roman" panose="02020603050405020304" pitchFamily="18" charset="0"/>
              </a:rPr>
              <a:t>Alotto</a:t>
            </a:r>
            <a:r>
              <a:rPr lang="en-US" sz="800" dirty="0">
                <a:solidFill>
                  <a:srgbClr val="222222"/>
                </a:solidFill>
                <a:latin typeface="Times New Roman" panose="02020603050405020304" pitchFamily="18" charset="0"/>
                <a:cs typeface="Times New Roman" panose="02020603050405020304" pitchFamily="18" charset="0"/>
              </a:rPr>
              <a:t>, </a:t>
            </a:r>
            <a:r>
              <a:rPr lang="en-US" sz="800" dirty="0" err="1">
                <a:solidFill>
                  <a:srgbClr val="222222"/>
                </a:solidFill>
                <a:latin typeface="Times New Roman" panose="02020603050405020304" pitchFamily="18" charset="0"/>
                <a:cs typeface="Times New Roman" panose="02020603050405020304" pitchFamily="18" charset="0"/>
              </a:rPr>
              <a:t>Piergiorgio</a:t>
            </a:r>
            <a:r>
              <a:rPr lang="en-US" sz="800" dirty="0">
                <a:solidFill>
                  <a:srgbClr val="222222"/>
                </a:solidFill>
                <a:latin typeface="Times New Roman" panose="02020603050405020304" pitchFamily="18" charset="0"/>
                <a:cs typeface="Times New Roman" panose="02020603050405020304" pitchFamily="18" charset="0"/>
              </a:rPr>
              <a:t>, Massimo </a:t>
            </a:r>
            <a:r>
              <a:rPr lang="en-US" sz="800" dirty="0" err="1">
                <a:solidFill>
                  <a:srgbClr val="222222"/>
                </a:solidFill>
                <a:latin typeface="Times New Roman" panose="02020603050405020304" pitchFamily="18" charset="0"/>
                <a:cs typeface="Times New Roman" panose="02020603050405020304" pitchFamily="18" charset="0"/>
              </a:rPr>
              <a:t>Guarnieri</a:t>
            </a:r>
            <a:r>
              <a:rPr lang="en-US" sz="800" dirty="0">
                <a:solidFill>
                  <a:srgbClr val="222222"/>
                </a:solidFill>
                <a:latin typeface="Times New Roman" panose="02020603050405020304" pitchFamily="18" charset="0"/>
                <a:cs typeface="Times New Roman" panose="02020603050405020304" pitchFamily="18" charset="0"/>
              </a:rPr>
              <a:t>, and Federico Moro. "Redox flow batteries for the storage of renewable energy: A review." </a:t>
            </a:r>
            <a:r>
              <a:rPr lang="en-US" sz="800" i="1" dirty="0">
                <a:solidFill>
                  <a:srgbClr val="222222"/>
                </a:solidFill>
                <a:latin typeface="Times New Roman" panose="02020603050405020304" pitchFamily="18" charset="0"/>
                <a:cs typeface="Times New Roman" panose="02020603050405020304" pitchFamily="18" charset="0"/>
              </a:rPr>
              <a:t>Renewable and sustainable energy reviews</a:t>
            </a:r>
            <a:r>
              <a:rPr lang="en-US" sz="800" dirty="0">
                <a:solidFill>
                  <a:srgbClr val="222222"/>
                </a:solidFill>
                <a:latin typeface="Times New Roman" panose="02020603050405020304" pitchFamily="18" charset="0"/>
                <a:cs typeface="Times New Roman" panose="02020603050405020304" pitchFamily="18" charset="0"/>
              </a:rPr>
              <a:t> 29 (2014): 325-335.</a:t>
            </a:r>
            <a:endParaRPr lang="en-US"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46561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mc:AlternateContent xmlns:mc="http://schemas.openxmlformats.org/markup-compatibility/2006" xmlns:a14="http://schemas.microsoft.com/office/drawing/2010/main">
        <mc:Choice Requires="a14">
          <p:sp>
            <p:nvSpPr>
              <p:cNvPr id="370" name="TextBox 369">
                <a:extLst>
                  <a:ext uri="{FF2B5EF4-FFF2-40B4-BE49-F238E27FC236}">
                    <a16:creationId xmlns:a16="http://schemas.microsoft.com/office/drawing/2014/main" id="{A625B599-0E89-4772-AF3C-49D27B60DA32}"/>
                  </a:ext>
                </a:extLst>
              </p:cNvPr>
              <p:cNvSpPr txBox="1"/>
              <p:nvPr/>
            </p:nvSpPr>
            <p:spPr>
              <a:xfrm>
                <a:off x="609600" y="905500"/>
                <a:ext cx="7848600" cy="3573094"/>
              </a:xfrm>
              <a:prstGeom prst="rect">
                <a:avLst/>
              </a:prstGeom>
              <a:noFill/>
            </p:spPr>
            <p:txBody>
              <a:bodyPr wrap="square" rtlCol="0">
                <a:spAutoFit/>
              </a:bodyPr>
              <a:lstStyle/>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Ramp constraints</a:t>
                </a:r>
                <a:endParaRPr lang="en-US" altLang="zh-CN" sz="2000" dirty="0">
                  <a:solidFill>
                    <a:srgbClr val="000000"/>
                  </a:solidFill>
                  <a:latin typeface="Calibri" panose="020F0502020204030204" pitchFamily="34" charset="0"/>
                  <a:cs typeface="Calibri" panose="020F0502020204030204" pitchFamily="34" charset="0"/>
                  <a:sym typeface="Wingdings" panose="05000000000000000000" pitchFamily="2" charset="2"/>
                </a:endParaRPr>
              </a:p>
              <a:p>
                <a:pPr marL="342900" indent="-342900" algn="just">
                  <a:buFont typeface="Wingdings" panose="05000000000000000000" pitchFamily="2" charset="2"/>
                  <a:buChar char="§"/>
                </a:pPr>
                <a14:m>
                  <m:oMath xmlns:m="http://schemas.openxmlformats.org/officeDocument/2006/math">
                    <m:sSub>
                      <m:sSubPr>
                        <m:ctrlPr>
                          <a:rPr lang="en-US" sz="2000" b="0" i="1" smtClean="0">
                            <a:solidFill>
                              <a:prstClr val="black"/>
                            </a:solidFill>
                            <a:latin typeface="Cambria Math" panose="02040503050406030204" pitchFamily="18" charset="0"/>
                          </a:rPr>
                        </m:ctrlPr>
                      </m:sSubPr>
                      <m:e>
                        <m:bar>
                          <m:barPr>
                            <m:ctrlPr>
                              <a:rPr lang="en-US" sz="2000" b="0" i="1" smtClean="0">
                                <a:solidFill>
                                  <a:prstClr val="black"/>
                                </a:solidFill>
                                <a:latin typeface="Cambria Math" panose="02040503050406030204" pitchFamily="18" charset="0"/>
                              </a:rPr>
                            </m:ctrlPr>
                          </m:barPr>
                          <m:e>
                            <m:r>
                              <a:rPr lang="en-US" sz="2000" i="1">
                                <a:solidFill>
                                  <a:prstClr val="black"/>
                                </a:solidFill>
                                <a:latin typeface="Cambria Math" panose="02040503050406030204" pitchFamily="18" charset="0"/>
                              </a:rPr>
                              <m:t>𝑅</m:t>
                            </m:r>
                          </m:e>
                        </m:bar>
                      </m:e>
                      <m:sub>
                        <m:r>
                          <a:rPr lang="en-US" sz="2000" b="0" i="1" smtClean="0">
                            <a:solidFill>
                              <a:prstClr val="black"/>
                            </a:solidFill>
                            <a:latin typeface="Cambria Math" panose="02040503050406030204" pitchFamily="18" charset="0"/>
                          </a:rPr>
                          <m:t>𝑖</m:t>
                        </m:r>
                      </m:sub>
                    </m:sSub>
                    <m:r>
                      <a:rPr lang="en-US" sz="2000" i="1">
                        <a:solidFill>
                          <a:prstClr val="black"/>
                        </a:solidFill>
                        <a:latin typeface="Cambria Math" panose="02040503050406030204" pitchFamily="18" charset="0"/>
                        <a:ea typeface="Cambria Math" panose="02040503050406030204" pitchFamily="18" charset="0"/>
                      </a:rPr>
                      <m:t>≤</m:t>
                    </m:r>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𝑝</m:t>
                        </m:r>
                      </m:e>
                      <m:sub>
                        <m:r>
                          <a:rPr lang="en-US" sz="2000" i="1">
                            <a:solidFill>
                              <a:prstClr val="black"/>
                            </a:solidFill>
                            <a:latin typeface="Cambria Math" panose="02040503050406030204" pitchFamily="18" charset="0"/>
                          </a:rPr>
                          <m:t>𝑖</m:t>
                        </m:r>
                      </m:sub>
                    </m:sSub>
                    <m:d>
                      <m:dPr>
                        <m:ctrlPr>
                          <a:rPr lang="en-US" sz="2000" i="1">
                            <a:solidFill>
                              <a:prstClr val="black"/>
                            </a:solidFill>
                            <a:latin typeface="Cambria Math" panose="02040503050406030204" pitchFamily="18" charset="0"/>
                          </a:rPr>
                        </m:ctrlPr>
                      </m:dPr>
                      <m:e>
                        <m:r>
                          <a:rPr lang="en-US" sz="2000" i="1">
                            <a:solidFill>
                              <a:prstClr val="black"/>
                            </a:solidFill>
                            <a:latin typeface="Cambria Math" panose="02040503050406030204" pitchFamily="18" charset="0"/>
                          </a:rPr>
                          <m:t>𝑡</m:t>
                        </m:r>
                      </m:e>
                    </m:d>
                    <m:r>
                      <a:rPr lang="en-US" sz="2000" b="0" i="1" smtClean="0">
                        <a:solidFill>
                          <a:prstClr val="black"/>
                        </a:solidFill>
                        <a:latin typeface="Cambria Math" panose="02040503050406030204" pitchFamily="18" charset="0"/>
                      </a:rPr>
                      <m:t>−</m:t>
                    </m:r>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𝑝</m:t>
                        </m:r>
                      </m:e>
                      <m:sub>
                        <m:r>
                          <a:rPr lang="en-US" sz="2000" i="1">
                            <a:solidFill>
                              <a:prstClr val="black"/>
                            </a:solidFill>
                            <a:latin typeface="Cambria Math" panose="02040503050406030204" pitchFamily="18" charset="0"/>
                          </a:rPr>
                          <m:t>𝑖</m:t>
                        </m:r>
                      </m:sub>
                    </m:sSub>
                    <m:d>
                      <m:dPr>
                        <m:ctrlPr>
                          <a:rPr lang="en-US" sz="2000" i="1">
                            <a:solidFill>
                              <a:prstClr val="black"/>
                            </a:solidFill>
                            <a:latin typeface="Cambria Math" panose="02040503050406030204" pitchFamily="18" charset="0"/>
                          </a:rPr>
                        </m:ctrlPr>
                      </m:dPr>
                      <m:e>
                        <m:r>
                          <a:rPr lang="en-US" sz="2000" i="1">
                            <a:solidFill>
                              <a:prstClr val="black"/>
                            </a:solidFill>
                            <a:latin typeface="Cambria Math" panose="02040503050406030204" pitchFamily="18" charset="0"/>
                          </a:rPr>
                          <m:t>𝑡</m:t>
                        </m:r>
                        <m:r>
                          <a:rPr lang="en-US" sz="2000" b="0" i="1" smtClean="0">
                            <a:solidFill>
                              <a:prstClr val="black"/>
                            </a:solidFill>
                            <a:latin typeface="Cambria Math" panose="02040503050406030204" pitchFamily="18" charset="0"/>
                          </a:rPr>
                          <m:t>−1</m:t>
                        </m:r>
                      </m:e>
                    </m:d>
                    <m:r>
                      <a:rPr lang="en-US" sz="2000" i="1">
                        <a:solidFill>
                          <a:prstClr val="black"/>
                        </a:solidFill>
                        <a:latin typeface="Cambria Math" panose="02040503050406030204" pitchFamily="18" charset="0"/>
                        <a:ea typeface="Cambria Math" panose="02040503050406030204" pitchFamily="18" charset="0"/>
                      </a:rPr>
                      <m:t>≤</m:t>
                    </m:r>
                    <m:sSub>
                      <m:sSubPr>
                        <m:ctrlPr>
                          <a:rPr lang="en-US" sz="2000" b="0" i="1" smtClean="0">
                            <a:solidFill>
                              <a:prstClr val="black"/>
                            </a:solidFill>
                            <a:latin typeface="Cambria Math" panose="02040503050406030204" pitchFamily="18" charset="0"/>
                          </a:rPr>
                        </m:ctrlPr>
                      </m:sSubPr>
                      <m:e>
                        <m:acc>
                          <m:accPr>
                            <m:chr m:val="̅"/>
                            <m:ctrlPr>
                              <a:rPr lang="en-US" sz="2000" b="0" i="1" smtClean="0">
                                <a:solidFill>
                                  <a:prstClr val="black"/>
                                </a:solidFill>
                                <a:latin typeface="Cambria Math" panose="02040503050406030204" pitchFamily="18" charset="0"/>
                              </a:rPr>
                            </m:ctrlPr>
                          </m:accPr>
                          <m:e>
                            <m:r>
                              <a:rPr lang="en-US" sz="2000" i="1">
                                <a:solidFill>
                                  <a:prstClr val="black"/>
                                </a:solidFill>
                                <a:latin typeface="Cambria Math" panose="02040503050406030204" pitchFamily="18" charset="0"/>
                              </a:rPr>
                              <m:t>𝑅</m:t>
                            </m:r>
                          </m:e>
                        </m:acc>
                      </m:e>
                      <m:sub>
                        <m:r>
                          <a:rPr lang="en-US" sz="2000" b="0" i="1" smtClean="0">
                            <a:solidFill>
                              <a:prstClr val="black"/>
                            </a:solidFill>
                            <a:latin typeface="Cambria Math" panose="02040503050406030204" pitchFamily="18" charset="0"/>
                          </a:rPr>
                          <m:t>𝑖</m:t>
                        </m:r>
                      </m:sub>
                    </m:sSub>
                  </m:oMath>
                </a14:m>
                <a:endParaRPr lang="en-US" sz="2000" i="1" dirty="0">
                  <a:solidFill>
                    <a:prstClr val="black"/>
                  </a:solidFill>
                  <a:latin typeface="Cambria Math" panose="02040503050406030204" pitchFamily="18" charset="0"/>
                  <a:cs typeface="Arial" pitchFamily="34" charset="0"/>
                </a:endParaRPr>
              </a:p>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Power transfer throughout the transmission network is modeled using a standard dc power flow approximation</a:t>
                </a:r>
              </a:p>
              <a:p>
                <a:pPr marL="342900" lvl="0" indent="-342900" algn="just">
                  <a:buFont typeface="Wingdings" panose="05000000000000000000" pitchFamily="2" charset="2"/>
                  <a:buChar char="§"/>
                </a:pPr>
                <a:endPar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endParaRPr>
              </a:p>
              <a:p>
                <a:pPr marL="342900" lvl="0" indent="-342900" algn="just">
                  <a:buFont typeface="Wingdings" panose="05000000000000000000" pitchFamily="2" charset="2"/>
                  <a:buChar char="§"/>
                </a:pPr>
                <a:endPar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endParaRPr>
              </a:p>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The nodal power balance constraints can be stated as </a:t>
                </a:r>
              </a:p>
              <a:p>
                <a:pPr marL="342900" lvl="0" indent="-342900" algn="just">
                  <a:buFont typeface="Arial" panose="020B0604020202020204" pitchFamily="34" charset="0"/>
                  <a:buChar char="•"/>
                </a:pPr>
                <a:endPar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endParaRPr>
              </a:p>
              <a:p>
                <a:pPr lvl="0" algn="just">
                  <a:spcBef>
                    <a:spcPts val="600"/>
                  </a:spcBef>
                </a:pPr>
                <a:endPar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endParaRPr>
              </a:p>
              <a:p>
                <a:pPr marL="342900" lvl="0" indent="-342900" algn="just">
                  <a:buFont typeface="Arial" panose="020B0604020202020204" pitchFamily="34" charset="0"/>
                  <a:buChar char="•"/>
                </a:pPr>
                <a:endPar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endParaRPr>
              </a:p>
              <a:p>
                <a:pPr marL="342900" lvl="0" indent="-342900" algn="just">
                  <a:buFont typeface="Arial" panose="020B0604020202020204" pitchFamily="34" charset="0"/>
                  <a:buChar char="•"/>
                </a:pPr>
                <a:endPar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endParaRPr>
              </a:p>
            </p:txBody>
          </p:sp>
        </mc:Choice>
        <mc:Fallback xmlns="">
          <p:sp>
            <p:nvSpPr>
              <p:cNvPr id="370" name="TextBox 369">
                <a:extLst>
                  <a:ext uri="{FF2B5EF4-FFF2-40B4-BE49-F238E27FC236}">
                    <a16:creationId xmlns:a16="http://schemas.microsoft.com/office/drawing/2014/main" id="{A625B599-0E89-4772-AF3C-49D27B60DA32}"/>
                  </a:ext>
                </a:extLst>
              </p:cNvPr>
              <p:cNvSpPr txBox="1">
                <a:spLocks noRot="1" noChangeAspect="1" noMove="1" noResize="1" noEditPoints="1" noAdjustHandles="1" noChangeArrowheads="1" noChangeShapeType="1" noTextEdit="1"/>
              </p:cNvSpPr>
              <p:nvPr/>
            </p:nvSpPr>
            <p:spPr>
              <a:xfrm>
                <a:off x="609600" y="905500"/>
                <a:ext cx="7848600" cy="3573094"/>
              </a:xfrm>
              <a:prstGeom prst="rect">
                <a:avLst/>
              </a:prstGeom>
              <a:blipFill>
                <a:blip r:embed="rId3"/>
                <a:stretch>
                  <a:fillRect l="-699" t="-1024" r="-699"/>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ACEAAADD-4E87-4BB0-B24A-DD551BB73332}"/>
              </a:ext>
            </a:extLst>
          </p:cNvPr>
          <p:cNvSpPr/>
          <p:nvPr/>
        </p:nvSpPr>
        <p:spPr>
          <a:xfrm>
            <a:off x="647700" y="5400565"/>
            <a:ext cx="7772400" cy="338554"/>
          </a:xfrm>
          <a:prstGeom prst="rect">
            <a:avLst/>
          </a:prstGeom>
        </p:spPr>
        <p:txBody>
          <a:bodyPr wrap="square">
            <a:spAutoFit/>
          </a:bodyPr>
          <a:lstStyle/>
          <a:p>
            <a:pPr lvl="0"/>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 </a:t>
            </a:r>
            <a:r>
              <a:rPr lang="en-US" sz="800" dirty="0">
                <a:solidFill>
                  <a:srgbClr val="000000"/>
                </a:solidFill>
                <a:latin typeface="Times New Roman" panose="02020603050405020304" pitchFamily="18" charset="0"/>
                <a:cs typeface="Times New Roman" panose="02020603050405020304" pitchFamily="18" charset="0"/>
              </a:rPr>
              <a:t>R. T. Elliott, R. Fernandez-Blanco, K. </a:t>
            </a:r>
            <a:r>
              <a:rPr lang="en-US" sz="800" dirty="0" err="1">
                <a:solidFill>
                  <a:srgbClr val="000000"/>
                </a:solidFill>
                <a:latin typeface="Times New Roman" panose="02020603050405020304" pitchFamily="18" charset="0"/>
                <a:cs typeface="Times New Roman" panose="02020603050405020304" pitchFamily="18" charset="0"/>
              </a:rPr>
              <a:t>Kozdras</a:t>
            </a:r>
            <a:r>
              <a:rPr lang="en-US" sz="800" dirty="0">
                <a:solidFill>
                  <a:srgbClr val="000000"/>
                </a:solidFill>
                <a:latin typeface="Times New Roman" panose="02020603050405020304" pitchFamily="18" charset="0"/>
                <a:cs typeface="Times New Roman" panose="02020603050405020304" pitchFamily="18" charset="0"/>
              </a:rPr>
              <a:t>, J. Kaplan, B. </a:t>
            </a:r>
            <a:r>
              <a:rPr lang="en-US" sz="800" dirty="0" err="1">
                <a:solidFill>
                  <a:srgbClr val="000000"/>
                </a:solidFill>
                <a:latin typeface="Times New Roman" panose="02020603050405020304" pitchFamily="18" charset="0"/>
                <a:cs typeface="Times New Roman" panose="02020603050405020304" pitchFamily="18" charset="0"/>
              </a:rPr>
              <a:t>Lockyear</a:t>
            </a:r>
            <a:r>
              <a:rPr lang="en-US" sz="800" dirty="0">
                <a:solidFill>
                  <a:srgbClr val="000000"/>
                </a:solidFill>
                <a:latin typeface="Times New Roman" panose="02020603050405020304" pitchFamily="18" charset="0"/>
                <a:cs typeface="Times New Roman" panose="02020603050405020304" pitchFamily="18" charset="0"/>
              </a:rPr>
              <a:t>, J. </a:t>
            </a:r>
            <a:r>
              <a:rPr lang="en-US" sz="800" dirty="0" err="1">
                <a:solidFill>
                  <a:srgbClr val="000000"/>
                </a:solidFill>
                <a:latin typeface="Times New Roman" panose="02020603050405020304" pitchFamily="18" charset="0"/>
                <a:cs typeface="Times New Roman" panose="02020603050405020304" pitchFamily="18" charset="0"/>
              </a:rPr>
              <a:t>Zyskowski</a:t>
            </a:r>
            <a:r>
              <a:rPr lang="en-US" sz="800" dirty="0">
                <a:solidFill>
                  <a:srgbClr val="000000"/>
                </a:solidFill>
                <a:latin typeface="Times New Roman" panose="02020603050405020304" pitchFamily="18" charset="0"/>
                <a:cs typeface="Times New Roman" panose="02020603050405020304" pitchFamily="18" charset="0"/>
              </a:rPr>
              <a:t>, and D. S. </a:t>
            </a:r>
            <a:r>
              <a:rPr lang="en-US" sz="800" dirty="0" err="1">
                <a:solidFill>
                  <a:srgbClr val="000000"/>
                </a:solidFill>
                <a:latin typeface="Times New Roman" panose="02020603050405020304" pitchFamily="18" charset="0"/>
                <a:cs typeface="Times New Roman" panose="02020603050405020304" pitchFamily="18" charset="0"/>
              </a:rPr>
              <a:t>Kirschen</a:t>
            </a:r>
            <a:r>
              <a:rPr lang="en-US" sz="800" dirty="0">
                <a:solidFill>
                  <a:srgbClr val="000000"/>
                </a:solidFill>
                <a:latin typeface="Times New Roman" panose="02020603050405020304" pitchFamily="18" charset="0"/>
                <a:cs typeface="Times New Roman" panose="02020603050405020304" pitchFamily="18" charset="0"/>
              </a:rPr>
              <a:t>, “Sharing energy storage between transmission and distribution,” IEEE Transactions on Power Systems, 2018.</a:t>
            </a:r>
            <a:endPar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69DA0E62-D240-4380-9526-DC6C7AF5ED02}"/>
                  </a:ext>
                </a:extLst>
              </p:cNvPr>
              <p:cNvSpPr/>
              <p:nvPr/>
            </p:nvSpPr>
            <p:spPr>
              <a:xfrm>
                <a:off x="2720403" y="2248336"/>
                <a:ext cx="3703193" cy="443711"/>
              </a:xfrm>
              <a:prstGeom prst="rect">
                <a:avLst/>
              </a:prstGeom>
            </p:spPr>
            <p:txBody>
              <a:bodyPr wrap="none">
                <a:spAutoFit/>
              </a:bodyPr>
              <a:lstStyle/>
              <a:p>
                <a:pPr eaLnBrk="1" hangingPunct="1"/>
                <a14:m>
                  <m:oMathPara xmlns:m="http://schemas.openxmlformats.org/officeDocument/2006/math">
                    <m:oMathParaPr>
                      <m:jc m:val="centerGroup"/>
                    </m:oMathParaPr>
                    <m:oMath xmlns:m="http://schemas.openxmlformats.org/officeDocument/2006/math">
                      <m:sSub>
                        <m:sSubPr>
                          <m:ctrlPr>
                            <a:rPr lang="en-US" sz="2000" i="1" smtClean="0">
                              <a:solidFill>
                                <a:prstClr val="black"/>
                              </a:solidFill>
                              <a:latin typeface="Cambria Math" panose="02040503050406030204" pitchFamily="18" charset="0"/>
                            </a:rPr>
                          </m:ctrlPr>
                        </m:sSubPr>
                        <m:e>
                          <m:r>
                            <a:rPr lang="en-US" sz="2000" b="0" i="1" smtClean="0">
                              <a:solidFill>
                                <a:prstClr val="black"/>
                              </a:solidFill>
                              <a:latin typeface="Cambria Math" panose="02040503050406030204" pitchFamily="18" charset="0"/>
                            </a:rPr>
                            <m:t>𝐹</m:t>
                          </m:r>
                        </m:e>
                        <m:sub>
                          <m:r>
                            <a:rPr lang="en-US" sz="2000" i="1">
                              <a:solidFill>
                                <a:prstClr val="black"/>
                              </a:solidFill>
                              <a:latin typeface="Cambria Math" panose="02040503050406030204" pitchFamily="18" charset="0"/>
                            </a:rPr>
                            <m:t>𝑖</m:t>
                          </m:r>
                        </m:sub>
                      </m:sSub>
                      <m:d>
                        <m:dPr>
                          <m:ctrlPr>
                            <a:rPr lang="en-US" sz="2000" i="1">
                              <a:solidFill>
                                <a:prstClr val="black"/>
                              </a:solidFill>
                              <a:latin typeface="Cambria Math" panose="02040503050406030204" pitchFamily="18" charset="0"/>
                            </a:rPr>
                          </m:ctrlPr>
                        </m:dPr>
                        <m:e>
                          <m:r>
                            <a:rPr lang="en-US" sz="2000" i="1">
                              <a:solidFill>
                                <a:prstClr val="black"/>
                              </a:solidFill>
                              <a:latin typeface="Cambria Math" panose="02040503050406030204" pitchFamily="18" charset="0"/>
                            </a:rPr>
                            <m:t>𝑡</m:t>
                          </m:r>
                        </m:e>
                      </m:d>
                      <m:r>
                        <a:rPr lang="en-US" sz="2000" i="1" smtClean="0">
                          <a:solidFill>
                            <a:prstClr val="black"/>
                          </a:solidFill>
                          <a:latin typeface="Cambria Math" panose="02040503050406030204" pitchFamily="18" charset="0"/>
                        </a:rPr>
                        <m:t>=</m:t>
                      </m:r>
                      <m:f>
                        <m:fPr>
                          <m:type m:val="lin"/>
                          <m:ctrlPr>
                            <a:rPr lang="en-US" sz="2000" i="1" smtClean="0">
                              <a:solidFill>
                                <a:prstClr val="black"/>
                              </a:solidFill>
                              <a:latin typeface="Cambria Math" panose="02040503050406030204" pitchFamily="18" charset="0"/>
                            </a:rPr>
                          </m:ctrlPr>
                        </m:fPr>
                        <m:num>
                          <m:d>
                            <m:dPr>
                              <m:begChr m:val="["/>
                              <m:endChr m:val="]"/>
                              <m:ctrlPr>
                                <a:rPr lang="en-US" sz="2000" i="1">
                                  <a:solidFill>
                                    <a:prstClr val="black"/>
                                  </a:solidFill>
                                  <a:latin typeface="Cambria Math" panose="02040503050406030204" pitchFamily="18" charset="0"/>
                                </a:rPr>
                              </m:ctrlPr>
                            </m:dPr>
                            <m:e>
                              <m:sSub>
                                <m:sSubPr>
                                  <m:ctrlPr>
                                    <a:rPr lang="en-US" sz="2000" i="1">
                                      <a:solidFill>
                                        <a:prstClr val="black"/>
                                      </a:solidFill>
                                      <a:latin typeface="Cambria Math" panose="02040503050406030204" pitchFamily="18" charset="0"/>
                                      <a:ea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𝜃</m:t>
                                  </m:r>
                                </m:e>
                                <m:sub>
                                  <m:r>
                                    <a:rPr lang="en-US" sz="2000" i="1">
                                      <a:solidFill>
                                        <a:prstClr val="black"/>
                                      </a:solidFill>
                                      <a:latin typeface="Cambria Math" panose="02040503050406030204" pitchFamily="18" charset="0"/>
                                      <a:ea typeface="Cambria Math" panose="02040503050406030204" pitchFamily="18" charset="0"/>
                                    </a:rPr>
                                    <m:t>𝑜</m:t>
                                  </m:r>
                                  <m:d>
                                    <m:dPr>
                                      <m:ctrlPr>
                                        <a:rPr lang="en-US" sz="2000" i="1">
                                          <a:solidFill>
                                            <a:prstClr val="black"/>
                                          </a:solidFill>
                                          <a:latin typeface="Cambria Math" panose="02040503050406030204" pitchFamily="18" charset="0"/>
                                          <a:ea typeface="Cambria Math" panose="02040503050406030204" pitchFamily="18" charset="0"/>
                                        </a:rPr>
                                      </m:ctrlPr>
                                    </m:dPr>
                                    <m:e>
                                      <m:r>
                                        <a:rPr lang="en-US" sz="2000" i="1">
                                          <a:solidFill>
                                            <a:prstClr val="black"/>
                                          </a:solidFill>
                                          <a:latin typeface="Cambria Math" panose="02040503050406030204" pitchFamily="18" charset="0"/>
                                          <a:ea typeface="Cambria Math" panose="02040503050406030204" pitchFamily="18" charset="0"/>
                                        </a:rPr>
                                        <m:t>𝑙</m:t>
                                      </m:r>
                                    </m:e>
                                  </m:d>
                                </m:sub>
                              </m:sSub>
                              <m:d>
                                <m:dPr>
                                  <m:ctrlPr>
                                    <a:rPr lang="en-US" sz="2000" i="1">
                                      <a:solidFill>
                                        <a:prstClr val="black"/>
                                      </a:solidFill>
                                      <a:latin typeface="Cambria Math" panose="02040503050406030204" pitchFamily="18" charset="0"/>
                                      <a:ea typeface="Cambria Math" panose="02040503050406030204" pitchFamily="18" charset="0"/>
                                    </a:rPr>
                                  </m:ctrlPr>
                                </m:dPr>
                                <m:e>
                                  <m:r>
                                    <a:rPr lang="en-US" sz="2000" i="1">
                                      <a:solidFill>
                                        <a:prstClr val="black"/>
                                      </a:solidFill>
                                      <a:latin typeface="Cambria Math" panose="02040503050406030204" pitchFamily="18" charset="0"/>
                                      <a:ea typeface="Cambria Math" panose="02040503050406030204" pitchFamily="18" charset="0"/>
                                    </a:rPr>
                                    <m:t>𝑡</m:t>
                                  </m:r>
                                </m:e>
                              </m:d>
                              <m:r>
                                <a:rPr lang="en-US" sz="2000" i="1">
                                  <a:solidFill>
                                    <a:prstClr val="black"/>
                                  </a:solidFill>
                                  <a:latin typeface="Cambria Math" panose="02040503050406030204" pitchFamily="18" charset="0"/>
                                  <a:ea typeface="Cambria Math" panose="02040503050406030204" pitchFamily="18" charset="0"/>
                                </a:rPr>
                                <m:t>−</m:t>
                              </m:r>
                              <m:sSub>
                                <m:sSubPr>
                                  <m:ctrlPr>
                                    <a:rPr lang="en-US" sz="2000" i="1">
                                      <a:solidFill>
                                        <a:prstClr val="black"/>
                                      </a:solidFill>
                                      <a:latin typeface="Cambria Math" panose="02040503050406030204" pitchFamily="18" charset="0"/>
                                      <a:ea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𝜃</m:t>
                                  </m:r>
                                </m:e>
                                <m:sub>
                                  <m:r>
                                    <a:rPr lang="en-US" sz="2000" i="1">
                                      <a:solidFill>
                                        <a:prstClr val="black"/>
                                      </a:solidFill>
                                      <a:latin typeface="Cambria Math" panose="02040503050406030204" pitchFamily="18" charset="0"/>
                                      <a:ea typeface="Cambria Math" panose="02040503050406030204" pitchFamily="18" charset="0"/>
                                    </a:rPr>
                                    <m:t>𝑑</m:t>
                                  </m:r>
                                  <m:d>
                                    <m:dPr>
                                      <m:ctrlPr>
                                        <a:rPr lang="en-US" sz="2000" i="1">
                                          <a:solidFill>
                                            <a:prstClr val="black"/>
                                          </a:solidFill>
                                          <a:latin typeface="Cambria Math" panose="02040503050406030204" pitchFamily="18" charset="0"/>
                                          <a:ea typeface="Cambria Math" panose="02040503050406030204" pitchFamily="18" charset="0"/>
                                        </a:rPr>
                                      </m:ctrlPr>
                                    </m:dPr>
                                    <m:e>
                                      <m:r>
                                        <a:rPr lang="en-US" sz="2000" i="1">
                                          <a:solidFill>
                                            <a:prstClr val="black"/>
                                          </a:solidFill>
                                          <a:latin typeface="Cambria Math" panose="02040503050406030204" pitchFamily="18" charset="0"/>
                                          <a:ea typeface="Cambria Math" panose="02040503050406030204" pitchFamily="18" charset="0"/>
                                        </a:rPr>
                                        <m:t>𝑙</m:t>
                                      </m:r>
                                    </m:e>
                                  </m:d>
                                </m:sub>
                              </m:sSub>
                              <m:d>
                                <m:dPr>
                                  <m:ctrlPr>
                                    <a:rPr lang="en-US" sz="2000" i="1">
                                      <a:solidFill>
                                        <a:prstClr val="black"/>
                                      </a:solidFill>
                                      <a:latin typeface="Cambria Math" panose="02040503050406030204" pitchFamily="18" charset="0"/>
                                      <a:ea typeface="Cambria Math" panose="02040503050406030204" pitchFamily="18" charset="0"/>
                                    </a:rPr>
                                  </m:ctrlPr>
                                </m:dPr>
                                <m:e>
                                  <m:r>
                                    <a:rPr lang="en-US" sz="2000" i="1">
                                      <a:solidFill>
                                        <a:prstClr val="black"/>
                                      </a:solidFill>
                                      <a:latin typeface="Cambria Math" panose="02040503050406030204" pitchFamily="18" charset="0"/>
                                      <a:ea typeface="Cambria Math" panose="02040503050406030204" pitchFamily="18" charset="0"/>
                                    </a:rPr>
                                    <m:t>𝑡</m:t>
                                  </m:r>
                                </m:e>
                              </m:d>
                            </m:e>
                          </m:d>
                        </m:num>
                        <m:den>
                          <m:sSub>
                            <m:sSubPr>
                              <m:ctrlPr>
                                <a:rPr lang="en-US" sz="2000" b="0" i="1" smtClean="0">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𝑥</m:t>
                              </m:r>
                            </m:e>
                            <m:sub>
                              <m:r>
                                <a:rPr lang="en-US" sz="2000" b="0" i="1" smtClean="0">
                                  <a:solidFill>
                                    <a:prstClr val="black"/>
                                  </a:solidFill>
                                  <a:latin typeface="Cambria Math" panose="02040503050406030204" pitchFamily="18" charset="0"/>
                                </a:rPr>
                                <m:t>𝑙</m:t>
                              </m:r>
                            </m:sub>
                          </m:sSub>
                        </m:den>
                      </m:f>
                    </m:oMath>
                  </m:oMathPara>
                </a14:m>
                <a:endParaRPr lang="en-US" sz="2000" i="1" dirty="0">
                  <a:solidFill>
                    <a:prstClr val="black"/>
                  </a:solidFill>
                  <a:latin typeface="Cambria Math" panose="02040503050406030204" pitchFamily="18" charset="0"/>
                  <a:cs typeface="Arial" pitchFamily="34" charset="0"/>
                </a:endParaRPr>
              </a:p>
            </p:txBody>
          </p:sp>
        </mc:Choice>
        <mc:Fallback xmlns="">
          <p:sp>
            <p:nvSpPr>
              <p:cNvPr id="13" name="Rectangle 12">
                <a:extLst>
                  <a:ext uri="{FF2B5EF4-FFF2-40B4-BE49-F238E27FC236}">
                    <a16:creationId xmlns:a16="http://schemas.microsoft.com/office/drawing/2014/main" id="{69DA0E62-D240-4380-9526-DC6C7AF5ED02}"/>
                  </a:ext>
                </a:extLst>
              </p:cNvPr>
              <p:cNvSpPr>
                <a:spLocks noRot="1" noChangeAspect="1" noMove="1" noResize="1" noEditPoints="1" noAdjustHandles="1" noChangeArrowheads="1" noChangeShapeType="1" noTextEdit="1"/>
              </p:cNvSpPr>
              <p:nvPr/>
            </p:nvSpPr>
            <p:spPr>
              <a:xfrm>
                <a:off x="2720403" y="2248336"/>
                <a:ext cx="3703193" cy="443711"/>
              </a:xfrm>
              <a:prstGeom prst="rect">
                <a:avLst/>
              </a:prstGeom>
              <a:blipFill>
                <a:blip r:embed="rId4"/>
                <a:stretch>
                  <a:fillRect t="-100000" r="-10855" b="-1561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A88D8873-A657-49CF-AD5F-116921D1FF98}"/>
                  </a:ext>
                </a:extLst>
              </p:cNvPr>
              <p:cNvSpPr/>
              <p:nvPr/>
            </p:nvSpPr>
            <p:spPr>
              <a:xfrm>
                <a:off x="2184790" y="3077473"/>
                <a:ext cx="5044201" cy="1185133"/>
              </a:xfrm>
              <a:prstGeom prst="rect">
                <a:avLst/>
              </a:prstGeom>
            </p:spPr>
            <p:txBody>
              <a:bodyPr wrap="none">
                <a:spAutoFit/>
              </a:bodyPr>
              <a:lstStyle/>
              <a:p>
                <a:pPr eaLnBrk="1" hangingPunct="1"/>
                <a14:m>
                  <m:oMathPara xmlns:m="http://schemas.openxmlformats.org/officeDocument/2006/math">
                    <m:oMathParaPr>
                      <m:jc m:val="centerGroup"/>
                    </m:oMathParaPr>
                    <m:oMath xmlns:m="http://schemas.openxmlformats.org/officeDocument/2006/math">
                      <m:sSub>
                        <m:sSubPr>
                          <m:ctrlPr>
                            <a:rPr lang="en-US" sz="2000" b="0" i="1" smtClean="0">
                              <a:solidFill>
                                <a:prstClr val="black"/>
                              </a:solidFill>
                              <a:latin typeface="Cambria Math" panose="02040503050406030204" pitchFamily="18" charset="0"/>
                            </a:rPr>
                          </m:ctrlPr>
                        </m:sSubPr>
                        <m:e>
                          <m:r>
                            <a:rPr lang="en-US" sz="2000" b="0" i="1" smtClean="0">
                              <a:solidFill>
                                <a:prstClr val="black"/>
                              </a:solidFill>
                              <a:latin typeface="Cambria Math" panose="02040503050406030204" pitchFamily="18" charset="0"/>
                            </a:rPr>
                            <m:t>𝑑</m:t>
                          </m:r>
                        </m:e>
                        <m:sub>
                          <m:r>
                            <a:rPr lang="en-US" sz="2000" b="0" i="1" smtClean="0">
                              <a:solidFill>
                                <a:prstClr val="black"/>
                              </a:solidFill>
                              <a:latin typeface="Cambria Math" panose="02040503050406030204" pitchFamily="18" charset="0"/>
                            </a:rPr>
                            <m:t>𝑛</m:t>
                          </m:r>
                        </m:sub>
                      </m:sSub>
                      <m:d>
                        <m:dPr>
                          <m:ctrlPr>
                            <a:rPr lang="en-US" sz="2000" b="0" i="1" smtClean="0">
                              <a:solidFill>
                                <a:prstClr val="black"/>
                              </a:solidFill>
                              <a:latin typeface="Cambria Math" panose="02040503050406030204" pitchFamily="18" charset="0"/>
                            </a:rPr>
                          </m:ctrlPr>
                        </m:dPr>
                        <m:e>
                          <m:r>
                            <a:rPr lang="en-US" sz="2000" b="0" i="1" smtClean="0">
                              <a:solidFill>
                                <a:prstClr val="black"/>
                              </a:solidFill>
                              <a:latin typeface="Cambria Math" panose="02040503050406030204" pitchFamily="18" charset="0"/>
                            </a:rPr>
                            <m:t>𝑡</m:t>
                          </m:r>
                        </m:e>
                      </m:d>
                      <m:r>
                        <a:rPr lang="en-US" sz="2000" b="0" i="1" smtClean="0">
                          <a:solidFill>
                            <a:prstClr val="black"/>
                          </a:solidFill>
                          <a:latin typeface="Cambria Math" panose="02040503050406030204" pitchFamily="18" charset="0"/>
                        </a:rPr>
                        <m:t>=</m:t>
                      </m:r>
                      <m:nary>
                        <m:naryPr>
                          <m:chr m:val="∑"/>
                          <m:supHide m:val="on"/>
                          <m:ctrlPr>
                            <a:rPr lang="en-US" sz="2000" b="0" i="1" smtClean="0">
                              <a:solidFill>
                                <a:prstClr val="black"/>
                              </a:solidFill>
                              <a:latin typeface="Cambria Math" panose="02040503050406030204" pitchFamily="18" charset="0"/>
                            </a:rPr>
                          </m:ctrlPr>
                        </m:naryPr>
                        <m:sub>
                          <m:r>
                            <m:rPr>
                              <m:brk m:alnAt="7"/>
                            </m:rPr>
                            <a:rPr lang="en-US" sz="2000" b="0" i="1" smtClean="0">
                              <a:solidFill>
                                <a:prstClr val="black"/>
                              </a:solidFill>
                              <a:latin typeface="Cambria Math" panose="02040503050406030204" pitchFamily="18" charset="0"/>
                            </a:rPr>
                            <m:t>𝑖</m:t>
                          </m:r>
                          <m:r>
                            <a:rPr lang="en-US" sz="2000" b="0" i="1" smtClean="0">
                              <a:solidFill>
                                <a:prstClr val="black"/>
                              </a:solidFill>
                              <a:latin typeface="Cambria Math" panose="02040503050406030204" pitchFamily="18" charset="0"/>
                              <a:ea typeface="Cambria Math" panose="02040503050406030204" pitchFamily="18" charset="0"/>
                            </a:rPr>
                            <m:t>∈</m:t>
                          </m:r>
                          <m:sSub>
                            <m:sSubPr>
                              <m:ctrlPr>
                                <a:rPr lang="en-US" sz="2000" b="0" i="1" smtClean="0">
                                  <a:solidFill>
                                    <a:prstClr val="black"/>
                                  </a:solidFill>
                                  <a:latin typeface="Cambria Math" panose="02040503050406030204" pitchFamily="18" charset="0"/>
                                  <a:ea typeface="Cambria Math" panose="02040503050406030204" pitchFamily="18" charset="0"/>
                                </a:rPr>
                              </m:ctrlPr>
                            </m:sSubPr>
                            <m:e>
                              <m:r>
                                <m:rPr>
                                  <m:brk m:alnAt="7"/>
                                </m:rPr>
                                <a:rPr lang="en-US" sz="2000" i="1">
                                  <a:solidFill>
                                    <a:prstClr val="black"/>
                                  </a:solidFill>
                                  <a:latin typeface="Cambria Math" panose="02040503050406030204" pitchFamily="18" charset="0"/>
                                  <a:ea typeface="Cambria Math" panose="02040503050406030204" pitchFamily="18" charset="0"/>
                                </a:rPr>
                                <m:t>𝐼</m:t>
                              </m:r>
                            </m:e>
                            <m:sub>
                              <m:r>
                                <a:rPr lang="en-US" sz="2000" b="0" i="1" smtClean="0">
                                  <a:solidFill>
                                    <a:prstClr val="black"/>
                                  </a:solidFill>
                                  <a:latin typeface="Cambria Math" panose="02040503050406030204" pitchFamily="18" charset="0"/>
                                  <a:ea typeface="Cambria Math" panose="02040503050406030204" pitchFamily="18" charset="0"/>
                                </a:rPr>
                                <m:t>𝑛</m:t>
                              </m:r>
                            </m:sub>
                          </m:sSub>
                        </m:sub>
                        <m:sup/>
                        <m:e>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𝑝</m:t>
                              </m:r>
                            </m:e>
                            <m:sub>
                              <m:r>
                                <a:rPr lang="en-US" sz="2000" i="1">
                                  <a:solidFill>
                                    <a:prstClr val="black"/>
                                  </a:solidFill>
                                  <a:latin typeface="Cambria Math" panose="02040503050406030204" pitchFamily="18" charset="0"/>
                                </a:rPr>
                                <m:t>𝑖</m:t>
                              </m:r>
                            </m:sub>
                          </m:sSub>
                          <m:d>
                            <m:dPr>
                              <m:ctrlPr>
                                <a:rPr lang="en-US" sz="2000" i="1">
                                  <a:solidFill>
                                    <a:prstClr val="black"/>
                                  </a:solidFill>
                                  <a:latin typeface="Cambria Math" panose="02040503050406030204" pitchFamily="18" charset="0"/>
                                </a:rPr>
                              </m:ctrlPr>
                            </m:dPr>
                            <m:e>
                              <m:r>
                                <a:rPr lang="en-US" sz="2000" i="1">
                                  <a:solidFill>
                                    <a:prstClr val="black"/>
                                  </a:solidFill>
                                  <a:latin typeface="Cambria Math" panose="02040503050406030204" pitchFamily="18" charset="0"/>
                                </a:rPr>
                                <m:t>𝑡</m:t>
                              </m:r>
                            </m:e>
                          </m:d>
                        </m:e>
                      </m:nary>
                      <m:r>
                        <a:rPr lang="en-US" sz="2000" b="0" i="1" smtClean="0">
                          <a:solidFill>
                            <a:prstClr val="black"/>
                          </a:solidFill>
                          <a:latin typeface="Cambria Math" panose="02040503050406030204" pitchFamily="18" charset="0"/>
                        </a:rPr>
                        <m:t>+</m:t>
                      </m:r>
                      <m:nary>
                        <m:naryPr>
                          <m:chr m:val="∑"/>
                          <m:supHide m:val="on"/>
                          <m:ctrlPr>
                            <a:rPr lang="en-US" sz="2000" i="1">
                              <a:solidFill>
                                <a:prstClr val="black"/>
                              </a:solidFill>
                              <a:latin typeface="Cambria Math" panose="02040503050406030204" pitchFamily="18" charset="0"/>
                            </a:rPr>
                          </m:ctrlPr>
                        </m:naryPr>
                        <m:sub>
                          <m:r>
                            <a:rPr lang="en-US" sz="2000" b="0" i="1" smtClean="0">
                              <a:solidFill>
                                <a:prstClr val="black"/>
                              </a:solidFill>
                              <a:latin typeface="Cambria Math" panose="02040503050406030204" pitchFamily="18" charset="0"/>
                            </a:rPr>
                            <m:t>𝑗</m:t>
                          </m:r>
                          <m:r>
                            <a:rPr lang="en-US" sz="2000" i="1">
                              <a:solidFill>
                                <a:prstClr val="black"/>
                              </a:solidFill>
                              <a:latin typeface="Cambria Math" panose="02040503050406030204" pitchFamily="18" charset="0"/>
                              <a:ea typeface="Cambria Math" panose="02040503050406030204" pitchFamily="18" charset="0"/>
                            </a:rPr>
                            <m:t>∈</m:t>
                          </m:r>
                          <m:sSub>
                            <m:sSubPr>
                              <m:ctrlPr>
                                <a:rPr lang="en-US" sz="2000" b="0" i="1" smtClean="0">
                                  <a:solidFill>
                                    <a:prstClr val="black"/>
                                  </a:solidFill>
                                  <a:latin typeface="Cambria Math" panose="02040503050406030204" pitchFamily="18" charset="0"/>
                                  <a:ea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𝐽</m:t>
                              </m:r>
                            </m:e>
                            <m:sub>
                              <m:r>
                                <a:rPr lang="en-US" sz="2000" b="0" i="1" smtClean="0">
                                  <a:solidFill>
                                    <a:prstClr val="black"/>
                                  </a:solidFill>
                                  <a:latin typeface="Cambria Math" panose="02040503050406030204" pitchFamily="18" charset="0"/>
                                  <a:ea typeface="Cambria Math" panose="02040503050406030204" pitchFamily="18" charset="0"/>
                                </a:rPr>
                                <m:t>𝑛</m:t>
                              </m:r>
                            </m:sub>
                          </m:sSub>
                        </m:sub>
                        <m:sup/>
                        <m:e>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𝑝</m:t>
                              </m:r>
                            </m:e>
                            <m:sub>
                              <m:r>
                                <a:rPr lang="en-US" sz="2000" b="0" i="1" smtClean="0">
                                  <a:solidFill>
                                    <a:prstClr val="black"/>
                                  </a:solidFill>
                                  <a:latin typeface="Cambria Math" panose="02040503050406030204" pitchFamily="18" charset="0"/>
                                </a:rPr>
                                <m:t>𝑗</m:t>
                              </m:r>
                            </m:sub>
                          </m:sSub>
                          <m:d>
                            <m:dPr>
                              <m:ctrlPr>
                                <a:rPr lang="en-US" sz="2000" i="1">
                                  <a:solidFill>
                                    <a:prstClr val="black"/>
                                  </a:solidFill>
                                  <a:latin typeface="Cambria Math" panose="02040503050406030204" pitchFamily="18" charset="0"/>
                                </a:rPr>
                              </m:ctrlPr>
                            </m:dPr>
                            <m:e>
                              <m:r>
                                <a:rPr lang="en-US" sz="2000" i="1">
                                  <a:solidFill>
                                    <a:prstClr val="black"/>
                                  </a:solidFill>
                                  <a:latin typeface="Cambria Math" panose="02040503050406030204" pitchFamily="18" charset="0"/>
                                </a:rPr>
                                <m:t>𝑡</m:t>
                              </m:r>
                            </m:e>
                          </m:d>
                        </m:e>
                      </m:nary>
                      <m:r>
                        <a:rPr lang="en-US" sz="2000" b="0" i="1" smtClean="0">
                          <a:solidFill>
                            <a:prstClr val="black"/>
                          </a:solidFill>
                          <a:latin typeface="Cambria Math" panose="02040503050406030204" pitchFamily="18" charset="0"/>
                        </a:rPr>
                        <m:t>+</m:t>
                      </m:r>
                      <m:nary>
                        <m:naryPr>
                          <m:chr m:val="∑"/>
                          <m:supHide m:val="on"/>
                          <m:ctrlPr>
                            <a:rPr lang="en-US" sz="2000" i="1">
                              <a:solidFill>
                                <a:prstClr val="black"/>
                              </a:solidFill>
                              <a:latin typeface="Cambria Math" panose="02040503050406030204" pitchFamily="18" charset="0"/>
                            </a:rPr>
                          </m:ctrlPr>
                        </m:naryPr>
                        <m:sub>
                          <m:r>
                            <a:rPr lang="en-US" sz="2000" b="0" i="1" smtClean="0">
                              <a:solidFill>
                                <a:prstClr val="black"/>
                              </a:solidFill>
                              <a:latin typeface="Cambria Math" panose="02040503050406030204" pitchFamily="18" charset="0"/>
                            </a:rPr>
                            <m:t>𝑘</m:t>
                          </m:r>
                          <m:r>
                            <a:rPr lang="en-US" sz="2000" i="1">
                              <a:solidFill>
                                <a:prstClr val="black"/>
                              </a:solidFill>
                              <a:latin typeface="Cambria Math" panose="02040503050406030204" pitchFamily="18" charset="0"/>
                              <a:ea typeface="Cambria Math" panose="02040503050406030204" pitchFamily="18" charset="0"/>
                            </a:rPr>
                            <m:t>∈</m:t>
                          </m:r>
                          <m:sSub>
                            <m:sSubPr>
                              <m:ctrlPr>
                                <a:rPr lang="en-US" sz="2000" b="0" i="1" smtClean="0">
                                  <a:solidFill>
                                    <a:prstClr val="black"/>
                                  </a:solidFill>
                                  <a:latin typeface="Cambria Math" panose="02040503050406030204" pitchFamily="18" charset="0"/>
                                  <a:ea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𝐾</m:t>
                              </m:r>
                            </m:e>
                            <m:sub>
                              <m:r>
                                <a:rPr lang="en-US" sz="2000" b="0" i="1" smtClean="0">
                                  <a:solidFill>
                                    <a:prstClr val="black"/>
                                  </a:solidFill>
                                  <a:latin typeface="Cambria Math" panose="02040503050406030204" pitchFamily="18" charset="0"/>
                                  <a:ea typeface="Cambria Math" panose="02040503050406030204" pitchFamily="18" charset="0"/>
                                </a:rPr>
                                <m:t>𝑛</m:t>
                              </m:r>
                            </m:sub>
                          </m:sSub>
                        </m:sub>
                        <m:sup/>
                        <m:e>
                          <m:sSub>
                            <m:sSubPr>
                              <m:ctrlPr>
                                <a:rPr lang="en-US" sz="2000" i="1">
                                  <a:solidFill>
                                    <a:prstClr val="black"/>
                                  </a:solidFill>
                                  <a:latin typeface="Cambria Math" panose="02040503050406030204" pitchFamily="18" charset="0"/>
                                </a:rPr>
                              </m:ctrlPr>
                            </m:sSubPr>
                            <m:e>
                              <m:acc>
                                <m:accPr>
                                  <m:chr m:val="̂"/>
                                  <m:ctrlPr>
                                    <a:rPr lang="en-US" sz="2000" b="0" i="1" smtClean="0">
                                      <a:solidFill>
                                        <a:prstClr val="black"/>
                                      </a:solidFill>
                                      <a:latin typeface="Cambria Math" panose="02040503050406030204" pitchFamily="18" charset="0"/>
                                    </a:rPr>
                                  </m:ctrlPr>
                                </m:accPr>
                                <m:e>
                                  <m:r>
                                    <a:rPr lang="en-US" sz="2000" i="1">
                                      <a:solidFill>
                                        <a:prstClr val="black"/>
                                      </a:solidFill>
                                      <a:latin typeface="Cambria Math" panose="02040503050406030204" pitchFamily="18" charset="0"/>
                                    </a:rPr>
                                    <m:t>𝑝</m:t>
                                  </m:r>
                                </m:e>
                              </m:acc>
                            </m:e>
                            <m:sub>
                              <m:r>
                                <a:rPr lang="en-US" sz="2000" b="0" i="1" smtClean="0">
                                  <a:solidFill>
                                    <a:prstClr val="black"/>
                                  </a:solidFill>
                                  <a:latin typeface="Cambria Math" panose="02040503050406030204" pitchFamily="18" charset="0"/>
                                </a:rPr>
                                <m:t>𝑘</m:t>
                              </m:r>
                            </m:sub>
                          </m:sSub>
                          <m:d>
                            <m:dPr>
                              <m:ctrlPr>
                                <a:rPr lang="en-US" sz="2000" i="1">
                                  <a:solidFill>
                                    <a:prstClr val="black"/>
                                  </a:solidFill>
                                  <a:latin typeface="Cambria Math" panose="02040503050406030204" pitchFamily="18" charset="0"/>
                                </a:rPr>
                              </m:ctrlPr>
                            </m:dPr>
                            <m:e>
                              <m:r>
                                <a:rPr lang="en-US" sz="2000" i="1">
                                  <a:solidFill>
                                    <a:prstClr val="black"/>
                                  </a:solidFill>
                                  <a:latin typeface="Cambria Math" panose="02040503050406030204" pitchFamily="18" charset="0"/>
                                </a:rPr>
                                <m:t>𝑡</m:t>
                              </m:r>
                            </m:e>
                          </m:d>
                        </m:e>
                      </m:nary>
                    </m:oMath>
                  </m:oMathPara>
                </a14:m>
                <a:endParaRPr lang="en-US" sz="2000" b="0" i="1" dirty="0">
                  <a:solidFill>
                    <a:prstClr val="black"/>
                  </a:solidFill>
                  <a:latin typeface="Cambria Math" panose="02040503050406030204" pitchFamily="18" charset="0"/>
                </a:endParaRPr>
              </a:p>
              <a:p>
                <a:pPr eaLnBrk="1" hangingPunct="1"/>
                <a:endParaRPr lang="en-US" sz="2000" i="1" dirty="0">
                  <a:solidFill>
                    <a:prstClr val="black"/>
                  </a:solidFill>
                  <a:latin typeface="Cambria Math" panose="02040503050406030204" pitchFamily="18" charset="0"/>
                  <a:cs typeface="Arial" pitchFamily="34" charset="0"/>
                </a:endParaRPr>
              </a:p>
            </p:txBody>
          </p:sp>
        </mc:Choice>
        <mc:Fallback xmlns="">
          <p:sp>
            <p:nvSpPr>
              <p:cNvPr id="15" name="Rectangle 14">
                <a:extLst>
                  <a:ext uri="{FF2B5EF4-FFF2-40B4-BE49-F238E27FC236}">
                    <a16:creationId xmlns:a16="http://schemas.microsoft.com/office/drawing/2014/main" id="{A88D8873-A657-49CF-AD5F-116921D1FF98}"/>
                  </a:ext>
                </a:extLst>
              </p:cNvPr>
              <p:cNvSpPr>
                <a:spLocks noRot="1" noChangeAspect="1" noMove="1" noResize="1" noEditPoints="1" noAdjustHandles="1" noChangeArrowheads="1" noChangeShapeType="1" noTextEdit="1"/>
              </p:cNvSpPr>
              <p:nvPr/>
            </p:nvSpPr>
            <p:spPr>
              <a:xfrm>
                <a:off x="2184790" y="3077473"/>
                <a:ext cx="5044201" cy="118513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2318A68E-B77B-473F-A7C8-8E5ABA16C676}"/>
                  </a:ext>
                </a:extLst>
              </p:cNvPr>
              <p:cNvSpPr/>
              <p:nvPr/>
            </p:nvSpPr>
            <p:spPr>
              <a:xfrm>
                <a:off x="1676400" y="3999444"/>
                <a:ext cx="7196144" cy="87735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smtClean="0">
                          <a:solidFill>
                            <a:prstClr val="black"/>
                          </a:solidFill>
                          <a:latin typeface="Cambria Math" panose="02040503050406030204" pitchFamily="18" charset="0"/>
                        </a:rPr>
                        <m:t>+</m:t>
                      </m:r>
                      <m:nary>
                        <m:naryPr>
                          <m:chr m:val="∑"/>
                          <m:supHide m:val="on"/>
                          <m:ctrlPr>
                            <a:rPr lang="en-US" sz="2000" i="1">
                              <a:solidFill>
                                <a:prstClr val="black"/>
                              </a:solidFill>
                              <a:latin typeface="Cambria Math" panose="02040503050406030204" pitchFamily="18" charset="0"/>
                            </a:rPr>
                          </m:ctrlPr>
                        </m:naryPr>
                        <m:sub>
                          <m:r>
                            <a:rPr lang="en-US" sz="2000" i="1">
                              <a:solidFill>
                                <a:prstClr val="black"/>
                              </a:solidFill>
                              <a:latin typeface="Cambria Math" panose="02040503050406030204" pitchFamily="18" charset="0"/>
                            </a:rPr>
                            <m:t>𝑘</m:t>
                          </m:r>
                          <m:r>
                            <a:rPr lang="en-US" sz="2000" i="1">
                              <a:solidFill>
                                <a:prstClr val="black"/>
                              </a:solidFill>
                              <a:latin typeface="Cambria Math" panose="02040503050406030204" pitchFamily="18" charset="0"/>
                              <a:ea typeface="Cambria Math" panose="02040503050406030204" pitchFamily="18" charset="0"/>
                            </a:rPr>
                            <m:t>∈</m:t>
                          </m:r>
                          <m:sSub>
                            <m:sSubPr>
                              <m:ctrlPr>
                                <a:rPr lang="en-US" sz="2000" i="1">
                                  <a:solidFill>
                                    <a:prstClr val="black"/>
                                  </a:solidFill>
                                  <a:latin typeface="Cambria Math" panose="02040503050406030204" pitchFamily="18" charset="0"/>
                                  <a:ea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𝑊</m:t>
                              </m:r>
                            </m:e>
                            <m:sub>
                              <m:r>
                                <a:rPr lang="en-US" sz="2000" i="1">
                                  <a:solidFill>
                                    <a:prstClr val="black"/>
                                  </a:solidFill>
                                  <a:latin typeface="Cambria Math" panose="02040503050406030204" pitchFamily="18" charset="0"/>
                                  <a:ea typeface="Cambria Math" panose="02040503050406030204" pitchFamily="18" charset="0"/>
                                </a:rPr>
                                <m:t>𝑛</m:t>
                              </m:r>
                            </m:sub>
                          </m:sSub>
                        </m:sub>
                        <m:sup/>
                        <m:e>
                          <m:sSub>
                            <m:sSubPr>
                              <m:ctrlPr>
                                <a:rPr lang="en-US" sz="2000" i="1">
                                  <a:solidFill>
                                    <a:prstClr val="black"/>
                                  </a:solidFill>
                                  <a:latin typeface="Cambria Math" panose="02040503050406030204" pitchFamily="18" charset="0"/>
                                </a:rPr>
                              </m:ctrlPr>
                            </m:sSubPr>
                            <m:e>
                              <m:acc>
                                <m:accPr>
                                  <m:chr m:val="̂"/>
                                  <m:ctrlPr>
                                    <a:rPr lang="en-US" sz="2000" i="1">
                                      <a:solidFill>
                                        <a:prstClr val="black"/>
                                      </a:solidFill>
                                      <a:latin typeface="Cambria Math" panose="02040503050406030204" pitchFamily="18" charset="0"/>
                                    </a:rPr>
                                  </m:ctrlPr>
                                </m:accPr>
                                <m:e>
                                  <m:r>
                                    <a:rPr lang="en-US" sz="2000" i="1">
                                      <a:solidFill>
                                        <a:prstClr val="black"/>
                                      </a:solidFill>
                                      <a:latin typeface="Cambria Math" panose="02040503050406030204" pitchFamily="18" charset="0"/>
                                    </a:rPr>
                                    <m:t>𝑝</m:t>
                                  </m:r>
                                </m:e>
                              </m:acc>
                            </m:e>
                            <m:sub>
                              <m:r>
                                <a:rPr lang="en-US" sz="2000" i="1">
                                  <a:solidFill>
                                    <a:prstClr val="black"/>
                                  </a:solidFill>
                                  <a:latin typeface="Cambria Math" panose="02040503050406030204" pitchFamily="18" charset="0"/>
                                </a:rPr>
                                <m:t>𝑤</m:t>
                              </m:r>
                            </m:sub>
                          </m:sSub>
                          <m:d>
                            <m:dPr>
                              <m:ctrlPr>
                                <a:rPr lang="en-US" sz="2000" i="1">
                                  <a:solidFill>
                                    <a:prstClr val="black"/>
                                  </a:solidFill>
                                  <a:latin typeface="Cambria Math" panose="02040503050406030204" pitchFamily="18" charset="0"/>
                                </a:rPr>
                              </m:ctrlPr>
                            </m:dPr>
                            <m:e>
                              <m:r>
                                <a:rPr lang="en-US" sz="2000" i="1">
                                  <a:solidFill>
                                    <a:prstClr val="black"/>
                                  </a:solidFill>
                                  <a:latin typeface="Cambria Math" panose="02040503050406030204" pitchFamily="18" charset="0"/>
                                </a:rPr>
                                <m:t>𝑡</m:t>
                              </m:r>
                            </m:e>
                          </m:d>
                        </m:e>
                      </m:nary>
                      <m:r>
                        <a:rPr lang="en-US" sz="2000" i="1">
                          <a:solidFill>
                            <a:prstClr val="black"/>
                          </a:solidFill>
                          <a:latin typeface="Cambria Math" panose="02040503050406030204" pitchFamily="18" charset="0"/>
                        </a:rPr>
                        <m:t>−</m:t>
                      </m:r>
                      <m:nary>
                        <m:naryPr>
                          <m:chr m:val="∑"/>
                          <m:supHide m:val="on"/>
                          <m:ctrlPr>
                            <a:rPr lang="en-US" sz="2000" i="1">
                              <a:solidFill>
                                <a:prstClr val="black"/>
                              </a:solidFill>
                              <a:latin typeface="Cambria Math" panose="02040503050406030204" pitchFamily="18" charset="0"/>
                            </a:rPr>
                          </m:ctrlPr>
                        </m:naryPr>
                        <m:sub>
                          <m:r>
                            <a:rPr lang="en-US" sz="2000" i="1">
                              <a:solidFill>
                                <a:prstClr val="black"/>
                              </a:solidFill>
                              <a:latin typeface="Cambria Math" panose="02040503050406030204" pitchFamily="18" charset="0"/>
                            </a:rPr>
                            <m:t>𝑙</m:t>
                          </m:r>
                          <m:r>
                            <a:rPr lang="en-US" sz="2000" i="1">
                              <a:solidFill>
                                <a:prstClr val="black"/>
                              </a:solidFill>
                              <a:latin typeface="Cambria Math" panose="02040503050406030204" pitchFamily="18" charset="0"/>
                              <a:ea typeface="Cambria Math" panose="02040503050406030204" pitchFamily="18" charset="0"/>
                            </a:rPr>
                            <m:t>∈</m:t>
                          </m:r>
                          <m:sSub>
                            <m:sSubPr>
                              <m:ctrlPr>
                                <a:rPr lang="en-US" sz="2000" i="1">
                                  <a:solidFill>
                                    <a:prstClr val="black"/>
                                  </a:solidFill>
                                  <a:latin typeface="Cambria Math" panose="02040503050406030204" pitchFamily="18" charset="0"/>
                                  <a:ea typeface="Cambria Math" panose="02040503050406030204" pitchFamily="18" charset="0"/>
                                </a:rPr>
                              </m:ctrlPr>
                            </m:sSubPr>
                            <m:e>
                              <m:r>
                                <a:rPr lang="en-US" sz="2000" b="0" i="1" smtClean="0">
                                  <a:solidFill>
                                    <a:prstClr val="black"/>
                                  </a:solidFill>
                                  <a:latin typeface="Cambria Math" panose="02040503050406030204" pitchFamily="18" charset="0"/>
                                  <a:ea typeface="Cambria Math" panose="02040503050406030204" pitchFamily="18" charset="0"/>
                                </a:rPr>
                                <m:t>𝑂</m:t>
                              </m:r>
                            </m:e>
                            <m:sub>
                              <m:r>
                                <a:rPr lang="en-US" sz="2000" i="1">
                                  <a:solidFill>
                                    <a:prstClr val="black"/>
                                  </a:solidFill>
                                  <a:latin typeface="Cambria Math" panose="02040503050406030204" pitchFamily="18" charset="0"/>
                                  <a:ea typeface="Cambria Math" panose="02040503050406030204" pitchFamily="18" charset="0"/>
                                </a:rPr>
                                <m:t>𝑛</m:t>
                              </m:r>
                            </m:sub>
                          </m:sSub>
                        </m:sub>
                        <m:sup/>
                        <m:e>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𝐹</m:t>
                              </m:r>
                            </m:e>
                            <m:sub>
                              <m:r>
                                <a:rPr lang="en-US" sz="2000" i="1">
                                  <a:solidFill>
                                    <a:prstClr val="black"/>
                                  </a:solidFill>
                                  <a:latin typeface="Cambria Math" panose="02040503050406030204" pitchFamily="18" charset="0"/>
                                </a:rPr>
                                <m:t>𝑙</m:t>
                              </m:r>
                            </m:sub>
                          </m:sSub>
                          <m:d>
                            <m:dPr>
                              <m:ctrlPr>
                                <a:rPr lang="en-US" sz="2000" i="1">
                                  <a:solidFill>
                                    <a:prstClr val="black"/>
                                  </a:solidFill>
                                  <a:latin typeface="Cambria Math" panose="02040503050406030204" pitchFamily="18" charset="0"/>
                                </a:rPr>
                              </m:ctrlPr>
                            </m:dPr>
                            <m:e>
                              <m:r>
                                <a:rPr lang="en-US" sz="2000" i="1">
                                  <a:solidFill>
                                    <a:prstClr val="black"/>
                                  </a:solidFill>
                                  <a:latin typeface="Cambria Math" panose="02040503050406030204" pitchFamily="18" charset="0"/>
                                </a:rPr>
                                <m:t>𝑡</m:t>
                              </m:r>
                            </m:e>
                          </m:d>
                        </m:e>
                      </m:nary>
                      <m:r>
                        <a:rPr lang="en-US" sz="2000" i="1">
                          <a:solidFill>
                            <a:prstClr val="black"/>
                          </a:solidFill>
                          <a:latin typeface="Cambria Math" panose="02040503050406030204" pitchFamily="18" charset="0"/>
                        </a:rPr>
                        <m:t>+</m:t>
                      </m:r>
                      <m:nary>
                        <m:naryPr>
                          <m:chr m:val="∑"/>
                          <m:supHide m:val="on"/>
                          <m:ctrlPr>
                            <a:rPr lang="en-US" sz="2000" i="1">
                              <a:solidFill>
                                <a:prstClr val="black"/>
                              </a:solidFill>
                              <a:latin typeface="Cambria Math" panose="02040503050406030204" pitchFamily="18" charset="0"/>
                            </a:rPr>
                          </m:ctrlPr>
                        </m:naryPr>
                        <m:sub>
                          <m:r>
                            <a:rPr lang="en-US" sz="2000" i="1">
                              <a:solidFill>
                                <a:prstClr val="black"/>
                              </a:solidFill>
                              <a:latin typeface="Cambria Math" panose="02040503050406030204" pitchFamily="18" charset="0"/>
                            </a:rPr>
                            <m:t>𝑙</m:t>
                          </m:r>
                          <m:r>
                            <a:rPr lang="en-US" sz="2000" i="1">
                              <a:solidFill>
                                <a:prstClr val="black"/>
                              </a:solidFill>
                              <a:latin typeface="Cambria Math" panose="02040503050406030204" pitchFamily="18" charset="0"/>
                              <a:ea typeface="Cambria Math" panose="02040503050406030204" pitchFamily="18" charset="0"/>
                            </a:rPr>
                            <m:t>∈</m:t>
                          </m:r>
                          <m:sSub>
                            <m:sSubPr>
                              <m:ctrlPr>
                                <a:rPr lang="en-US" sz="2000" i="1">
                                  <a:solidFill>
                                    <a:prstClr val="black"/>
                                  </a:solidFill>
                                  <a:latin typeface="Cambria Math" panose="02040503050406030204" pitchFamily="18" charset="0"/>
                                  <a:ea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𝐷</m:t>
                              </m:r>
                            </m:e>
                            <m:sub>
                              <m:r>
                                <a:rPr lang="en-US" sz="2000" i="1">
                                  <a:solidFill>
                                    <a:prstClr val="black"/>
                                  </a:solidFill>
                                  <a:latin typeface="Cambria Math" panose="02040503050406030204" pitchFamily="18" charset="0"/>
                                  <a:ea typeface="Cambria Math" panose="02040503050406030204" pitchFamily="18" charset="0"/>
                                </a:rPr>
                                <m:t>𝑛</m:t>
                              </m:r>
                            </m:sub>
                          </m:sSub>
                        </m:sub>
                        <m:sup/>
                        <m:e>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𝐹</m:t>
                              </m:r>
                            </m:e>
                            <m:sub>
                              <m:r>
                                <a:rPr lang="en-US" sz="2000" i="1">
                                  <a:solidFill>
                                    <a:prstClr val="black"/>
                                  </a:solidFill>
                                  <a:latin typeface="Cambria Math" panose="02040503050406030204" pitchFamily="18" charset="0"/>
                                </a:rPr>
                                <m:t>𝑙</m:t>
                              </m:r>
                            </m:sub>
                          </m:sSub>
                          <m:d>
                            <m:dPr>
                              <m:ctrlPr>
                                <a:rPr lang="en-US" sz="2000" i="1">
                                  <a:solidFill>
                                    <a:prstClr val="black"/>
                                  </a:solidFill>
                                  <a:latin typeface="Cambria Math" panose="02040503050406030204" pitchFamily="18" charset="0"/>
                                </a:rPr>
                              </m:ctrlPr>
                            </m:dPr>
                            <m:e>
                              <m:r>
                                <a:rPr lang="en-US" sz="2000" i="1">
                                  <a:solidFill>
                                    <a:prstClr val="black"/>
                                  </a:solidFill>
                                  <a:latin typeface="Cambria Math" panose="02040503050406030204" pitchFamily="18" charset="0"/>
                                </a:rPr>
                                <m:t>𝑡</m:t>
                              </m:r>
                            </m:e>
                          </m:d>
                        </m:e>
                      </m:nary>
                    </m:oMath>
                  </m:oMathPara>
                </a14:m>
                <a:endParaRPr lang="en-US" sz="2000" dirty="0"/>
              </a:p>
            </p:txBody>
          </p:sp>
        </mc:Choice>
        <mc:Fallback xmlns="">
          <p:sp>
            <p:nvSpPr>
              <p:cNvPr id="3" name="Rectangle 2">
                <a:extLst>
                  <a:ext uri="{FF2B5EF4-FFF2-40B4-BE49-F238E27FC236}">
                    <a16:creationId xmlns:a16="http://schemas.microsoft.com/office/drawing/2014/main" id="{2318A68E-B77B-473F-A7C8-8E5ABA16C676}"/>
                  </a:ext>
                </a:extLst>
              </p:cNvPr>
              <p:cNvSpPr>
                <a:spLocks noRot="1" noChangeAspect="1" noMove="1" noResize="1" noEditPoints="1" noAdjustHandles="1" noChangeArrowheads="1" noChangeShapeType="1" noTextEdit="1"/>
              </p:cNvSpPr>
              <p:nvPr/>
            </p:nvSpPr>
            <p:spPr>
              <a:xfrm>
                <a:off x="1676400" y="3999444"/>
                <a:ext cx="7196144" cy="877356"/>
              </a:xfrm>
              <a:prstGeom prst="rect">
                <a:avLst/>
              </a:prstGeom>
              <a:blipFill>
                <a:blip r:embed="rId6"/>
                <a:stretch>
                  <a:fillRect/>
                </a:stretch>
              </a:blipFill>
            </p:spPr>
            <p:txBody>
              <a:bodyPr/>
              <a:lstStyle/>
              <a:p>
                <a:r>
                  <a:rPr lang="en-US">
                    <a:noFill/>
                  </a:rPr>
                  <a:t> </a:t>
                </a:r>
              </a:p>
            </p:txBody>
          </p:sp>
        </mc:Fallback>
      </mc:AlternateContent>
      <p:sp>
        <p:nvSpPr>
          <p:cNvPr id="12" name="Title 1">
            <a:extLst>
              <a:ext uri="{FF2B5EF4-FFF2-40B4-BE49-F238E27FC236}">
                <a16:creationId xmlns:a16="http://schemas.microsoft.com/office/drawing/2014/main" id="{51EFEE96-DCBF-4967-B00B-62A4A84ED03D}"/>
              </a:ext>
            </a:extLst>
          </p:cNvPr>
          <p:cNvSpPr txBox="1">
            <a:spLocks/>
          </p:cNvSpPr>
          <p:nvPr/>
        </p:nvSpPr>
        <p:spPr bwMode="auto">
          <a:xfrm>
            <a:off x="0" y="152400"/>
            <a:ext cx="9144000" cy="7044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algn="ctr" eaLnBrk="1" hangingPunct="1"/>
            <a:r>
              <a:rPr lang="en-US" sz="2800" kern="0"/>
              <a:t>Optimal </a:t>
            </a:r>
            <a:r>
              <a:rPr lang="en-US" altLang="zh-CN" sz="2800" kern="0"/>
              <a:t>B</a:t>
            </a:r>
            <a:r>
              <a:rPr lang="en-US" sz="2800" kern="0"/>
              <a:t>attery Dispatch </a:t>
            </a:r>
            <a:r>
              <a:rPr lang="en-US" altLang="zh-CN" sz="2800" kern="0"/>
              <a:t>for </a:t>
            </a:r>
            <a:r>
              <a:rPr lang="en-US" sz="2800" kern="0"/>
              <a:t>Transmission Congestion Relief</a:t>
            </a:r>
            <a:endParaRPr lang="en-US" sz="2800" kern="0" dirty="0"/>
          </a:p>
        </p:txBody>
      </p:sp>
    </p:spTree>
    <p:extLst>
      <p:ext uri="{BB962C8B-B14F-4D97-AF65-F5344CB8AC3E}">
        <p14:creationId xmlns:p14="http://schemas.microsoft.com/office/powerpoint/2010/main" val="15706184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mc:AlternateContent xmlns:mc="http://schemas.openxmlformats.org/markup-compatibility/2006" xmlns:a14="http://schemas.microsoft.com/office/drawing/2010/main">
        <mc:Choice Requires="a14">
          <p:sp>
            <p:nvSpPr>
              <p:cNvPr id="370" name="TextBox 369">
                <a:extLst>
                  <a:ext uri="{FF2B5EF4-FFF2-40B4-BE49-F238E27FC236}">
                    <a16:creationId xmlns:a16="http://schemas.microsoft.com/office/drawing/2014/main" id="{A625B599-0E89-4772-AF3C-49D27B60DA32}"/>
                  </a:ext>
                </a:extLst>
              </p:cNvPr>
              <p:cNvSpPr txBox="1"/>
              <p:nvPr/>
            </p:nvSpPr>
            <p:spPr>
              <a:xfrm>
                <a:off x="685800" y="953446"/>
                <a:ext cx="7772400" cy="3821174"/>
              </a:xfrm>
              <a:prstGeom prst="rect">
                <a:avLst/>
              </a:prstGeom>
              <a:noFill/>
            </p:spPr>
            <p:txBody>
              <a:bodyPr wrap="square" rtlCol="0">
                <a:spAutoFit/>
              </a:bodyPr>
              <a:lstStyle/>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Stage 2(CR 1), independent congestion relief</a:t>
                </a:r>
              </a:p>
              <a:p>
                <a:pPr marL="342900" lvl="0" indent="-342900" algn="just" eaLnBrk="1" hangingPunct="1">
                  <a:lnSpc>
                    <a:spcPct val="150000"/>
                  </a:lnSpc>
                  <a:buFont typeface="Wingdings" panose="05000000000000000000" pitchFamily="2" charset="2"/>
                  <a:buChar char="§"/>
                </a:pPr>
                <a:r>
                  <a:rPr lang="en-US" sz="2000" dirty="0">
                    <a:solidFill>
                      <a:prstClr val="black"/>
                    </a:solidFill>
                    <a:latin typeface="Calibri" panose="020F0502020204030204" pitchFamily="34" charset="0"/>
                    <a:cs typeface="Calibri" panose="020F0502020204030204" pitchFamily="34" charset="0"/>
                  </a:rPr>
                  <a:t>In this stage, TEPO solve an optimization with the capacity report to determine a minimal set of corrective actions required to alleviate congestion.</a:t>
                </a:r>
              </a:p>
              <a:p>
                <a:pPr marL="285750" lvl="0" indent="-285750" algn="just" eaLnBrk="1" hangingPunct="1">
                  <a:lnSpc>
                    <a:spcPct val="150000"/>
                  </a:lnSpc>
                  <a:buFont typeface="Wingdings" panose="05000000000000000000" pitchFamily="2" charset="2"/>
                  <a:buChar char="Ø"/>
                </a:pPr>
                <a:r>
                  <a:rPr lang="en-US" sz="2000" dirty="0">
                    <a:solidFill>
                      <a:prstClr val="black"/>
                    </a:solidFill>
                    <a:latin typeface="Calibri" panose="020F0502020204030204" pitchFamily="34" charset="0"/>
                    <a:cs typeface="Calibri" panose="020F0502020204030204" pitchFamily="34" charset="0"/>
                  </a:rPr>
                  <a:t>Cardinality minimization is a NP-hard in general, but it is equivalent to </a:t>
                </a:r>
                <a14:m>
                  <m:oMath xmlns:m="http://schemas.openxmlformats.org/officeDocument/2006/math">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𝑙</m:t>
                        </m:r>
                      </m:e>
                      <m:sub>
                        <m:r>
                          <a:rPr lang="en-US" sz="2000" i="1">
                            <a:solidFill>
                              <a:prstClr val="black"/>
                            </a:solidFill>
                            <a:latin typeface="Cambria Math" panose="02040503050406030204" pitchFamily="18" charset="0"/>
                          </a:rPr>
                          <m:t>𝑝</m:t>
                        </m:r>
                      </m:sub>
                    </m:sSub>
                  </m:oMath>
                </a14:m>
                <a:r>
                  <a:rPr lang="en-US" sz="2000" dirty="0">
                    <a:solidFill>
                      <a:prstClr val="black"/>
                    </a:solidFill>
                    <a:latin typeface="Calibri" panose="020F0502020204030204" pitchFamily="34" charset="0"/>
                    <a:cs typeface="Calibri" panose="020F0502020204030204" pitchFamily="34" charset="0"/>
                  </a:rPr>
                  <a:t>-norm minimization, </a:t>
                </a:r>
                <a14:m>
                  <m:oMath xmlns:m="http://schemas.openxmlformats.org/officeDocument/2006/math">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𝑙</m:t>
                        </m:r>
                      </m:e>
                      <m:sub>
                        <m:r>
                          <a:rPr lang="en-US" sz="2000" i="1">
                            <a:solidFill>
                              <a:prstClr val="black"/>
                            </a:solidFill>
                            <a:latin typeface="Cambria Math" panose="02040503050406030204" pitchFamily="18" charset="0"/>
                          </a:rPr>
                          <m:t>1</m:t>
                        </m:r>
                      </m:sub>
                    </m:sSub>
                  </m:oMath>
                </a14:m>
                <a:r>
                  <a:rPr lang="en-US" sz="2000" dirty="0">
                    <a:solidFill>
                      <a:prstClr val="black"/>
                    </a:solidFill>
                    <a:latin typeface="Calibri" panose="020F0502020204030204" pitchFamily="34" charset="0"/>
                    <a:cs typeface="Calibri" panose="020F0502020204030204" pitchFamily="34" charset="0"/>
                  </a:rPr>
                  <a:t>-norm is used as a convex approximation to the carnality function.</a:t>
                </a:r>
              </a:p>
              <a:p>
                <a:pPr lvl="0" algn="just"/>
                <a:endPar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endParaRPr>
              </a:p>
              <a:p>
                <a:pPr marL="342900" lvl="0" indent="-342900" algn="just">
                  <a:buFont typeface="Arial" panose="020B0604020202020204" pitchFamily="34" charset="0"/>
                  <a:buChar char="•"/>
                </a:pPr>
                <a:endPar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endParaRPr>
              </a:p>
            </p:txBody>
          </p:sp>
        </mc:Choice>
        <mc:Fallback xmlns="">
          <p:sp>
            <p:nvSpPr>
              <p:cNvPr id="370" name="TextBox 369">
                <a:extLst>
                  <a:ext uri="{FF2B5EF4-FFF2-40B4-BE49-F238E27FC236}">
                    <a16:creationId xmlns:a16="http://schemas.microsoft.com/office/drawing/2014/main" id="{A625B599-0E89-4772-AF3C-49D27B60DA32}"/>
                  </a:ext>
                </a:extLst>
              </p:cNvPr>
              <p:cNvSpPr txBox="1">
                <a:spLocks noRot="1" noChangeAspect="1" noMove="1" noResize="1" noEditPoints="1" noAdjustHandles="1" noChangeArrowheads="1" noChangeShapeType="1" noTextEdit="1"/>
              </p:cNvSpPr>
              <p:nvPr/>
            </p:nvSpPr>
            <p:spPr>
              <a:xfrm>
                <a:off x="685800" y="953446"/>
                <a:ext cx="7772400" cy="3821174"/>
              </a:xfrm>
              <a:prstGeom prst="rect">
                <a:avLst/>
              </a:prstGeom>
              <a:blipFill>
                <a:blip r:embed="rId3"/>
                <a:stretch>
                  <a:fillRect l="-706" t="-797" r="-784"/>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ACEAAADD-4E87-4BB0-B24A-DD551BB73332}"/>
              </a:ext>
            </a:extLst>
          </p:cNvPr>
          <p:cNvSpPr/>
          <p:nvPr/>
        </p:nvSpPr>
        <p:spPr>
          <a:xfrm>
            <a:off x="685800" y="5380333"/>
            <a:ext cx="8077200" cy="338554"/>
          </a:xfrm>
          <a:prstGeom prst="rect">
            <a:avLst/>
          </a:prstGeom>
        </p:spPr>
        <p:txBody>
          <a:bodyPr wrap="square">
            <a:spAutoFit/>
          </a:bodyPr>
          <a:lstStyle/>
          <a:p>
            <a:pPr lvl="0"/>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 </a:t>
            </a:r>
            <a:r>
              <a:rPr lang="en-US" sz="800" dirty="0">
                <a:solidFill>
                  <a:srgbClr val="000000"/>
                </a:solidFill>
                <a:latin typeface="Times New Roman" panose="02020603050405020304" pitchFamily="18" charset="0"/>
                <a:cs typeface="Times New Roman" panose="02020603050405020304" pitchFamily="18" charset="0"/>
              </a:rPr>
              <a:t>R. T. Elliott, R. Fernandez-Blanco, K. </a:t>
            </a:r>
            <a:r>
              <a:rPr lang="en-US" sz="800" dirty="0" err="1">
                <a:solidFill>
                  <a:srgbClr val="000000"/>
                </a:solidFill>
                <a:latin typeface="Times New Roman" panose="02020603050405020304" pitchFamily="18" charset="0"/>
                <a:cs typeface="Times New Roman" panose="02020603050405020304" pitchFamily="18" charset="0"/>
              </a:rPr>
              <a:t>Kozdras</a:t>
            </a:r>
            <a:r>
              <a:rPr lang="en-US" sz="800" dirty="0">
                <a:solidFill>
                  <a:srgbClr val="000000"/>
                </a:solidFill>
                <a:latin typeface="Times New Roman" panose="02020603050405020304" pitchFamily="18" charset="0"/>
                <a:cs typeface="Times New Roman" panose="02020603050405020304" pitchFamily="18" charset="0"/>
              </a:rPr>
              <a:t>, J. Kaplan, B. </a:t>
            </a:r>
            <a:r>
              <a:rPr lang="en-US" sz="800" dirty="0" err="1">
                <a:solidFill>
                  <a:srgbClr val="000000"/>
                </a:solidFill>
                <a:latin typeface="Times New Roman" panose="02020603050405020304" pitchFamily="18" charset="0"/>
                <a:cs typeface="Times New Roman" panose="02020603050405020304" pitchFamily="18" charset="0"/>
              </a:rPr>
              <a:t>Lockyear</a:t>
            </a:r>
            <a:r>
              <a:rPr lang="en-US" sz="800" dirty="0">
                <a:solidFill>
                  <a:srgbClr val="000000"/>
                </a:solidFill>
                <a:latin typeface="Times New Roman" panose="02020603050405020304" pitchFamily="18" charset="0"/>
                <a:cs typeface="Times New Roman" panose="02020603050405020304" pitchFamily="18" charset="0"/>
              </a:rPr>
              <a:t>, J. </a:t>
            </a:r>
            <a:r>
              <a:rPr lang="en-US" sz="800" dirty="0" err="1">
                <a:solidFill>
                  <a:srgbClr val="000000"/>
                </a:solidFill>
                <a:latin typeface="Times New Roman" panose="02020603050405020304" pitchFamily="18" charset="0"/>
                <a:cs typeface="Times New Roman" panose="02020603050405020304" pitchFamily="18" charset="0"/>
              </a:rPr>
              <a:t>Zyskowski</a:t>
            </a:r>
            <a:r>
              <a:rPr lang="en-US" sz="800" dirty="0">
                <a:solidFill>
                  <a:srgbClr val="000000"/>
                </a:solidFill>
                <a:latin typeface="Times New Roman" panose="02020603050405020304" pitchFamily="18" charset="0"/>
                <a:cs typeface="Times New Roman" panose="02020603050405020304" pitchFamily="18" charset="0"/>
              </a:rPr>
              <a:t>, and D. S. </a:t>
            </a:r>
            <a:r>
              <a:rPr lang="en-US" sz="800" dirty="0" err="1">
                <a:solidFill>
                  <a:srgbClr val="000000"/>
                </a:solidFill>
                <a:latin typeface="Times New Roman" panose="02020603050405020304" pitchFamily="18" charset="0"/>
                <a:cs typeface="Times New Roman" panose="02020603050405020304" pitchFamily="18" charset="0"/>
              </a:rPr>
              <a:t>Kirschen</a:t>
            </a:r>
            <a:r>
              <a:rPr lang="en-US" sz="800" dirty="0">
                <a:solidFill>
                  <a:srgbClr val="000000"/>
                </a:solidFill>
                <a:latin typeface="Times New Roman" panose="02020603050405020304" pitchFamily="18" charset="0"/>
                <a:cs typeface="Times New Roman" panose="02020603050405020304" pitchFamily="18" charset="0"/>
              </a:rPr>
              <a:t>, “Sharing energy storage between transmission and distribution,” IEEE Transactions on Power Systems, 2018.</a:t>
            </a:r>
            <a:endPar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D163F19-E0AD-4FB4-89F9-2C3314C45D96}"/>
                  </a:ext>
                </a:extLst>
              </p:cNvPr>
              <p:cNvSpPr txBox="1"/>
              <p:nvPr/>
            </p:nvSpPr>
            <p:spPr>
              <a:xfrm>
                <a:off x="3110253" y="4131531"/>
                <a:ext cx="2923493" cy="7452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𝜉</m:t>
                          </m:r>
                        </m:e>
                      </m:d>
                      <m:r>
                        <a:rPr lang="en-US" sz="2000" b="0" i="1" smtClean="0">
                          <a:latin typeface="Cambria Math" panose="02040503050406030204" pitchFamily="18" charset="0"/>
                        </a:rPr>
                        <m:t>=</m:t>
                      </m:r>
                      <m:nary>
                        <m:naryPr>
                          <m:chr m:val="∑"/>
                          <m:supHide m:val="on"/>
                          <m:ctrlPr>
                            <a:rPr lang="en-US" sz="2000" b="0" i="1" smtClean="0">
                              <a:latin typeface="Cambria Math" panose="02040503050406030204" pitchFamily="18" charset="0"/>
                            </a:rPr>
                          </m:ctrlPr>
                        </m:naryPr>
                        <m:sub>
                          <m:r>
                            <m:rPr>
                              <m:brk m:alnAt="7"/>
                            </m:rPr>
                            <a:rPr lang="en-US" sz="2000" b="0" i="1" smtClean="0">
                              <a:latin typeface="Cambria Math" panose="02040503050406030204" pitchFamily="18" charset="0"/>
                            </a:rPr>
                            <m:t>𝑟</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𝑅</m:t>
                          </m:r>
                        </m:sub>
                        <m:sup/>
                        <m:e>
                          <m:d>
                            <m:dPr>
                              <m:begChr m:val="|"/>
                              <m:endChr m:val="|"/>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𝛼</m:t>
                                  </m:r>
                                </m:e>
                                <m:sub>
                                  <m:r>
                                    <a:rPr lang="en-US" sz="2000" b="0" i="1" smtClean="0">
                                      <a:latin typeface="Cambria Math" panose="02040503050406030204" pitchFamily="18" charset="0"/>
                                    </a:rPr>
                                    <m:t>𝑟</m:t>
                                  </m:r>
                                </m:sub>
                              </m:sSub>
                              <m:sSub>
                                <m:sSubPr>
                                  <m:ctrlPr>
                                    <a:rPr lang="en-US" sz="2000" b="0" i="1" smtClean="0">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𝜉</m:t>
                                  </m:r>
                                </m:e>
                                <m:sub>
                                  <m:r>
                                    <a:rPr lang="en-US" sz="2000" b="0" i="1" smtClean="0">
                                      <a:latin typeface="Cambria Math" panose="02040503050406030204" pitchFamily="18" charset="0"/>
                                    </a:rPr>
                                    <m:t>𝑟</m:t>
                                  </m:r>
                                </m:sub>
                              </m:sSub>
                            </m:e>
                          </m:d>
                        </m:e>
                      </m:nary>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𝐴</m:t>
                              </m:r>
                              <m:r>
                                <a:rPr lang="en-US" sz="2000" i="1">
                                  <a:latin typeface="Cambria Math" panose="02040503050406030204" pitchFamily="18" charset="0"/>
                                  <a:ea typeface="Cambria Math" panose="02040503050406030204" pitchFamily="18" charset="0"/>
                                </a:rPr>
                                <m:t>𝜉</m:t>
                              </m:r>
                            </m:e>
                          </m:d>
                        </m:e>
                        <m:sub>
                          <m:r>
                            <a:rPr lang="en-US" sz="2000" b="0" i="1" smtClean="0">
                              <a:latin typeface="Cambria Math" panose="02040503050406030204" pitchFamily="18" charset="0"/>
                            </a:rPr>
                            <m:t>1</m:t>
                          </m:r>
                        </m:sub>
                      </m:sSub>
                    </m:oMath>
                  </m:oMathPara>
                </a14:m>
                <a:endParaRPr lang="en-US" sz="2000" dirty="0"/>
              </a:p>
            </p:txBody>
          </p:sp>
        </mc:Choice>
        <mc:Fallback xmlns="">
          <p:sp>
            <p:nvSpPr>
              <p:cNvPr id="4" name="TextBox 3">
                <a:extLst>
                  <a:ext uri="{FF2B5EF4-FFF2-40B4-BE49-F238E27FC236}">
                    <a16:creationId xmlns:a16="http://schemas.microsoft.com/office/drawing/2014/main" id="{9D163F19-E0AD-4FB4-89F9-2C3314C45D96}"/>
                  </a:ext>
                </a:extLst>
              </p:cNvPr>
              <p:cNvSpPr txBox="1">
                <a:spLocks noRot="1" noChangeAspect="1" noMove="1" noResize="1" noEditPoints="1" noAdjustHandles="1" noChangeArrowheads="1" noChangeShapeType="1" noTextEdit="1"/>
              </p:cNvSpPr>
              <p:nvPr/>
            </p:nvSpPr>
            <p:spPr>
              <a:xfrm>
                <a:off x="3110253" y="4131531"/>
                <a:ext cx="2923493" cy="745269"/>
              </a:xfrm>
              <a:prstGeom prst="rect">
                <a:avLst/>
              </a:prstGeom>
              <a:blipFill>
                <a:blip r:embed="rId4"/>
                <a:stretch>
                  <a:fillRect/>
                </a:stretch>
              </a:blipFill>
            </p:spPr>
            <p:txBody>
              <a:bodyPr/>
              <a:lstStyle/>
              <a:p>
                <a:r>
                  <a:rPr lang="en-US">
                    <a:noFill/>
                  </a:rPr>
                  <a:t> </a:t>
                </a:r>
              </a:p>
            </p:txBody>
          </p:sp>
        </mc:Fallback>
      </mc:AlternateContent>
      <p:sp>
        <p:nvSpPr>
          <p:cNvPr id="10" name="Title 1">
            <a:extLst>
              <a:ext uri="{FF2B5EF4-FFF2-40B4-BE49-F238E27FC236}">
                <a16:creationId xmlns:a16="http://schemas.microsoft.com/office/drawing/2014/main" id="{43D17B7D-4DDE-4646-A8F0-B7D62FFE9DF3}"/>
              </a:ext>
            </a:extLst>
          </p:cNvPr>
          <p:cNvSpPr txBox="1">
            <a:spLocks/>
          </p:cNvSpPr>
          <p:nvPr/>
        </p:nvSpPr>
        <p:spPr bwMode="auto">
          <a:xfrm>
            <a:off x="0" y="152400"/>
            <a:ext cx="9144000" cy="7044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algn="ctr" eaLnBrk="1" hangingPunct="1"/>
            <a:r>
              <a:rPr lang="en-US" sz="2800" kern="0"/>
              <a:t>Optimal </a:t>
            </a:r>
            <a:r>
              <a:rPr lang="en-US" altLang="zh-CN" sz="2800" kern="0"/>
              <a:t>B</a:t>
            </a:r>
            <a:r>
              <a:rPr lang="en-US" sz="2800" kern="0"/>
              <a:t>attery Dispatch </a:t>
            </a:r>
            <a:r>
              <a:rPr lang="en-US" altLang="zh-CN" sz="2800" kern="0"/>
              <a:t>for </a:t>
            </a:r>
            <a:r>
              <a:rPr lang="en-US" sz="2800" kern="0"/>
              <a:t>Transmission Congestion Relief</a:t>
            </a:r>
            <a:endParaRPr lang="en-US" sz="2800" kern="0" dirty="0"/>
          </a:p>
        </p:txBody>
      </p:sp>
    </p:spTree>
    <p:extLst>
      <p:ext uri="{BB962C8B-B14F-4D97-AF65-F5344CB8AC3E}">
        <p14:creationId xmlns:p14="http://schemas.microsoft.com/office/powerpoint/2010/main" val="21949106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70" name="TextBox 369">
            <a:extLst>
              <a:ext uri="{FF2B5EF4-FFF2-40B4-BE49-F238E27FC236}">
                <a16:creationId xmlns:a16="http://schemas.microsoft.com/office/drawing/2014/main" id="{A625B599-0E89-4772-AF3C-49D27B60DA32}"/>
              </a:ext>
            </a:extLst>
          </p:cNvPr>
          <p:cNvSpPr txBox="1"/>
          <p:nvPr/>
        </p:nvSpPr>
        <p:spPr>
          <a:xfrm>
            <a:off x="647700" y="869945"/>
            <a:ext cx="7848600" cy="5170646"/>
          </a:xfrm>
          <a:prstGeom prst="rect">
            <a:avLst/>
          </a:prstGeom>
          <a:noFill/>
        </p:spPr>
        <p:txBody>
          <a:bodyPr wrap="square" rtlCol="0">
            <a:spAutoFit/>
          </a:bodyPr>
          <a:lstStyle/>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In addition to the constraints in stage 1, the transmission power and energy storage constraints are introduced</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a:p>
            <a:pPr marL="342900" lvl="0" indent="-342900" algn="just">
              <a:spcBef>
                <a:spcPts val="600"/>
              </a:spcBef>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In Stage 3(CR 2)</a:t>
            </a:r>
            <a:r>
              <a:rPr lang="en-US" sz="2000" dirty="0">
                <a:solidFill>
                  <a:prstClr val="black"/>
                </a:solidFill>
                <a:latin typeface="Calibri" panose="020F0502020204030204" pitchFamily="34" charset="0"/>
                <a:cs typeface="Calibri" panose="020F0502020204030204" pitchFamily="34" charset="0"/>
              </a:rPr>
              <a:t>, TEPO solves an optimization with the consideration of DEPO’s proposed ESS schedule. The formulation is nearly the same as in stage 2, except changing the ESS output power penalty function.</a:t>
            </a:r>
          </a:p>
          <a:p>
            <a:pPr marL="342900" lvl="0" indent="-342900" algn="just">
              <a:spcBef>
                <a:spcPts val="600"/>
              </a:spcBef>
              <a:buFont typeface="Wingdings" panose="05000000000000000000" pitchFamily="2" charset="2"/>
              <a:buChar char="§"/>
            </a:pPr>
            <a:r>
              <a:rPr lang="en-US" sz="2000" dirty="0">
                <a:solidFill>
                  <a:prstClr val="black"/>
                </a:solidFill>
                <a:latin typeface="Calibri" panose="020F0502020204030204" pitchFamily="34" charset="0"/>
                <a:cs typeface="Calibri" panose="020F0502020204030204" pitchFamily="34" charset="0"/>
              </a:rPr>
              <a:t>TEPO sends DEPO the mitigation needs report. Based on this information, DEPO computes and returns the final ESS schedule.</a:t>
            </a:r>
          </a:p>
          <a:p>
            <a:pPr marL="342900" lvl="0" indent="-342900" algn="just">
              <a:buFont typeface="Arial" panose="020B0604020202020204" pitchFamily="34" charset="0"/>
              <a:buChar char="•"/>
            </a:pPr>
            <a:endParaRPr lang="en-US" sz="2000" dirty="0">
              <a:solidFill>
                <a:prstClr val="black"/>
              </a:solidFill>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3B14F73-C3D1-49FC-9E13-EBF2F4AA1633}"/>
                  </a:ext>
                </a:extLst>
              </p:cNvPr>
              <p:cNvSpPr txBox="1"/>
              <p:nvPr/>
            </p:nvSpPr>
            <p:spPr>
              <a:xfrm>
                <a:off x="3074827" y="1640369"/>
                <a:ext cx="2994345" cy="1788631"/>
              </a:xfrm>
              <a:prstGeom prst="rect">
                <a:avLst/>
              </a:prstGeom>
              <a:noFill/>
            </p:spPr>
            <p:txBody>
              <a:bodyPr wrap="none" lIns="0" tIns="0" rIns="0" bIns="0" rtlCol="0">
                <a:spAutoFit/>
              </a:bodyPr>
              <a:lstStyle/>
              <a:p>
                <a:pPr lvl="0"/>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sSubPr>
                        <m:e>
                          <m:bar>
                            <m:barPr>
                              <m:ctrlPr>
                                <a:rPr lang="en-US" sz="2000" i="1">
                                  <a:solidFill>
                                    <a:srgbClr val="000000"/>
                                  </a:solidFill>
                                  <a:latin typeface="Cambria Math" panose="02040503050406030204" pitchFamily="18" charset="0"/>
                                  <a:ea typeface="Cambria Math" panose="02040503050406030204" pitchFamily="18" charset="0"/>
                                </a:rPr>
                              </m:ctrlPr>
                            </m:barPr>
                            <m:e>
                              <m:r>
                                <a:rPr lang="en-US" sz="2000" i="1">
                                  <a:solidFill>
                                    <a:srgbClr val="000000"/>
                                  </a:solidFill>
                                  <a:latin typeface="Cambria Math" panose="02040503050406030204" pitchFamily="18" charset="0"/>
                                  <a:ea typeface="Cambria Math" panose="02040503050406030204" pitchFamily="18" charset="0"/>
                                </a:rPr>
                                <m:t>𝐹</m:t>
                              </m:r>
                            </m:e>
                          </m:ba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𝑙</m:t>
                          </m:r>
                        </m:sub>
                      </m:s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lang="en-US" sz="2000" i="1">
                              <a:solidFill>
                                <a:srgbClr val="000000"/>
                              </a:solidFill>
                              <a:latin typeface="Cambria Math" panose="02040503050406030204" pitchFamily="18" charset="0"/>
                            </a:rPr>
                            <m:t>𝐹</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𝑙</m:t>
                          </m:r>
                        </m:sub>
                      </m:sSub>
                      <m:d>
                        <m:d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d>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smtClean="0">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𝐹</m:t>
                              </m:r>
                            </m:e>
                          </m:acc>
                        </m:e>
                        <m:sub>
                          <m:r>
                            <a:rPr lang="en-US" sz="2000" i="1">
                              <a:solidFill>
                                <a:srgbClr val="000000"/>
                              </a:solidFill>
                              <a:latin typeface="Cambria Math" panose="02040503050406030204" pitchFamily="18" charset="0"/>
                            </a:rPr>
                            <m:t>𝑙</m:t>
                          </m:r>
                        </m:sub>
                      </m:sSub>
                    </m:oMath>
                  </m:oMathPara>
                </a14:m>
                <a:endParaRPr lang="en-US" sz="2000" i="0" dirty="0">
                  <a:solidFill>
                    <a:srgbClr val="000000"/>
                  </a:solidFill>
                  <a:latin typeface="Times" charset="0"/>
                </a:endParaRPr>
              </a:p>
              <a:p>
                <a:pPr/>
                <a14:m>
                  <m:oMathPara xmlns:m="http://schemas.openxmlformats.org/officeDocument/2006/math">
                    <m:oMathParaPr>
                      <m:jc m:val="centerGroup"/>
                    </m:oMathParaPr>
                    <m:oMath xmlns:m="http://schemas.openxmlformats.org/officeDocument/2006/math">
                      <m:r>
                        <a:rPr lang="en-US" sz="2000" b="0" i="1" smtClean="0">
                          <a:solidFill>
                            <a:srgbClr val="000000"/>
                          </a:solidFill>
                          <a:latin typeface="Cambria Math" panose="02040503050406030204" pitchFamily="18" charset="0"/>
                          <a:ea typeface="Cambria Math" panose="02040503050406030204" pitchFamily="18" charset="0"/>
                        </a:rPr>
                        <m:t>0</m:t>
                      </m:r>
                      <m:r>
                        <a:rPr lang="en-US" sz="2000" i="1">
                          <a:solidFill>
                            <a:srgbClr val="000000"/>
                          </a:solidFill>
                          <a:latin typeface="Cambria Math" panose="02040503050406030204" pitchFamily="18" charset="0"/>
                          <a:ea typeface="Cambria Math" panose="02040503050406030204" pitchFamily="18" charset="0"/>
                        </a:rPr>
                        <m:t>≤</m:t>
                      </m:r>
                      <m:sSubSup>
                        <m:sSubSupPr>
                          <m:ctrlPr>
                            <a:rPr lang="en-US" sz="2000" b="0" i="1" smtClean="0">
                              <a:solidFill>
                                <a:srgbClr val="000000"/>
                              </a:solidFill>
                              <a:latin typeface="Cambria Math" panose="02040503050406030204" pitchFamily="18" charset="0"/>
                            </a:rPr>
                          </m:ctrlPr>
                        </m:sSubSupPr>
                        <m:e>
                          <m:r>
                            <a:rPr lang="en-US" sz="2000" i="1" smtClean="0">
                              <a:solidFill>
                                <a:srgbClr val="000000"/>
                              </a:solidFill>
                              <a:latin typeface="Cambria Math" panose="02040503050406030204" pitchFamily="18" charset="0"/>
                            </a:rPr>
                            <m:t>𝑝</m:t>
                          </m:r>
                        </m:e>
                        <m:sub>
                          <m:r>
                            <a:rPr lang="en-US" sz="2000" b="0" i="1" smtClean="0">
                              <a:solidFill>
                                <a:srgbClr val="000000"/>
                              </a:solidFill>
                              <a:latin typeface="Cambria Math" panose="02040503050406030204" pitchFamily="18" charset="0"/>
                            </a:rPr>
                            <m:t>𝑠</m:t>
                          </m:r>
                        </m:sub>
                        <m:sup>
                          <m:r>
                            <a:rPr lang="en-US" sz="2000" b="0" i="1" smtClean="0">
                              <a:solidFill>
                                <a:srgbClr val="000000"/>
                              </a:solidFill>
                              <a:latin typeface="Cambria Math" panose="02040503050406030204" pitchFamily="18" charset="0"/>
                            </a:rPr>
                            <m:t>𝑐</m:t>
                          </m:r>
                        </m:sup>
                      </m:sSubSup>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𝑡</m:t>
                          </m:r>
                        </m:e>
                      </m:d>
                      <m:r>
                        <a:rPr lang="en-US" sz="2000" i="1">
                          <a:solidFill>
                            <a:srgbClr val="000000"/>
                          </a:solidFill>
                          <a:latin typeface="Cambria Math" panose="02040503050406030204" pitchFamily="18" charset="0"/>
                          <a:ea typeface="Cambria Math" panose="02040503050406030204" pitchFamily="18" charset="0"/>
                        </a:rPr>
                        <m:t>≤</m:t>
                      </m:r>
                      <m:sSubSup>
                        <m:sSubSupPr>
                          <m:ctrlPr>
                            <a:rPr lang="en-US" sz="2000" i="1">
                              <a:solidFill>
                                <a:srgbClr val="000000"/>
                              </a:solidFill>
                              <a:latin typeface="Cambria Math" panose="02040503050406030204" pitchFamily="18" charset="0"/>
                            </a:rPr>
                          </m:ctrlPr>
                        </m:sSubSupPr>
                        <m:e>
                          <m:bar>
                            <m:barPr>
                              <m:pos m:val="top"/>
                              <m:ctrlPr>
                                <a:rPr lang="en-US" sz="2000" i="1" smtClean="0">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𝑝</m:t>
                              </m:r>
                            </m:e>
                          </m:bar>
                        </m:e>
                        <m:sub>
                          <m:r>
                            <a:rPr lang="en-US" sz="2000" i="1">
                              <a:solidFill>
                                <a:srgbClr val="000000"/>
                              </a:solidFill>
                              <a:latin typeface="Cambria Math" panose="02040503050406030204" pitchFamily="18" charset="0"/>
                            </a:rPr>
                            <m:t>𝑠</m:t>
                          </m:r>
                        </m:sub>
                        <m:sup>
                          <m:r>
                            <a:rPr lang="en-US" sz="2000" i="1">
                              <a:solidFill>
                                <a:srgbClr val="000000"/>
                              </a:solidFill>
                              <a:latin typeface="Cambria Math" panose="02040503050406030204" pitchFamily="18" charset="0"/>
                            </a:rPr>
                            <m:t>𝑐</m:t>
                          </m:r>
                        </m:sup>
                      </m:sSubSup>
                      <m:sSub>
                        <m:sSubPr>
                          <m:ctrlPr>
                            <a:rPr lang="en-US" sz="2000" b="0" i="1" smtClean="0">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𝑣</m:t>
                          </m:r>
                        </m:e>
                        <m:sub>
                          <m:r>
                            <a:rPr lang="en-US" sz="2000" b="0" i="1" smtClean="0">
                              <a:solidFill>
                                <a:srgbClr val="000000"/>
                              </a:solidFill>
                              <a:latin typeface="Cambria Math" panose="02040503050406030204" pitchFamily="18" charset="0"/>
                            </a:rPr>
                            <m:t>𝑠</m:t>
                          </m:r>
                        </m:sub>
                      </m:sSub>
                      <m:d>
                        <m:dPr>
                          <m:ctrlPr>
                            <a:rPr lang="en-US" sz="2000" b="0" i="1" smtClean="0">
                              <a:solidFill>
                                <a:srgbClr val="000000"/>
                              </a:solidFill>
                              <a:latin typeface="Cambria Math" panose="02040503050406030204" pitchFamily="18" charset="0"/>
                            </a:rPr>
                          </m:ctrlPr>
                        </m:dPr>
                        <m:e>
                          <m:r>
                            <a:rPr lang="en-US" sz="2000" b="0" i="1" smtClean="0">
                              <a:solidFill>
                                <a:srgbClr val="000000"/>
                              </a:solidFill>
                              <a:latin typeface="Cambria Math" panose="02040503050406030204" pitchFamily="18" charset="0"/>
                            </a:rPr>
                            <m:t>𝑡</m:t>
                          </m:r>
                        </m:e>
                      </m:d>
                    </m:oMath>
                  </m:oMathPara>
                </a14:m>
                <a:endParaRPr lang="en-US" sz="2000" dirty="0">
                  <a:solidFill>
                    <a:srgbClr val="000000"/>
                  </a:solidFill>
                </a:endParaRPr>
              </a:p>
              <a:p>
                <a:pPr/>
                <a14:m>
                  <m:oMathPara xmlns:m="http://schemas.openxmlformats.org/officeDocument/2006/math">
                    <m:oMathParaPr>
                      <m:jc m:val="centerGroup"/>
                    </m:oMathParaPr>
                    <m:oMath xmlns:m="http://schemas.openxmlformats.org/officeDocument/2006/math">
                      <m:r>
                        <a:rPr lang="en-US" sz="2000" i="1">
                          <a:solidFill>
                            <a:srgbClr val="000000"/>
                          </a:solidFill>
                          <a:latin typeface="Cambria Math" panose="02040503050406030204" pitchFamily="18" charset="0"/>
                          <a:ea typeface="Cambria Math" panose="02040503050406030204" pitchFamily="18" charset="0"/>
                        </a:rPr>
                        <m:t>0≤</m:t>
                      </m:r>
                      <m:sSubSup>
                        <m:sSubSupPr>
                          <m:ctrlPr>
                            <a:rPr lang="en-US" sz="2000" i="1">
                              <a:solidFill>
                                <a:srgbClr val="000000"/>
                              </a:solidFill>
                              <a:latin typeface="Cambria Math" panose="02040503050406030204" pitchFamily="18" charset="0"/>
                            </a:rPr>
                          </m:ctrlPr>
                        </m:sSubSupPr>
                        <m:e>
                          <m:r>
                            <a:rPr lang="en-US" sz="2000" i="1">
                              <a:solidFill>
                                <a:srgbClr val="000000"/>
                              </a:solidFill>
                              <a:latin typeface="Cambria Math" panose="02040503050406030204" pitchFamily="18" charset="0"/>
                            </a:rPr>
                            <m:t>𝑝</m:t>
                          </m:r>
                        </m:e>
                        <m:sub>
                          <m:r>
                            <a:rPr lang="en-US" sz="2000" i="1">
                              <a:solidFill>
                                <a:srgbClr val="000000"/>
                              </a:solidFill>
                              <a:latin typeface="Cambria Math" panose="02040503050406030204" pitchFamily="18" charset="0"/>
                            </a:rPr>
                            <m:t>𝑠</m:t>
                          </m:r>
                        </m:sub>
                        <m:sup>
                          <m:r>
                            <a:rPr lang="en-US" sz="2000" b="0" i="1" smtClean="0">
                              <a:solidFill>
                                <a:srgbClr val="000000"/>
                              </a:solidFill>
                              <a:latin typeface="Cambria Math" panose="02040503050406030204" pitchFamily="18" charset="0"/>
                            </a:rPr>
                            <m:t>𝑑</m:t>
                          </m:r>
                        </m:sup>
                      </m:sSubSup>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𝑡</m:t>
                          </m:r>
                        </m:e>
                      </m:d>
                      <m:r>
                        <a:rPr lang="en-US" sz="2000" i="1">
                          <a:solidFill>
                            <a:srgbClr val="000000"/>
                          </a:solidFill>
                          <a:latin typeface="Cambria Math" panose="02040503050406030204" pitchFamily="18" charset="0"/>
                          <a:ea typeface="Cambria Math" panose="02040503050406030204" pitchFamily="18" charset="0"/>
                        </a:rPr>
                        <m:t>≤</m:t>
                      </m:r>
                      <m:sSubSup>
                        <m:sSubSupPr>
                          <m:ctrlPr>
                            <a:rPr lang="en-US" sz="2000" i="1">
                              <a:solidFill>
                                <a:srgbClr val="000000"/>
                              </a:solidFill>
                              <a:latin typeface="Cambria Math" panose="02040503050406030204" pitchFamily="18" charset="0"/>
                            </a:rPr>
                          </m:ctrlPr>
                        </m:sSubSupPr>
                        <m:e>
                          <m:bar>
                            <m:barPr>
                              <m:pos m:val="top"/>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𝑝</m:t>
                              </m:r>
                            </m:e>
                          </m:bar>
                        </m:e>
                        <m:sub>
                          <m:r>
                            <a:rPr lang="en-US" sz="2000" i="1">
                              <a:solidFill>
                                <a:srgbClr val="000000"/>
                              </a:solidFill>
                              <a:latin typeface="Cambria Math" panose="02040503050406030204" pitchFamily="18" charset="0"/>
                            </a:rPr>
                            <m:t>𝑠</m:t>
                          </m:r>
                        </m:sub>
                        <m:sup>
                          <m:r>
                            <a:rPr lang="en-US" sz="2000" b="0" i="1" smtClean="0">
                              <a:solidFill>
                                <a:srgbClr val="000000"/>
                              </a:solidFill>
                              <a:latin typeface="Cambria Math" panose="02040503050406030204" pitchFamily="18" charset="0"/>
                            </a:rPr>
                            <m:t>𝑑</m:t>
                          </m:r>
                        </m:sup>
                      </m:sSubSup>
                      <m:d>
                        <m:dPr>
                          <m:ctrlPr>
                            <a:rPr lang="en-US" sz="2000" i="1" smtClean="0">
                              <a:solidFill>
                                <a:srgbClr val="000000"/>
                              </a:solidFill>
                              <a:latin typeface="Cambria Math" panose="02040503050406030204" pitchFamily="18" charset="0"/>
                            </a:rPr>
                          </m:ctrlPr>
                        </m:dPr>
                        <m:e>
                          <m:r>
                            <a:rPr lang="en-US" sz="2000" b="0" i="1" smtClean="0">
                              <a:solidFill>
                                <a:srgbClr val="000000"/>
                              </a:solidFill>
                              <a:latin typeface="Cambria Math" panose="02040503050406030204" pitchFamily="18" charset="0"/>
                            </a:rPr>
                            <m:t>1−</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𝑣</m:t>
                              </m:r>
                            </m:e>
                            <m:sub>
                              <m:r>
                                <a:rPr lang="en-US" sz="2000" i="1">
                                  <a:solidFill>
                                    <a:srgbClr val="000000"/>
                                  </a:solidFill>
                                  <a:latin typeface="Cambria Math" panose="02040503050406030204" pitchFamily="18" charset="0"/>
                                </a:rPr>
                                <m:t>𝑠</m:t>
                              </m:r>
                            </m:sub>
                          </m:sSub>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𝑡</m:t>
                              </m:r>
                            </m:e>
                          </m:d>
                        </m:e>
                      </m:d>
                    </m:oMath>
                  </m:oMathPara>
                </a14:m>
                <a:endParaRPr lang="en-US" sz="2000" dirty="0">
                  <a:solidFill>
                    <a:srgbClr val="000000"/>
                  </a:solidFill>
                </a:endParaRPr>
              </a:p>
              <a:p>
                <a:pPr algn="ctr"/>
                <a14:m>
                  <m:oMath xmlns:m="http://schemas.openxmlformats.org/officeDocument/2006/math">
                    <m:sSub>
                      <m:sSubPr>
                        <m:ctrlPr>
                          <a:rPr lang="en-US" sz="2000" i="1">
                            <a:solidFill>
                              <a:srgbClr val="000000"/>
                            </a:solidFill>
                            <a:latin typeface="Cambria Math" panose="02040503050406030204" pitchFamily="18" charset="0"/>
                          </a:rPr>
                        </m:ctrlPr>
                      </m:sSubPr>
                      <m:e>
                        <m:bar>
                          <m:barPr>
                            <m:pos m:val="top"/>
                            <m:ctrlPr>
                              <a:rPr lang="en-US" sz="2000" i="1" smtClean="0">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𝐸</m:t>
                            </m:r>
                          </m:e>
                        </m:bar>
                      </m:e>
                      <m:sub>
                        <m:r>
                          <a:rPr lang="en-US" sz="2000" i="1">
                            <a:solidFill>
                              <a:srgbClr val="000000"/>
                            </a:solidFill>
                            <a:latin typeface="Cambria Math" panose="02040503050406030204" pitchFamily="18" charset="0"/>
                          </a:rPr>
                          <m:t>𝑠</m:t>
                        </m:r>
                      </m:sub>
                    </m:sSub>
                    <m:r>
                      <a:rPr lang="en-US" sz="2000" i="1">
                        <a:solidFill>
                          <a:srgbClr val="000000"/>
                        </a:solidFill>
                        <a:latin typeface="Cambria Math" panose="02040503050406030204" pitchFamily="18" charset="0"/>
                        <a:ea typeface="Cambria Math" panose="02040503050406030204" pitchFamily="18" charset="0"/>
                      </a:rPr>
                      <m:t>≤</m:t>
                    </m:r>
                    <m:sSub>
                      <m:sSubPr>
                        <m:ctrlPr>
                          <a:rPr lang="en-US" sz="2000" b="0" i="1" smtClean="0">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𝐸</m:t>
                        </m:r>
                      </m:e>
                      <m:sub>
                        <m:r>
                          <a:rPr lang="en-US" sz="2000" b="0" i="1" smtClean="0">
                            <a:solidFill>
                              <a:srgbClr val="000000"/>
                            </a:solidFill>
                            <a:latin typeface="Cambria Math" panose="02040503050406030204" pitchFamily="18" charset="0"/>
                          </a:rPr>
                          <m:t>𝑠</m:t>
                        </m:r>
                      </m:sub>
                    </m:sSub>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𝑡</m:t>
                        </m:r>
                      </m:e>
                    </m:d>
                    <m:r>
                      <a:rPr lang="en-US" sz="2000" i="1">
                        <a:solidFill>
                          <a:srgbClr val="000000"/>
                        </a:solidFill>
                        <a:latin typeface="Cambria Math" panose="02040503050406030204" pitchFamily="18" charset="0"/>
                        <a:ea typeface="Cambria Math" panose="02040503050406030204" pitchFamily="18" charset="0"/>
                      </a:rPr>
                      <m:t>≤</m:t>
                    </m:r>
                  </m:oMath>
                </a14:m>
                <a:r>
                  <a:rPr lang="en-US" sz="2000" dirty="0">
                    <a:solidFill>
                      <a:srgbClr val="000000"/>
                    </a:solidFill>
                  </a:rPr>
                  <a:t> </a:t>
                </a:r>
                <a14:m>
                  <m:oMath xmlns:m="http://schemas.openxmlformats.org/officeDocument/2006/math">
                    <m:sSub>
                      <m:sSubPr>
                        <m:ctrlPr>
                          <a:rPr lang="en-US" sz="2000" i="1">
                            <a:solidFill>
                              <a:srgbClr val="000000"/>
                            </a:solidFill>
                            <a:latin typeface="Cambria Math" panose="02040503050406030204" pitchFamily="18" charset="0"/>
                          </a:rPr>
                        </m:ctrlPr>
                      </m:sSubPr>
                      <m:e>
                        <m:bar>
                          <m:barPr>
                            <m:ctrlPr>
                              <a:rPr lang="en-US" sz="2000" i="1" smtClean="0">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𝐸</m:t>
                            </m:r>
                          </m:e>
                        </m:bar>
                      </m:e>
                      <m:sub>
                        <m:r>
                          <a:rPr lang="en-US" sz="2000" i="1">
                            <a:solidFill>
                              <a:srgbClr val="000000"/>
                            </a:solidFill>
                            <a:latin typeface="Cambria Math" panose="02040503050406030204" pitchFamily="18" charset="0"/>
                          </a:rPr>
                          <m:t>𝑠</m:t>
                        </m:r>
                      </m:sub>
                    </m:sSub>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𝑡</m:t>
                        </m:r>
                      </m:e>
                    </m:d>
                  </m:oMath>
                </a14:m>
                <a:endParaRPr lang="en-US" sz="2000" dirty="0">
                  <a:solidFill>
                    <a:srgbClr val="000000"/>
                  </a:solidFill>
                </a:endParaRPr>
              </a:p>
              <a:p>
                <a:pPr algn="ct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𝐸</m:t>
                        </m:r>
                      </m:e>
                      <m:sub>
                        <m:r>
                          <a:rPr lang="en-US" sz="2000" i="1">
                            <a:solidFill>
                              <a:srgbClr val="000000"/>
                            </a:solidFill>
                            <a:latin typeface="Cambria Math" panose="02040503050406030204" pitchFamily="18" charset="0"/>
                          </a:rPr>
                          <m:t>𝑠</m:t>
                        </m:r>
                      </m:sub>
                    </m:sSub>
                    <m:d>
                      <m:dPr>
                        <m:ctrlPr>
                          <a:rPr lang="en-US" sz="2000" i="1">
                            <a:solidFill>
                              <a:srgbClr val="000000"/>
                            </a:solidFill>
                            <a:latin typeface="Cambria Math" panose="02040503050406030204" pitchFamily="18" charset="0"/>
                          </a:rPr>
                        </m:ctrlPr>
                      </m:dPr>
                      <m:e>
                        <m:sSub>
                          <m:sSubPr>
                            <m:ctrlPr>
                              <a:rPr lang="en-US" sz="2000" i="1" smtClean="0">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𝑡</m:t>
                            </m:r>
                          </m:e>
                          <m:sub>
                            <m:r>
                              <a:rPr lang="en-US" sz="2000" b="0" i="1" smtClean="0">
                                <a:solidFill>
                                  <a:srgbClr val="000000"/>
                                </a:solidFill>
                                <a:latin typeface="Cambria Math" panose="02040503050406030204" pitchFamily="18" charset="0"/>
                              </a:rPr>
                              <m:t>𝑓</m:t>
                            </m:r>
                          </m:sub>
                        </m:sSub>
                      </m:e>
                    </m:d>
                  </m:oMath>
                </a14:m>
                <a:r>
                  <a:rPr lang="en-US" sz="2000" dirty="0">
                    <a:solidFill>
                      <a:srgbClr val="000000"/>
                    </a:solidFill>
                  </a:rPr>
                  <a:t>= </a:t>
                </a:r>
                <a14:m>
                  <m:oMath xmlns:m="http://schemas.openxmlformats.org/officeDocument/2006/math">
                    <m:sSubSup>
                      <m:sSubSupPr>
                        <m:ctrlPr>
                          <a:rPr lang="en-US" sz="2000" i="1">
                            <a:solidFill>
                              <a:srgbClr val="000000"/>
                            </a:solidFill>
                            <a:latin typeface="Cambria Math" panose="02040503050406030204" pitchFamily="18" charset="0"/>
                          </a:rPr>
                        </m:ctrlPr>
                      </m:sSubSupPr>
                      <m:e>
                        <m:r>
                          <a:rPr lang="en-US" sz="2000" i="1">
                            <a:solidFill>
                              <a:srgbClr val="000000"/>
                            </a:solidFill>
                            <a:latin typeface="Cambria Math" panose="02040503050406030204" pitchFamily="18" charset="0"/>
                          </a:rPr>
                          <m:t>𝐸</m:t>
                        </m:r>
                      </m:e>
                      <m:sub>
                        <m:r>
                          <a:rPr lang="en-US" sz="2000" i="1">
                            <a:solidFill>
                              <a:srgbClr val="000000"/>
                            </a:solidFill>
                            <a:latin typeface="Cambria Math" panose="02040503050406030204" pitchFamily="18" charset="0"/>
                          </a:rPr>
                          <m:t>𝑠</m:t>
                        </m:r>
                      </m:sub>
                      <m:sup>
                        <m:r>
                          <a:rPr lang="en-US" sz="2000" i="1">
                            <a:solidFill>
                              <a:srgbClr val="000000"/>
                            </a:solidFill>
                            <a:latin typeface="Cambria Math" panose="02040503050406030204" pitchFamily="18" charset="0"/>
                          </a:rPr>
                          <m:t>′</m:t>
                        </m:r>
                      </m:sup>
                    </m:sSubSup>
                  </m:oMath>
                </a14:m>
                <a:endParaRPr lang="en-US" sz="2000" dirty="0">
                  <a:solidFill>
                    <a:srgbClr val="000000"/>
                  </a:solidFill>
                </a:endParaRPr>
              </a:p>
            </p:txBody>
          </p:sp>
        </mc:Choice>
        <mc:Fallback xmlns="">
          <p:sp>
            <p:nvSpPr>
              <p:cNvPr id="9" name="TextBox 8">
                <a:extLst>
                  <a:ext uri="{FF2B5EF4-FFF2-40B4-BE49-F238E27FC236}">
                    <a16:creationId xmlns:a16="http://schemas.microsoft.com/office/drawing/2014/main" id="{23B14F73-C3D1-49FC-9E13-EBF2F4AA1633}"/>
                  </a:ext>
                </a:extLst>
              </p:cNvPr>
              <p:cNvSpPr txBox="1">
                <a:spLocks noRot="1" noChangeAspect="1" noMove="1" noResize="1" noEditPoints="1" noAdjustHandles="1" noChangeArrowheads="1" noChangeShapeType="1" noTextEdit="1"/>
              </p:cNvSpPr>
              <p:nvPr/>
            </p:nvSpPr>
            <p:spPr>
              <a:xfrm>
                <a:off x="3074827" y="1640369"/>
                <a:ext cx="2994345" cy="1788631"/>
              </a:xfrm>
              <a:prstGeom prst="rect">
                <a:avLst/>
              </a:prstGeom>
              <a:blipFill>
                <a:blip r:embed="rId3"/>
                <a:stretch>
                  <a:fillRect l="-1220" b="-6122"/>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B570F902-7902-4C5F-AB36-FD7131C5A396}"/>
              </a:ext>
            </a:extLst>
          </p:cNvPr>
          <p:cNvSpPr/>
          <p:nvPr/>
        </p:nvSpPr>
        <p:spPr>
          <a:xfrm>
            <a:off x="647700" y="5334000"/>
            <a:ext cx="7848600" cy="338554"/>
          </a:xfrm>
          <a:prstGeom prst="rect">
            <a:avLst/>
          </a:prstGeom>
        </p:spPr>
        <p:txBody>
          <a:bodyPr wrap="square">
            <a:spAutoFit/>
          </a:bodyPr>
          <a:lstStyle/>
          <a:p>
            <a:pPr lvl="0"/>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 </a:t>
            </a:r>
            <a:r>
              <a:rPr lang="en-US" sz="800" dirty="0">
                <a:solidFill>
                  <a:srgbClr val="000000"/>
                </a:solidFill>
                <a:latin typeface="Times New Roman" panose="02020603050405020304" pitchFamily="18" charset="0"/>
                <a:cs typeface="Times New Roman" panose="02020603050405020304" pitchFamily="18" charset="0"/>
              </a:rPr>
              <a:t>R. T. Elliott, R. Fernandez-Blanco, K. </a:t>
            </a:r>
            <a:r>
              <a:rPr lang="en-US" sz="800" dirty="0" err="1">
                <a:solidFill>
                  <a:srgbClr val="000000"/>
                </a:solidFill>
                <a:latin typeface="Times New Roman" panose="02020603050405020304" pitchFamily="18" charset="0"/>
                <a:cs typeface="Times New Roman" panose="02020603050405020304" pitchFamily="18" charset="0"/>
              </a:rPr>
              <a:t>Kozdras</a:t>
            </a:r>
            <a:r>
              <a:rPr lang="en-US" sz="800" dirty="0">
                <a:solidFill>
                  <a:srgbClr val="000000"/>
                </a:solidFill>
                <a:latin typeface="Times New Roman" panose="02020603050405020304" pitchFamily="18" charset="0"/>
                <a:cs typeface="Times New Roman" panose="02020603050405020304" pitchFamily="18" charset="0"/>
              </a:rPr>
              <a:t>, J. Kaplan, B. </a:t>
            </a:r>
            <a:r>
              <a:rPr lang="en-US" sz="800" dirty="0" err="1">
                <a:solidFill>
                  <a:srgbClr val="000000"/>
                </a:solidFill>
                <a:latin typeface="Times New Roman" panose="02020603050405020304" pitchFamily="18" charset="0"/>
                <a:cs typeface="Times New Roman" panose="02020603050405020304" pitchFamily="18" charset="0"/>
              </a:rPr>
              <a:t>Lockyear</a:t>
            </a:r>
            <a:r>
              <a:rPr lang="en-US" sz="800" dirty="0">
                <a:solidFill>
                  <a:srgbClr val="000000"/>
                </a:solidFill>
                <a:latin typeface="Times New Roman" panose="02020603050405020304" pitchFamily="18" charset="0"/>
                <a:cs typeface="Times New Roman" panose="02020603050405020304" pitchFamily="18" charset="0"/>
              </a:rPr>
              <a:t>, J. </a:t>
            </a:r>
            <a:r>
              <a:rPr lang="en-US" sz="800" dirty="0" err="1">
                <a:solidFill>
                  <a:srgbClr val="000000"/>
                </a:solidFill>
                <a:latin typeface="Times New Roman" panose="02020603050405020304" pitchFamily="18" charset="0"/>
                <a:cs typeface="Times New Roman" panose="02020603050405020304" pitchFamily="18" charset="0"/>
              </a:rPr>
              <a:t>Zyskowski</a:t>
            </a:r>
            <a:r>
              <a:rPr lang="en-US" sz="800" dirty="0">
                <a:solidFill>
                  <a:srgbClr val="000000"/>
                </a:solidFill>
                <a:latin typeface="Times New Roman" panose="02020603050405020304" pitchFamily="18" charset="0"/>
                <a:cs typeface="Times New Roman" panose="02020603050405020304" pitchFamily="18" charset="0"/>
              </a:rPr>
              <a:t>, and D. S. </a:t>
            </a:r>
            <a:r>
              <a:rPr lang="en-US" sz="800" dirty="0" err="1">
                <a:solidFill>
                  <a:srgbClr val="000000"/>
                </a:solidFill>
                <a:latin typeface="Times New Roman" panose="02020603050405020304" pitchFamily="18" charset="0"/>
                <a:cs typeface="Times New Roman" panose="02020603050405020304" pitchFamily="18" charset="0"/>
              </a:rPr>
              <a:t>Kirschen</a:t>
            </a:r>
            <a:r>
              <a:rPr lang="en-US" sz="800" dirty="0">
                <a:solidFill>
                  <a:srgbClr val="000000"/>
                </a:solidFill>
                <a:latin typeface="Times New Roman" panose="02020603050405020304" pitchFamily="18" charset="0"/>
                <a:cs typeface="Times New Roman" panose="02020603050405020304" pitchFamily="18" charset="0"/>
              </a:rPr>
              <a:t>, “Sharing energy storage between transmission and distribution,” IEEE Transactions on Power Systems, 2018.</a:t>
            </a:r>
            <a:endPar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E5E7275B-495B-4B23-B292-B00CF703BC1D}"/>
              </a:ext>
            </a:extLst>
          </p:cNvPr>
          <p:cNvSpPr txBox="1">
            <a:spLocks/>
          </p:cNvSpPr>
          <p:nvPr/>
        </p:nvSpPr>
        <p:spPr bwMode="auto">
          <a:xfrm>
            <a:off x="0" y="152400"/>
            <a:ext cx="9144000" cy="7044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algn="ctr" eaLnBrk="1" hangingPunct="1"/>
            <a:r>
              <a:rPr lang="en-US" sz="2800" kern="0"/>
              <a:t>Optimal </a:t>
            </a:r>
            <a:r>
              <a:rPr lang="en-US" altLang="zh-CN" sz="2800" kern="0"/>
              <a:t>B</a:t>
            </a:r>
            <a:r>
              <a:rPr lang="en-US" sz="2800" kern="0"/>
              <a:t>attery Dispatch </a:t>
            </a:r>
            <a:r>
              <a:rPr lang="en-US" altLang="zh-CN" sz="2800" kern="0"/>
              <a:t>for </a:t>
            </a:r>
            <a:r>
              <a:rPr lang="en-US" sz="2800" kern="0"/>
              <a:t>Transmission Congestion Relief</a:t>
            </a:r>
            <a:endParaRPr lang="en-US" sz="2800" kern="0" dirty="0"/>
          </a:p>
        </p:txBody>
      </p:sp>
    </p:spTree>
    <p:extLst>
      <p:ext uri="{BB962C8B-B14F-4D97-AF65-F5344CB8AC3E}">
        <p14:creationId xmlns:p14="http://schemas.microsoft.com/office/powerpoint/2010/main" val="16108077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70" name="TextBox 369">
            <a:extLst>
              <a:ext uri="{FF2B5EF4-FFF2-40B4-BE49-F238E27FC236}">
                <a16:creationId xmlns:a16="http://schemas.microsoft.com/office/drawing/2014/main" id="{A625B599-0E89-4772-AF3C-49D27B60DA32}"/>
              </a:ext>
            </a:extLst>
          </p:cNvPr>
          <p:cNvSpPr txBox="1"/>
          <p:nvPr/>
        </p:nvSpPr>
        <p:spPr>
          <a:xfrm>
            <a:off x="609600" y="838200"/>
            <a:ext cx="7848600" cy="1323439"/>
          </a:xfrm>
          <a:prstGeom prst="rect">
            <a:avLst/>
          </a:prstGeom>
          <a:noFill/>
        </p:spPr>
        <p:txBody>
          <a:bodyPr wrap="square" rtlCol="0">
            <a:spAutoFit/>
          </a:bodyPr>
          <a:lstStyle/>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Stage 4, Post-Mitigation Unit Commitment</a:t>
            </a:r>
          </a:p>
          <a:p>
            <a:pPr marL="342900" lvl="0" indent="-342900" algn="just">
              <a:buFont typeface="Wingdings" panose="05000000000000000000" pitchFamily="2" charset="2"/>
              <a:buChar char="§"/>
            </a:pPr>
            <a:r>
              <a:rPr lang="en-US" sz="2000" dirty="0">
                <a:solidFill>
                  <a:srgbClr val="000000"/>
                </a:solidFill>
                <a:latin typeface="Calibri" panose="020F0502020204030204" pitchFamily="34" charset="0"/>
                <a:cs typeface="Calibri" panose="020F0502020204030204" pitchFamily="34" charset="0"/>
                <a:sym typeface="Wingdings" panose="05000000000000000000" pitchFamily="2" charset="2"/>
              </a:rPr>
              <a:t>This problem treats the ESS injection schedules determined in Stage 3 as inputs and solves for the least-cost generation schedule considering ESS injections and transmission capacity constraints.</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p:txBody>
      </p:sp>
      <p:pic>
        <p:nvPicPr>
          <p:cNvPr id="10" name="Picture 9">
            <a:extLst>
              <a:ext uri="{FF2B5EF4-FFF2-40B4-BE49-F238E27FC236}">
                <a16:creationId xmlns:a16="http://schemas.microsoft.com/office/drawing/2014/main" id="{C7ECE8B4-B208-46FD-870C-C67969256274}"/>
              </a:ext>
            </a:extLst>
          </p:cNvPr>
          <p:cNvPicPr>
            <a:picLocks noChangeAspect="1"/>
          </p:cNvPicPr>
          <p:nvPr/>
        </p:nvPicPr>
        <p:blipFill>
          <a:blip r:embed="rId3"/>
          <a:stretch>
            <a:fillRect/>
          </a:stretch>
        </p:blipFill>
        <p:spPr>
          <a:xfrm>
            <a:off x="4878977" y="2344429"/>
            <a:ext cx="3771780" cy="3172618"/>
          </a:xfrm>
          <a:prstGeom prst="rect">
            <a:avLst/>
          </a:prstGeom>
        </p:spPr>
      </p:pic>
      <p:pic>
        <p:nvPicPr>
          <p:cNvPr id="7" name="Picture 6">
            <a:extLst>
              <a:ext uri="{FF2B5EF4-FFF2-40B4-BE49-F238E27FC236}">
                <a16:creationId xmlns:a16="http://schemas.microsoft.com/office/drawing/2014/main" id="{EDED0E88-C254-4921-B5AB-E13938BD2CAD}"/>
              </a:ext>
            </a:extLst>
          </p:cNvPr>
          <p:cNvPicPr>
            <a:picLocks noChangeAspect="1"/>
          </p:cNvPicPr>
          <p:nvPr/>
        </p:nvPicPr>
        <p:blipFill>
          <a:blip r:embed="rId4"/>
          <a:stretch>
            <a:fillRect/>
          </a:stretch>
        </p:blipFill>
        <p:spPr>
          <a:xfrm>
            <a:off x="687977" y="2344429"/>
            <a:ext cx="3886932" cy="3172618"/>
          </a:xfrm>
          <a:prstGeom prst="rect">
            <a:avLst/>
          </a:prstGeom>
        </p:spPr>
      </p:pic>
      <p:sp>
        <p:nvSpPr>
          <p:cNvPr id="13" name="Rectangle 12">
            <a:extLst>
              <a:ext uri="{FF2B5EF4-FFF2-40B4-BE49-F238E27FC236}">
                <a16:creationId xmlns:a16="http://schemas.microsoft.com/office/drawing/2014/main" id="{94789216-8C38-4EC7-9CCC-371B7D61BEC6}"/>
              </a:ext>
            </a:extLst>
          </p:cNvPr>
          <p:cNvSpPr/>
          <p:nvPr/>
        </p:nvSpPr>
        <p:spPr>
          <a:xfrm>
            <a:off x="685800" y="5650301"/>
            <a:ext cx="8153400" cy="338554"/>
          </a:xfrm>
          <a:prstGeom prst="rect">
            <a:avLst/>
          </a:prstGeom>
        </p:spPr>
        <p:txBody>
          <a:bodyPr wrap="square">
            <a:spAutoFit/>
          </a:bodyPr>
          <a:lstStyle/>
          <a:p>
            <a:pPr lvl="0"/>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 </a:t>
            </a:r>
            <a:r>
              <a:rPr lang="en-US" sz="800" dirty="0">
                <a:solidFill>
                  <a:srgbClr val="000000"/>
                </a:solidFill>
                <a:latin typeface="Times New Roman" panose="02020603050405020304" pitchFamily="18" charset="0"/>
                <a:cs typeface="Times New Roman" panose="02020603050405020304" pitchFamily="18" charset="0"/>
              </a:rPr>
              <a:t>R. T. Elliott, R. Fernandez-Blanco, K. </a:t>
            </a:r>
            <a:r>
              <a:rPr lang="en-US" sz="800" dirty="0" err="1">
                <a:solidFill>
                  <a:srgbClr val="000000"/>
                </a:solidFill>
                <a:latin typeface="Times New Roman" panose="02020603050405020304" pitchFamily="18" charset="0"/>
                <a:cs typeface="Times New Roman" panose="02020603050405020304" pitchFamily="18" charset="0"/>
              </a:rPr>
              <a:t>Kozdras</a:t>
            </a:r>
            <a:r>
              <a:rPr lang="en-US" sz="800" dirty="0">
                <a:solidFill>
                  <a:srgbClr val="000000"/>
                </a:solidFill>
                <a:latin typeface="Times New Roman" panose="02020603050405020304" pitchFamily="18" charset="0"/>
                <a:cs typeface="Times New Roman" panose="02020603050405020304" pitchFamily="18" charset="0"/>
              </a:rPr>
              <a:t>, J. Kaplan, B. </a:t>
            </a:r>
            <a:r>
              <a:rPr lang="en-US" sz="800" dirty="0" err="1">
                <a:solidFill>
                  <a:srgbClr val="000000"/>
                </a:solidFill>
                <a:latin typeface="Times New Roman" panose="02020603050405020304" pitchFamily="18" charset="0"/>
                <a:cs typeface="Times New Roman" panose="02020603050405020304" pitchFamily="18" charset="0"/>
              </a:rPr>
              <a:t>Lockyear</a:t>
            </a:r>
            <a:r>
              <a:rPr lang="en-US" sz="800" dirty="0">
                <a:solidFill>
                  <a:srgbClr val="000000"/>
                </a:solidFill>
                <a:latin typeface="Times New Roman" panose="02020603050405020304" pitchFamily="18" charset="0"/>
                <a:cs typeface="Times New Roman" panose="02020603050405020304" pitchFamily="18" charset="0"/>
              </a:rPr>
              <a:t>, J. </a:t>
            </a:r>
            <a:r>
              <a:rPr lang="en-US" sz="800" dirty="0" err="1">
                <a:solidFill>
                  <a:srgbClr val="000000"/>
                </a:solidFill>
                <a:latin typeface="Times New Roman" panose="02020603050405020304" pitchFamily="18" charset="0"/>
                <a:cs typeface="Times New Roman" panose="02020603050405020304" pitchFamily="18" charset="0"/>
              </a:rPr>
              <a:t>Zyskowski</a:t>
            </a:r>
            <a:r>
              <a:rPr lang="en-US" sz="800" dirty="0">
                <a:solidFill>
                  <a:srgbClr val="000000"/>
                </a:solidFill>
                <a:latin typeface="Times New Roman" panose="02020603050405020304" pitchFamily="18" charset="0"/>
                <a:cs typeface="Times New Roman" panose="02020603050405020304" pitchFamily="18" charset="0"/>
              </a:rPr>
              <a:t>, and D. S. </a:t>
            </a:r>
            <a:r>
              <a:rPr lang="en-US" sz="800" dirty="0" err="1">
                <a:solidFill>
                  <a:srgbClr val="000000"/>
                </a:solidFill>
                <a:latin typeface="Times New Roman" panose="02020603050405020304" pitchFamily="18" charset="0"/>
                <a:cs typeface="Times New Roman" panose="02020603050405020304" pitchFamily="18" charset="0"/>
              </a:rPr>
              <a:t>Kirschen</a:t>
            </a:r>
            <a:r>
              <a:rPr lang="en-US" sz="800" dirty="0">
                <a:solidFill>
                  <a:srgbClr val="000000"/>
                </a:solidFill>
                <a:latin typeface="Times New Roman" panose="02020603050405020304" pitchFamily="18" charset="0"/>
                <a:cs typeface="Times New Roman" panose="02020603050405020304" pitchFamily="18" charset="0"/>
              </a:rPr>
              <a:t>, “Sharing energy storage between transmission and distribution,” IEEE Transactions on Power Systems, 2018.</a:t>
            </a:r>
            <a:endPar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1" name="Title 1">
            <a:extLst>
              <a:ext uri="{FF2B5EF4-FFF2-40B4-BE49-F238E27FC236}">
                <a16:creationId xmlns:a16="http://schemas.microsoft.com/office/drawing/2014/main" id="{5F853EFB-DBB1-4E64-B9C8-D1A6C7EAFF8B}"/>
              </a:ext>
            </a:extLst>
          </p:cNvPr>
          <p:cNvSpPr>
            <a:spLocks noGrp="1"/>
          </p:cNvSpPr>
          <p:nvPr>
            <p:ph type="title"/>
          </p:nvPr>
        </p:nvSpPr>
        <p:spPr>
          <a:xfrm>
            <a:off x="0" y="152400"/>
            <a:ext cx="9144000" cy="704478"/>
          </a:xfrm>
        </p:spPr>
        <p:txBody>
          <a:bodyPr/>
          <a:lstStyle/>
          <a:p>
            <a:pPr algn="ctr"/>
            <a:r>
              <a:rPr lang="en-US" sz="2800" dirty="0"/>
              <a:t>Optimal </a:t>
            </a:r>
            <a:r>
              <a:rPr lang="en-US" altLang="zh-CN" sz="2800" dirty="0"/>
              <a:t>B</a:t>
            </a:r>
            <a:r>
              <a:rPr lang="en-US" sz="2800" dirty="0"/>
              <a:t>attery Dispatch </a:t>
            </a:r>
            <a:r>
              <a:rPr lang="en-US" altLang="zh-CN" sz="2800" dirty="0"/>
              <a:t>for </a:t>
            </a:r>
            <a:r>
              <a:rPr lang="en-US" sz="2800" dirty="0"/>
              <a:t>Transmission Congestion Relief</a:t>
            </a:r>
          </a:p>
        </p:txBody>
      </p:sp>
    </p:spTree>
    <p:extLst>
      <p:ext uri="{BB962C8B-B14F-4D97-AF65-F5344CB8AC3E}">
        <p14:creationId xmlns:p14="http://schemas.microsoft.com/office/powerpoint/2010/main" val="42500891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3253946" y="2286000"/>
            <a:ext cx="3070654" cy="704478"/>
          </a:xfrm>
        </p:spPr>
        <p:txBody>
          <a:bodyPr/>
          <a:lstStyle/>
          <a:p>
            <a:r>
              <a:rPr lang="en-US" dirty="0"/>
              <a:t>Thank you!</a:t>
            </a:r>
          </a:p>
        </p:txBody>
      </p:sp>
    </p:spTree>
    <p:extLst>
      <p:ext uri="{BB962C8B-B14F-4D97-AF65-F5344CB8AC3E}">
        <p14:creationId xmlns:p14="http://schemas.microsoft.com/office/powerpoint/2010/main" val="3435925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9BF301F8-C051-474F-9E6A-79303326A32C}"/>
              </a:ext>
            </a:extLst>
          </p:cNvPr>
          <p:cNvGrpSpPr/>
          <p:nvPr/>
        </p:nvGrpSpPr>
        <p:grpSpPr>
          <a:xfrm>
            <a:off x="754793" y="1575776"/>
            <a:ext cx="824502" cy="699418"/>
            <a:chOff x="762000" y="2286000"/>
            <a:chExt cx="824502" cy="699418"/>
          </a:xfrm>
        </p:grpSpPr>
        <p:grpSp>
          <p:nvGrpSpPr>
            <p:cNvPr id="25" name="Group 24">
              <a:extLst>
                <a:ext uri="{FF2B5EF4-FFF2-40B4-BE49-F238E27FC236}">
                  <a16:creationId xmlns:a16="http://schemas.microsoft.com/office/drawing/2014/main" id="{3D20C018-000E-4D36-AF8C-EF0DE670B327}"/>
                </a:ext>
              </a:extLst>
            </p:cNvPr>
            <p:cNvGrpSpPr/>
            <p:nvPr/>
          </p:nvGrpSpPr>
          <p:grpSpPr>
            <a:xfrm flipH="1">
              <a:off x="1012509" y="2601370"/>
              <a:ext cx="573993" cy="384048"/>
              <a:chOff x="6822392" y="4675691"/>
              <a:chExt cx="573993" cy="384048"/>
            </a:xfrm>
          </p:grpSpPr>
          <p:pic>
            <p:nvPicPr>
              <p:cNvPr id="29" name="Picture 28">
                <a:extLst>
                  <a:ext uri="{FF2B5EF4-FFF2-40B4-BE49-F238E27FC236}">
                    <a16:creationId xmlns:a16="http://schemas.microsoft.com/office/drawing/2014/main" id="{ECD754BD-61B5-4D66-A384-2FAC85DD855F}"/>
                  </a:ext>
                </a:extLst>
              </p:cNvPr>
              <p:cNvPicPr>
                <a:picLocks noChangeAspect="1"/>
              </p:cNvPicPr>
              <p:nvPr/>
            </p:nvPicPr>
            <p:blipFill>
              <a:blip r:embed="rId3"/>
              <a:stretch>
                <a:fillRect/>
              </a:stretch>
            </p:blipFill>
            <p:spPr>
              <a:xfrm>
                <a:off x="6858000" y="4675691"/>
                <a:ext cx="538385" cy="384048"/>
              </a:xfrm>
              <a:prstGeom prst="rect">
                <a:avLst/>
              </a:prstGeom>
            </p:spPr>
          </p:pic>
          <p:sp>
            <p:nvSpPr>
              <p:cNvPr id="30" name="Rectangle 29">
                <a:extLst>
                  <a:ext uri="{FF2B5EF4-FFF2-40B4-BE49-F238E27FC236}">
                    <a16:creationId xmlns:a16="http://schemas.microsoft.com/office/drawing/2014/main" id="{EF41E793-7F3A-4815-90FF-9188C6287016}"/>
                  </a:ext>
                </a:extLst>
              </p:cNvPr>
              <p:cNvSpPr/>
              <p:nvPr/>
            </p:nvSpPr>
            <p:spPr bwMode="auto">
              <a:xfrm>
                <a:off x="6822392" y="4726135"/>
                <a:ext cx="304800" cy="2831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grpSp>
          <p:nvGrpSpPr>
            <p:cNvPr id="26" name="Group 25">
              <a:extLst>
                <a:ext uri="{FF2B5EF4-FFF2-40B4-BE49-F238E27FC236}">
                  <a16:creationId xmlns:a16="http://schemas.microsoft.com/office/drawing/2014/main" id="{D56F6335-99D1-4B29-9599-C8734878BC4D}"/>
                </a:ext>
              </a:extLst>
            </p:cNvPr>
            <p:cNvGrpSpPr/>
            <p:nvPr/>
          </p:nvGrpSpPr>
          <p:grpSpPr>
            <a:xfrm flipH="1">
              <a:off x="762000" y="2286000"/>
              <a:ext cx="537506" cy="383421"/>
              <a:chOff x="3303829" y="4724399"/>
              <a:chExt cx="766106" cy="546489"/>
            </a:xfrm>
          </p:grpSpPr>
          <p:pic>
            <p:nvPicPr>
              <p:cNvPr id="27" name="Picture 26">
                <a:extLst>
                  <a:ext uri="{FF2B5EF4-FFF2-40B4-BE49-F238E27FC236}">
                    <a16:creationId xmlns:a16="http://schemas.microsoft.com/office/drawing/2014/main" id="{C779BDE5-F2A8-4E48-9969-B689D5090E0F}"/>
                  </a:ext>
                </a:extLst>
              </p:cNvPr>
              <p:cNvPicPr>
                <a:picLocks noChangeAspect="1"/>
              </p:cNvPicPr>
              <p:nvPr/>
            </p:nvPicPr>
            <p:blipFill>
              <a:blip r:embed="rId3"/>
              <a:stretch>
                <a:fillRect/>
              </a:stretch>
            </p:blipFill>
            <p:spPr>
              <a:xfrm>
                <a:off x="3303829" y="4724399"/>
                <a:ext cx="766106" cy="546489"/>
              </a:xfrm>
              <a:prstGeom prst="rect">
                <a:avLst/>
              </a:prstGeom>
            </p:spPr>
          </p:pic>
          <p:sp>
            <p:nvSpPr>
              <p:cNvPr id="28" name="Rectangle 27">
                <a:extLst>
                  <a:ext uri="{FF2B5EF4-FFF2-40B4-BE49-F238E27FC236}">
                    <a16:creationId xmlns:a16="http://schemas.microsoft.com/office/drawing/2014/main" id="{5D8C175B-F141-40C1-9A6D-8AC532E9D1AC}"/>
                  </a:ext>
                </a:extLst>
              </p:cNvPr>
              <p:cNvSpPr/>
              <p:nvPr/>
            </p:nvSpPr>
            <p:spPr bwMode="auto">
              <a:xfrm>
                <a:off x="3690568" y="4794239"/>
                <a:ext cx="379367" cy="40680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grpSp>
      <p:sp>
        <p:nvSpPr>
          <p:cNvPr id="2" name="Title 1"/>
          <p:cNvSpPr>
            <a:spLocks noGrp="1"/>
          </p:cNvSpPr>
          <p:nvPr>
            <p:ph type="title"/>
          </p:nvPr>
        </p:nvSpPr>
        <p:spPr>
          <a:xfrm>
            <a:off x="0" y="76200"/>
            <a:ext cx="9144000" cy="704478"/>
          </a:xfrm>
        </p:spPr>
        <p:txBody>
          <a:bodyPr/>
          <a:lstStyle/>
          <a:p>
            <a:pPr algn="ctr"/>
            <a:r>
              <a:rPr lang="en-US" dirty="0"/>
              <a:t>Flow Battery ESS</a:t>
            </a: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70" name="TextBox 369">
            <a:extLst>
              <a:ext uri="{FF2B5EF4-FFF2-40B4-BE49-F238E27FC236}">
                <a16:creationId xmlns:a16="http://schemas.microsoft.com/office/drawing/2014/main" id="{A625B599-0E89-4772-AF3C-49D27B60DA32}"/>
              </a:ext>
            </a:extLst>
          </p:cNvPr>
          <p:cNvSpPr txBox="1"/>
          <p:nvPr/>
        </p:nvSpPr>
        <p:spPr>
          <a:xfrm>
            <a:off x="762000" y="1603306"/>
            <a:ext cx="8229600" cy="661720"/>
          </a:xfrm>
          <a:prstGeom prst="rect">
            <a:avLst/>
          </a:prstGeom>
          <a:noFill/>
        </p:spPr>
        <p:txBody>
          <a:bodyPr wrap="square" rtlCol="0">
            <a:spAutoFit/>
          </a:bodyPr>
          <a:lstStyle/>
          <a:p>
            <a:pPr algn="just">
              <a:spcBef>
                <a:spcPts val="700"/>
              </a:spcBef>
            </a:pPr>
            <a:r>
              <a:rPr lang="en-US" sz="1600" dirty="0">
                <a:latin typeface="Times New Roman" panose="02020603050405020304" pitchFamily="18" charset="0"/>
                <a:cs typeface="Times New Roman" panose="02020603050405020304" pitchFamily="18" charset="0"/>
                <a:sym typeface="Wingdings" panose="05000000000000000000" pitchFamily="2" charset="2"/>
              </a:rPr>
              <a:t>           Large capacity of single unit, long cycle life </a:t>
            </a:r>
          </a:p>
          <a:p>
            <a:pPr algn="just">
              <a:spcBef>
                <a:spcPts val="600"/>
              </a:spcBef>
            </a:pPr>
            <a:r>
              <a:rPr lang="en-US" sz="1600" dirty="0">
                <a:latin typeface="Times New Roman" panose="02020603050405020304" pitchFamily="18" charset="0"/>
                <a:cs typeface="Times New Roman" panose="02020603050405020304" pitchFamily="18" charset="0"/>
                <a:sym typeface="Wingdings" panose="05000000000000000000" pitchFamily="2" charset="2"/>
              </a:rPr>
              <a:t>           Environmental impact of toxic ion-exchange membrane, low energy density</a:t>
            </a:r>
          </a:p>
        </p:txBody>
      </p:sp>
      <p:sp>
        <p:nvSpPr>
          <p:cNvPr id="31" name="TextBox 30">
            <a:extLst>
              <a:ext uri="{FF2B5EF4-FFF2-40B4-BE49-F238E27FC236}">
                <a16:creationId xmlns:a16="http://schemas.microsoft.com/office/drawing/2014/main" id="{EB724D53-CB9D-4116-AF40-1E033A9D6DD1}"/>
              </a:ext>
            </a:extLst>
          </p:cNvPr>
          <p:cNvSpPr txBox="1"/>
          <p:nvPr/>
        </p:nvSpPr>
        <p:spPr>
          <a:xfrm>
            <a:off x="609600" y="762000"/>
            <a:ext cx="7964256" cy="2369880"/>
          </a:xfrm>
          <a:prstGeom prst="rect">
            <a:avLst/>
          </a:prstGeom>
          <a:noFill/>
        </p:spPr>
        <p:txBody>
          <a:bodyPr wrap="square" rtlCol="0">
            <a:spAutoFit/>
          </a:bodyPr>
          <a:lstStyle/>
          <a:p>
            <a:pPr marL="342900" indent="-342900" algn="just">
              <a:buFont typeface="Arial" panose="020B0604020202020204" pitchFamily="34" charset="0"/>
              <a:buChar char="•"/>
            </a:pPr>
            <a:r>
              <a:rPr lang="en-US" sz="2200" dirty="0">
                <a:latin typeface="Calibri" panose="020F0502020204030204" pitchFamily="34" charset="0"/>
                <a:cs typeface="Calibri" panose="020F0502020204030204" pitchFamily="34" charset="0"/>
                <a:sym typeface="Wingdings" panose="05000000000000000000" pitchFamily="2" charset="2"/>
              </a:rPr>
              <a:t>The vanadium redox flow battery is one of the most popular types of flow batteries</a:t>
            </a:r>
          </a:p>
          <a:p>
            <a:pPr marL="342900" indent="-342900" algn="just">
              <a:buFont typeface="Arial" panose="020B0604020202020204" pitchFamily="34" charset="0"/>
              <a:buChar char="•"/>
            </a:pPr>
            <a:endParaRPr lang="en-US" sz="2000" dirty="0">
              <a:latin typeface="Calibri" panose="020F0502020204030204" pitchFamily="34" charset="0"/>
              <a:cs typeface="Calibri" panose="020F0502020204030204" pitchFamily="34" charset="0"/>
              <a:sym typeface="Wingdings" panose="05000000000000000000" pitchFamily="2" charset="2"/>
            </a:endParaRPr>
          </a:p>
          <a:p>
            <a:pPr marL="342900" indent="-342900" algn="just">
              <a:buFont typeface="Arial" panose="020B0604020202020204" pitchFamily="34" charset="0"/>
              <a:buChar char="•"/>
            </a:pPr>
            <a:endParaRPr lang="en-US" sz="2000" dirty="0">
              <a:latin typeface="Calibri" panose="020F0502020204030204" pitchFamily="34" charset="0"/>
              <a:cs typeface="Calibri" panose="020F0502020204030204" pitchFamily="34" charset="0"/>
              <a:sym typeface="Wingdings" panose="05000000000000000000" pitchFamily="2" charset="2"/>
            </a:endParaRPr>
          </a:p>
          <a:p>
            <a:pPr marL="342900" indent="-342900" algn="just">
              <a:buFont typeface="Arial" panose="020B0604020202020204" pitchFamily="34" charset="0"/>
              <a:buChar char="•"/>
            </a:pPr>
            <a:endParaRPr lang="en-US" sz="2000" dirty="0">
              <a:latin typeface="Calibri" panose="020F0502020204030204" pitchFamily="34" charset="0"/>
              <a:cs typeface="Calibri" panose="020F0502020204030204" pitchFamily="34" charset="0"/>
              <a:sym typeface="Wingdings" panose="05000000000000000000" pitchFamily="2" charset="2"/>
            </a:endParaRPr>
          </a:p>
          <a:p>
            <a:pPr marL="342900" indent="-342900" algn="just">
              <a:buFont typeface="Arial" panose="020B0604020202020204" pitchFamily="34" charset="0"/>
              <a:buChar char="•"/>
            </a:pPr>
            <a:r>
              <a:rPr lang="en-US" sz="2200" dirty="0">
                <a:latin typeface="Calibri" panose="020F0502020204030204" pitchFamily="34" charset="0"/>
                <a:cs typeface="Calibri" panose="020F0502020204030204" pitchFamily="34" charset="0"/>
                <a:sym typeface="Wingdings" panose="05000000000000000000" pitchFamily="2" charset="2"/>
              </a:rPr>
              <a:t>The charge and discharge efficiencies of vanadium redox flow battery varies greatly with the output power</a:t>
            </a:r>
            <a:endParaRPr lang="en-US" sz="2200" dirty="0">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3" name="Picture 2">
            <a:extLst>
              <a:ext uri="{FF2B5EF4-FFF2-40B4-BE49-F238E27FC236}">
                <a16:creationId xmlns:a16="http://schemas.microsoft.com/office/drawing/2014/main" id="{BFF62AD6-648A-41EE-83E0-8CF4EA23AC27}"/>
              </a:ext>
            </a:extLst>
          </p:cNvPr>
          <p:cNvPicPr>
            <a:picLocks noChangeAspect="1"/>
          </p:cNvPicPr>
          <p:nvPr/>
        </p:nvPicPr>
        <p:blipFill>
          <a:blip r:embed="rId4"/>
          <a:stretch>
            <a:fillRect/>
          </a:stretch>
        </p:blipFill>
        <p:spPr>
          <a:xfrm>
            <a:off x="887876" y="3351184"/>
            <a:ext cx="3733969" cy="2399740"/>
          </a:xfrm>
          <a:prstGeom prst="rect">
            <a:avLst/>
          </a:prstGeom>
        </p:spPr>
      </p:pic>
      <p:sp>
        <p:nvSpPr>
          <p:cNvPr id="7" name="Rectangle 6">
            <a:extLst>
              <a:ext uri="{FF2B5EF4-FFF2-40B4-BE49-F238E27FC236}">
                <a16:creationId xmlns:a16="http://schemas.microsoft.com/office/drawing/2014/main" id="{C99B2EC4-AE04-4B08-B214-A9F55EDB90F9}"/>
              </a:ext>
            </a:extLst>
          </p:cNvPr>
          <p:cNvSpPr/>
          <p:nvPr/>
        </p:nvSpPr>
        <p:spPr>
          <a:xfrm>
            <a:off x="726612" y="5791200"/>
            <a:ext cx="8229601" cy="338554"/>
          </a:xfrm>
          <a:prstGeom prst="rect">
            <a:avLst/>
          </a:prstGeom>
        </p:spPr>
        <p:txBody>
          <a:bodyPr wrap="square">
            <a:spAutoFit/>
          </a:bodyPr>
          <a:lstStyle/>
          <a:p>
            <a:r>
              <a:rPr lang="en-US" sz="800" dirty="0">
                <a:solidFill>
                  <a:srgbClr val="222222"/>
                </a:solidFill>
                <a:latin typeface="Times New Roman" panose="02020603050405020304" pitchFamily="18" charset="0"/>
                <a:cs typeface="Times New Roman" panose="02020603050405020304" pitchFamily="18" charset="0"/>
              </a:rPr>
              <a:t>Nguyen, Tu A., </a:t>
            </a:r>
            <a:r>
              <a:rPr lang="en-US" sz="800" dirty="0" err="1">
                <a:solidFill>
                  <a:srgbClr val="222222"/>
                </a:solidFill>
                <a:latin typeface="Times New Roman" panose="02020603050405020304" pitchFamily="18" charset="0"/>
                <a:cs typeface="Times New Roman" panose="02020603050405020304" pitchFamily="18" charset="0"/>
              </a:rPr>
              <a:t>Mariesa</a:t>
            </a:r>
            <a:r>
              <a:rPr lang="en-US" sz="800" dirty="0">
                <a:solidFill>
                  <a:srgbClr val="222222"/>
                </a:solidFill>
                <a:latin typeface="Times New Roman" panose="02020603050405020304" pitchFamily="18" charset="0"/>
                <a:cs typeface="Times New Roman" panose="02020603050405020304" pitchFamily="18" charset="0"/>
              </a:rPr>
              <a:t> L. Crow, and Andrew Curtis Elmore. "Optimal sizing of a vanadium redox battery system for microgrid systems." IEEE transactions on sustainable energy 6.3 (2015): 729-737.</a:t>
            </a:r>
          </a:p>
        </p:txBody>
      </p:sp>
      <p:sp>
        <p:nvSpPr>
          <p:cNvPr id="33" name="Rectangle 32">
            <a:extLst>
              <a:ext uri="{FF2B5EF4-FFF2-40B4-BE49-F238E27FC236}">
                <a16:creationId xmlns:a16="http://schemas.microsoft.com/office/drawing/2014/main" id="{BD400167-3BAE-40EB-BE7C-F16FD772C9E1}"/>
              </a:ext>
            </a:extLst>
          </p:cNvPr>
          <p:cNvSpPr/>
          <p:nvPr/>
        </p:nvSpPr>
        <p:spPr>
          <a:xfrm>
            <a:off x="4839886" y="3319046"/>
            <a:ext cx="3733970" cy="2277547"/>
          </a:xfrm>
          <a:prstGeom prst="rect">
            <a:avLst/>
          </a:prstGeom>
        </p:spPr>
        <p:txBody>
          <a:bodyPr wrap="square">
            <a:spAutoFit/>
          </a:bodyPr>
          <a:lstStyle/>
          <a:p>
            <a:pPr marL="0" lvl="1" algn="just">
              <a:buFont typeface="Wingdings" panose="05000000000000000000" pitchFamily="2" charset="2"/>
              <a:buChar char="Ø"/>
            </a:pPr>
            <a:r>
              <a:rPr lang="en-US" sz="1800" dirty="0"/>
              <a:t>The efficiency initially increase along with the output power and then slightly decrease along with the output power.</a:t>
            </a:r>
          </a:p>
          <a:p>
            <a:pPr marL="0" lvl="1" algn="just">
              <a:buFont typeface="Wingdings" panose="05000000000000000000" pitchFamily="2" charset="2"/>
              <a:buChar char="Ø"/>
            </a:pPr>
            <a:r>
              <a:rPr lang="en-US" sz="1800" dirty="0"/>
              <a:t>An optimal operation point exist at either charge or discharge operation for the maximal efficiency.</a:t>
            </a:r>
          </a:p>
          <a:p>
            <a:pPr marL="0" lvl="1" algn="just">
              <a:buFont typeface="Wingdings" panose="05000000000000000000" pitchFamily="2" charset="2"/>
              <a:buChar char="Ø"/>
            </a:pPr>
            <a:endParaRPr lang="en-US" sz="1600" dirty="0"/>
          </a:p>
        </p:txBody>
      </p:sp>
    </p:spTree>
    <p:extLst>
      <p:ext uri="{BB962C8B-B14F-4D97-AF65-F5344CB8AC3E}">
        <p14:creationId xmlns:p14="http://schemas.microsoft.com/office/powerpoint/2010/main" val="1229028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26561AEE-9787-4B2A-A45B-1706DC854691}"/>
              </a:ext>
            </a:extLst>
          </p:cNvPr>
          <p:cNvGrpSpPr/>
          <p:nvPr/>
        </p:nvGrpSpPr>
        <p:grpSpPr>
          <a:xfrm>
            <a:off x="838200" y="1459365"/>
            <a:ext cx="7643781" cy="3569835"/>
            <a:chOff x="152400" y="758726"/>
            <a:chExt cx="9144000" cy="4270474"/>
          </a:xfrm>
        </p:grpSpPr>
        <p:pic>
          <p:nvPicPr>
            <p:cNvPr id="34" name="Picture 33">
              <a:extLst>
                <a:ext uri="{FF2B5EF4-FFF2-40B4-BE49-F238E27FC236}">
                  <a16:creationId xmlns:a16="http://schemas.microsoft.com/office/drawing/2014/main" id="{378BF74E-0348-45DE-9D7B-49EB04E3FD6F}"/>
                </a:ext>
              </a:extLst>
            </p:cNvPr>
            <p:cNvPicPr>
              <a:picLocks noChangeAspect="1"/>
            </p:cNvPicPr>
            <p:nvPr/>
          </p:nvPicPr>
          <p:blipFill>
            <a:blip r:embed="rId3"/>
            <a:stretch>
              <a:fillRect/>
            </a:stretch>
          </p:blipFill>
          <p:spPr>
            <a:xfrm>
              <a:off x="152400" y="758726"/>
              <a:ext cx="9144000" cy="2242868"/>
            </a:xfrm>
            <a:prstGeom prst="rect">
              <a:avLst/>
            </a:prstGeom>
          </p:spPr>
        </p:pic>
        <p:pic>
          <p:nvPicPr>
            <p:cNvPr id="36" name="Picture 35">
              <a:extLst>
                <a:ext uri="{FF2B5EF4-FFF2-40B4-BE49-F238E27FC236}">
                  <a16:creationId xmlns:a16="http://schemas.microsoft.com/office/drawing/2014/main" id="{073432E0-BC4C-4BF8-A5E1-9298C2082CFD}"/>
                </a:ext>
              </a:extLst>
            </p:cNvPr>
            <p:cNvPicPr>
              <a:picLocks noChangeAspect="1"/>
            </p:cNvPicPr>
            <p:nvPr/>
          </p:nvPicPr>
          <p:blipFill>
            <a:blip r:embed="rId4"/>
            <a:stretch>
              <a:fillRect/>
            </a:stretch>
          </p:blipFill>
          <p:spPr>
            <a:xfrm>
              <a:off x="152400" y="3039148"/>
              <a:ext cx="9144000" cy="1990052"/>
            </a:xfrm>
            <a:prstGeom prst="rect">
              <a:avLst/>
            </a:prstGeom>
          </p:spPr>
        </p:pic>
      </p:gr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1" name="TextBox 30">
            <a:extLst>
              <a:ext uri="{FF2B5EF4-FFF2-40B4-BE49-F238E27FC236}">
                <a16:creationId xmlns:a16="http://schemas.microsoft.com/office/drawing/2014/main" id="{EB724D53-CB9D-4116-AF40-1E033A9D6DD1}"/>
              </a:ext>
            </a:extLst>
          </p:cNvPr>
          <p:cNvSpPr txBox="1"/>
          <p:nvPr/>
        </p:nvSpPr>
        <p:spPr>
          <a:xfrm>
            <a:off x="555396" y="827081"/>
            <a:ext cx="8059486" cy="830997"/>
          </a:xfrm>
          <a:prstGeom prst="rect">
            <a:avLst/>
          </a:prstGeom>
          <a:noFill/>
        </p:spPr>
        <p:txBody>
          <a:bodyPr wrap="square" rtlCol="0">
            <a:spAutoFit/>
          </a:bodyPr>
          <a:lstStyle/>
          <a:p>
            <a:pPr marL="342900" indent="-342900" algn="just">
              <a:buFont typeface="Arial" panose="020B0604020202020204" pitchFamily="34" charset="0"/>
              <a:buChar char="•"/>
            </a:pPr>
            <a:r>
              <a:rPr lang="en-US" dirty="0">
                <a:latin typeface="Calibri" panose="020F0502020204030204" pitchFamily="34" charset="0"/>
                <a:cs typeface="Calibri" panose="020F0502020204030204" pitchFamily="34" charset="0"/>
                <a:sym typeface="Wingdings" panose="05000000000000000000" pitchFamily="2" charset="2"/>
              </a:rPr>
              <a:t>The charge and discharge efficiencies of vanadium redox flow battery are also dependent on the state of charge (SoC)</a:t>
            </a:r>
            <a:endParaRPr lang="en-US" dirty="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7" name="Rectangle 6">
            <a:extLst>
              <a:ext uri="{FF2B5EF4-FFF2-40B4-BE49-F238E27FC236}">
                <a16:creationId xmlns:a16="http://schemas.microsoft.com/office/drawing/2014/main" id="{C99B2EC4-AE04-4B08-B214-A9F55EDB90F9}"/>
              </a:ext>
            </a:extLst>
          </p:cNvPr>
          <p:cNvSpPr/>
          <p:nvPr/>
        </p:nvSpPr>
        <p:spPr>
          <a:xfrm>
            <a:off x="685800" y="5791200"/>
            <a:ext cx="8229601" cy="338554"/>
          </a:xfrm>
          <a:prstGeom prst="rect">
            <a:avLst/>
          </a:prstGeom>
        </p:spPr>
        <p:txBody>
          <a:bodyPr wrap="square">
            <a:spAutoFit/>
          </a:bodyPr>
          <a:lstStyle/>
          <a:p>
            <a:r>
              <a:rPr lang="en-US" sz="800" dirty="0">
                <a:solidFill>
                  <a:srgbClr val="222222"/>
                </a:solidFill>
                <a:latin typeface="Times New Roman" panose="02020603050405020304" pitchFamily="18" charset="0"/>
                <a:cs typeface="Times New Roman" panose="02020603050405020304" pitchFamily="18" charset="0"/>
              </a:rPr>
              <a:t>He, </a:t>
            </a:r>
            <a:r>
              <a:rPr lang="en-US" sz="800" dirty="0" err="1">
                <a:solidFill>
                  <a:srgbClr val="222222"/>
                </a:solidFill>
                <a:latin typeface="Times New Roman" panose="02020603050405020304" pitchFamily="18" charset="0"/>
                <a:cs typeface="Times New Roman" panose="02020603050405020304" pitchFamily="18" charset="0"/>
              </a:rPr>
              <a:t>Guannan</a:t>
            </a:r>
            <a:r>
              <a:rPr lang="en-US" sz="800" dirty="0">
                <a:solidFill>
                  <a:srgbClr val="222222"/>
                </a:solidFill>
                <a:latin typeface="Times New Roman" panose="02020603050405020304" pitchFamily="18" charset="0"/>
                <a:cs typeface="Times New Roman" panose="02020603050405020304" pitchFamily="18" charset="0"/>
              </a:rPr>
              <a:t>, et al. "Optimal operating strategy and revenue estimates for the arbitrage of a vanadium redox flow battery considering dynamic efficiencies and capacity loss." IET Generation, Transmission &amp; Distribution 10.5 (2016): 1278-1285.</a:t>
            </a:r>
          </a:p>
        </p:txBody>
      </p:sp>
      <p:sp>
        <p:nvSpPr>
          <p:cNvPr id="33" name="Rectangle 32">
            <a:extLst>
              <a:ext uri="{FF2B5EF4-FFF2-40B4-BE49-F238E27FC236}">
                <a16:creationId xmlns:a16="http://schemas.microsoft.com/office/drawing/2014/main" id="{BD400167-3BAE-40EB-BE7C-F16FD772C9E1}"/>
              </a:ext>
            </a:extLst>
          </p:cNvPr>
          <p:cNvSpPr/>
          <p:nvPr/>
        </p:nvSpPr>
        <p:spPr>
          <a:xfrm>
            <a:off x="309082" y="5158661"/>
            <a:ext cx="8305800" cy="584775"/>
          </a:xfrm>
          <a:prstGeom prst="rect">
            <a:avLst/>
          </a:prstGeom>
        </p:spPr>
        <p:txBody>
          <a:bodyPr wrap="square">
            <a:spAutoFit/>
          </a:bodyPr>
          <a:lstStyle/>
          <a:p>
            <a:pPr marL="742950" lvl="1" indent="-285750" algn="just">
              <a:buFont typeface="Wingdings" panose="05000000000000000000" pitchFamily="2" charset="2"/>
              <a:buChar char="Ø"/>
            </a:pPr>
            <a:r>
              <a:rPr lang="en-US" sz="1600" dirty="0"/>
              <a:t>The battery with 50% SoC possesses a better efficiency curve at the discharge mode</a:t>
            </a:r>
          </a:p>
          <a:p>
            <a:pPr marL="742950" lvl="1" indent="-285750" algn="just">
              <a:buFont typeface="Wingdings" panose="05000000000000000000" pitchFamily="2" charset="2"/>
              <a:buChar char="Ø"/>
            </a:pPr>
            <a:r>
              <a:rPr lang="en-US" sz="1600" dirty="0"/>
              <a:t>The battery with 20% SoC possesses a better efficiency curve at the charge mode</a:t>
            </a:r>
          </a:p>
        </p:txBody>
      </p:sp>
      <p:sp>
        <p:nvSpPr>
          <p:cNvPr id="39" name="TextBox 38">
            <a:extLst>
              <a:ext uri="{FF2B5EF4-FFF2-40B4-BE49-F238E27FC236}">
                <a16:creationId xmlns:a16="http://schemas.microsoft.com/office/drawing/2014/main" id="{07D4DA26-B8EB-4315-A980-44608D3A08CA}"/>
              </a:ext>
            </a:extLst>
          </p:cNvPr>
          <p:cNvSpPr txBox="1"/>
          <p:nvPr/>
        </p:nvSpPr>
        <p:spPr>
          <a:xfrm rot="16200000">
            <a:off x="251946" y="2502924"/>
            <a:ext cx="870688" cy="307777"/>
          </a:xfrm>
          <a:prstGeom prst="rect">
            <a:avLst/>
          </a:prstGeom>
          <a:noFill/>
        </p:spPr>
        <p:txBody>
          <a:bodyPr wrap="none" rtlCol="0">
            <a:spAutoFit/>
          </a:bodyPr>
          <a:lstStyle/>
          <a:p>
            <a:r>
              <a:rPr lang="en-US" sz="1400" dirty="0">
                <a:solidFill>
                  <a:srgbClr val="C00000"/>
                </a:solidFill>
              </a:rPr>
              <a:t>discharge</a:t>
            </a:r>
          </a:p>
        </p:txBody>
      </p:sp>
      <p:sp>
        <p:nvSpPr>
          <p:cNvPr id="43" name="TextBox 42">
            <a:extLst>
              <a:ext uri="{FF2B5EF4-FFF2-40B4-BE49-F238E27FC236}">
                <a16:creationId xmlns:a16="http://schemas.microsoft.com/office/drawing/2014/main" id="{E187F6F0-C636-4665-8B23-A0807CD8C3CE}"/>
              </a:ext>
            </a:extLst>
          </p:cNvPr>
          <p:cNvSpPr txBox="1"/>
          <p:nvPr/>
        </p:nvSpPr>
        <p:spPr>
          <a:xfrm rot="16200000">
            <a:off x="356942" y="4093256"/>
            <a:ext cx="660694" cy="307777"/>
          </a:xfrm>
          <a:prstGeom prst="rect">
            <a:avLst/>
          </a:prstGeom>
          <a:noFill/>
        </p:spPr>
        <p:txBody>
          <a:bodyPr wrap="none" rtlCol="0">
            <a:spAutoFit/>
          </a:bodyPr>
          <a:lstStyle/>
          <a:p>
            <a:r>
              <a:rPr lang="en-US" sz="1400" dirty="0">
                <a:solidFill>
                  <a:srgbClr val="00B050"/>
                </a:solidFill>
              </a:rPr>
              <a:t>charge</a:t>
            </a:r>
          </a:p>
        </p:txBody>
      </p:sp>
      <p:sp>
        <p:nvSpPr>
          <p:cNvPr id="44" name="TextBox 43">
            <a:extLst>
              <a:ext uri="{FF2B5EF4-FFF2-40B4-BE49-F238E27FC236}">
                <a16:creationId xmlns:a16="http://schemas.microsoft.com/office/drawing/2014/main" id="{A9A53BFD-1A01-466F-A73A-A072F9DBD687}"/>
              </a:ext>
            </a:extLst>
          </p:cNvPr>
          <p:cNvSpPr txBox="1"/>
          <p:nvPr/>
        </p:nvSpPr>
        <p:spPr>
          <a:xfrm>
            <a:off x="1945328" y="3505200"/>
            <a:ext cx="721672" cy="261610"/>
          </a:xfrm>
          <a:prstGeom prst="rect">
            <a:avLst/>
          </a:prstGeom>
          <a:noFill/>
        </p:spPr>
        <p:txBody>
          <a:bodyPr wrap="none" rtlCol="0">
            <a:spAutoFit/>
          </a:bodyPr>
          <a:lstStyle/>
          <a:p>
            <a:r>
              <a:rPr lang="en-US" sz="1100" dirty="0"/>
              <a:t>20% SoC</a:t>
            </a:r>
          </a:p>
        </p:txBody>
      </p:sp>
      <p:sp>
        <p:nvSpPr>
          <p:cNvPr id="46" name="TextBox 45">
            <a:extLst>
              <a:ext uri="{FF2B5EF4-FFF2-40B4-BE49-F238E27FC236}">
                <a16:creationId xmlns:a16="http://schemas.microsoft.com/office/drawing/2014/main" id="{A2F0D038-2235-4223-ACEE-6F380A37BF7F}"/>
              </a:ext>
            </a:extLst>
          </p:cNvPr>
          <p:cNvSpPr txBox="1"/>
          <p:nvPr/>
        </p:nvSpPr>
        <p:spPr>
          <a:xfrm>
            <a:off x="6858000" y="3504441"/>
            <a:ext cx="721672" cy="261610"/>
          </a:xfrm>
          <a:prstGeom prst="rect">
            <a:avLst/>
          </a:prstGeom>
          <a:noFill/>
        </p:spPr>
        <p:txBody>
          <a:bodyPr wrap="none" rtlCol="0">
            <a:spAutoFit/>
          </a:bodyPr>
          <a:lstStyle/>
          <a:p>
            <a:r>
              <a:rPr lang="en-US" sz="1100" dirty="0"/>
              <a:t>80% SoC</a:t>
            </a:r>
          </a:p>
        </p:txBody>
      </p:sp>
      <p:sp>
        <p:nvSpPr>
          <p:cNvPr id="47" name="TextBox 46">
            <a:extLst>
              <a:ext uri="{FF2B5EF4-FFF2-40B4-BE49-F238E27FC236}">
                <a16:creationId xmlns:a16="http://schemas.microsoft.com/office/drawing/2014/main" id="{50E55D5F-E219-4D52-A0AC-BCB05540A669}"/>
              </a:ext>
            </a:extLst>
          </p:cNvPr>
          <p:cNvSpPr txBox="1"/>
          <p:nvPr/>
        </p:nvSpPr>
        <p:spPr>
          <a:xfrm>
            <a:off x="4383728" y="3500378"/>
            <a:ext cx="721672" cy="261610"/>
          </a:xfrm>
          <a:prstGeom prst="rect">
            <a:avLst/>
          </a:prstGeom>
          <a:noFill/>
        </p:spPr>
        <p:txBody>
          <a:bodyPr wrap="none" rtlCol="0">
            <a:spAutoFit/>
          </a:bodyPr>
          <a:lstStyle/>
          <a:p>
            <a:r>
              <a:rPr lang="en-US" sz="1100" dirty="0"/>
              <a:t>50% SoC</a:t>
            </a:r>
          </a:p>
        </p:txBody>
      </p:sp>
      <p:sp>
        <p:nvSpPr>
          <p:cNvPr id="18" name="Title 1">
            <a:extLst>
              <a:ext uri="{FF2B5EF4-FFF2-40B4-BE49-F238E27FC236}">
                <a16:creationId xmlns:a16="http://schemas.microsoft.com/office/drawing/2014/main" id="{182ED236-273F-41BB-9FB9-59C83E32F9C1}"/>
              </a:ext>
            </a:extLst>
          </p:cNvPr>
          <p:cNvSpPr txBox="1">
            <a:spLocks/>
          </p:cNvSpPr>
          <p:nvPr/>
        </p:nvSpPr>
        <p:spPr bwMode="auto">
          <a:xfrm>
            <a:off x="0" y="76200"/>
            <a:ext cx="9144000" cy="7044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algn="ctr" eaLnBrk="1" hangingPunct="1"/>
            <a:r>
              <a:rPr lang="en-US" kern="0" dirty="0"/>
              <a:t>Flow Battery ESS</a:t>
            </a:r>
          </a:p>
        </p:txBody>
      </p:sp>
    </p:spTree>
    <p:extLst>
      <p:ext uri="{BB962C8B-B14F-4D97-AF65-F5344CB8AC3E}">
        <p14:creationId xmlns:p14="http://schemas.microsoft.com/office/powerpoint/2010/main" val="1278601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413A64-35FE-447E-88A5-468698CE9C5B}"/>
              </a:ext>
            </a:extLst>
          </p:cNvPr>
          <p:cNvPicPr>
            <a:picLocks noChangeAspect="1"/>
          </p:cNvPicPr>
          <p:nvPr/>
        </p:nvPicPr>
        <p:blipFill>
          <a:blip r:embed="rId3"/>
          <a:stretch>
            <a:fillRect/>
          </a:stretch>
        </p:blipFill>
        <p:spPr>
          <a:xfrm>
            <a:off x="914400" y="1523105"/>
            <a:ext cx="3383801" cy="2226726"/>
          </a:xfrm>
          <a:prstGeom prst="rect">
            <a:avLst/>
          </a:prstGeom>
        </p:spPr>
      </p:pic>
      <p:pic>
        <p:nvPicPr>
          <p:cNvPr id="10" name="Picture 9">
            <a:extLst>
              <a:ext uri="{FF2B5EF4-FFF2-40B4-BE49-F238E27FC236}">
                <a16:creationId xmlns:a16="http://schemas.microsoft.com/office/drawing/2014/main" id="{9F252C53-1C0D-43E1-AB86-FE4CAC8CDB27}"/>
              </a:ext>
            </a:extLst>
          </p:cNvPr>
          <p:cNvPicPr>
            <a:picLocks noChangeAspect="1"/>
          </p:cNvPicPr>
          <p:nvPr/>
        </p:nvPicPr>
        <p:blipFill>
          <a:blip r:embed="rId4"/>
          <a:stretch>
            <a:fillRect/>
          </a:stretch>
        </p:blipFill>
        <p:spPr>
          <a:xfrm>
            <a:off x="4800600" y="1633381"/>
            <a:ext cx="3443942" cy="2080130"/>
          </a:xfrm>
          <a:prstGeom prst="rect">
            <a:avLst/>
          </a:prstGeom>
        </p:spPr>
      </p:pic>
      <p:sp>
        <p:nvSpPr>
          <p:cNvPr id="2" name="Title 1"/>
          <p:cNvSpPr>
            <a:spLocks noGrp="1"/>
          </p:cNvSpPr>
          <p:nvPr>
            <p:ph type="title"/>
          </p:nvPr>
        </p:nvSpPr>
        <p:spPr>
          <a:xfrm>
            <a:off x="0" y="76200"/>
            <a:ext cx="9144000" cy="704478"/>
          </a:xfrm>
        </p:spPr>
        <p:txBody>
          <a:bodyPr/>
          <a:lstStyle/>
          <a:p>
            <a:pPr algn="ctr"/>
            <a:r>
              <a:rPr lang="en-US" dirty="0"/>
              <a:t>Lead-acid Battery ESS</a:t>
            </a: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1" name="TextBox 30">
            <a:extLst>
              <a:ext uri="{FF2B5EF4-FFF2-40B4-BE49-F238E27FC236}">
                <a16:creationId xmlns:a16="http://schemas.microsoft.com/office/drawing/2014/main" id="{EB724D53-CB9D-4116-AF40-1E033A9D6DD1}"/>
              </a:ext>
            </a:extLst>
          </p:cNvPr>
          <p:cNvSpPr txBox="1"/>
          <p:nvPr/>
        </p:nvSpPr>
        <p:spPr>
          <a:xfrm>
            <a:off x="609600" y="842456"/>
            <a:ext cx="8005282" cy="707886"/>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latin typeface="Calibri" panose="020F0502020204030204" pitchFamily="34" charset="0"/>
                <a:cs typeface="Calibri" panose="020F0502020204030204" pitchFamily="34" charset="0"/>
                <a:sym typeface="Wingdings" panose="05000000000000000000" pitchFamily="2" charset="2"/>
              </a:rPr>
              <a:t>The lead-acid battery has more than 100-year history like PHES and has been applied to some commercial ESS projects.</a:t>
            </a:r>
            <a:endParaRPr lang="en-US" sz="2000" dirty="0">
              <a:latin typeface="Times New Roman" panose="02020603050405020304" pitchFamily="18" charset="0"/>
              <a:cs typeface="Times New Roman" panose="02020603050405020304" pitchFamily="18" charset="0"/>
              <a:sym typeface="Wingdings" panose="05000000000000000000" pitchFamily="2" charset="2"/>
            </a:endParaRPr>
          </a:p>
        </p:txBody>
      </p:sp>
      <p:graphicFrame>
        <p:nvGraphicFramePr>
          <p:cNvPr id="4" name="Table 5">
            <a:extLst>
              <a:ext uri="{FF2B5EF4-FFF2-40B4-BE49-F238E27FC236}">
                <a16:creationId xmlns:a16="http://schemas.microsoft.com/office/drawing/2014/main" id="{1AA5FCF2-6650-45DA-B297-A43A81F52A57}"/>
              </a:ext>
            </a:extLst>
          </p:cNvPr>
          <p:cNvGraphicFramePr>
            <a:graphicFrameLocks noGrp="1"/>
          </p:cNvGraphicFramePr>
          <p:nvPr>
            <p:extLst>
              <p:ext uri="{D42A27DB-BD31-4B8C-83A1-F6EECF244321}">
                <p14:modId xmlns:p14="http://schemas.microsoft.com/office/powerpoint/2010/main" val="366943364"/>
              </p:ext>
            </p:extLst>
          </p:nvPr>
        </p:nvGraphicFramePr>
        <p:xfrm>
          <a:off x="762000" y="3795335"/>
          <a:ext cx="7620000" cy="1097280"/>
        </p:xfrm>
        <a:graphic>
          <a:graphicData uri="http://schemas.openxmlformats.org/drawingml/2006/table">
            <a:tbl>
              <a:tblPr firstRow="1" bandRow="1">
                <a:tableStyleId>{9D7B26C5-4107-4FEC-AEDC-1716B250A1EF}</a:tableStyleId>
              </a:tblPr>
              <a:tblGrid>
                <a:gridCol w="2919477">
                  <a:extLst>
                    <a:ext uri="{9D8B030D-6E8A-4147-A177-3AD203B41FA5}">
                      <a16:colId xmlns:a16="http://schemas.microsoft.com/office/drawing/2014/main" val="3950794856"/>
                    </a:ext>
                  </a:extLst>
                </a:gridCol>
                <a:gridCol w="4700523">
                  <a:extLst>
                    <a:ext uri="{9D8B030D-6E8A-4147-A177-3AD203B41FA5}">
                      <a16:colId xmlns:a16="http://schemas.microsoft.com/office/drawing/2014/main" val="1727294270"/>
                    </a:ext>
                  </a:extLst>
                </a:gridCol>
              </a:tblGrid>
              <a:tr h="354920">
                <a:tc>
                  <a:txBody>
                    <a:bodyPr/>
                    <a:lstStyle/>
                    <a:p>
                      <a:pPr marL="0" indent="0" algn="ctr" rtl="0" eaLnBrk="0" fontAlgn="base" hangingPunct="0">
                        <a:spcBef>
                          <a:spcPct val="0"/>
                        </a:spcBef>
                        <a:spcAft>
                          <a:spcPct val="0"/>
                        </a:spcAft>
                        <a:buFont typeface="Arial" panose="020B0604020202020204" pitchFamily="34" charset="0"/>
                        <a:buNone/>
                      </a:pPr>
                      <a:r>
                        <a:rPr lang="en-US" sz="1800" kern="1200" dirty="0">
                          <a:latin typeface="Times New Roman" panose="02020603050405020304" pitchFamily="18" charset="0"/>
                          <a:cs typeface="Times New Roman" panose="02020603050405020304" pitchFamily="18" charset="0"/>
                        </a:rPr>
                        <a:t>Power/Capacity</a:t>
                      </a:r>
                      <a:endParaRPr lang="en-US" sz="18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indent="0" algn="ctr" rtl="0" eaLnBrk="0" fontAlgn="base" hangingPunct="0">
                        <a:spcBef>
                          <a:spcPct val="0"/>
                        </a:spcBef>
                        <a:spcAft>
                          <a:spcPct val="0"/>
                        </a:spcAft>
                        <a:buFont typeface="Arial" panose="020B0604020202020204" pitchFamily="34" charset="0"/>
                        <a:buNone/>
                      </a:pPr>
                      <a:r>
                        <a:rPr lang="en-US" sz="1800" kern="1200" dirty="0">
                          <a:latin typeface="Times New Roman" panose="02020603050405020304" pitchFamily="18" charset="0"/>
                          <a:cs typeface="Times New Roman" panose="02020603050405020304" pitchFamily="18" charset="0"/>
                        </a:rPr>
                        <a:t>Location</a:t>
                      </a:r>
                      <a:endParaRPr lang="en-US" sz="180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509739324"/>
                  </a:ext>
                </a:extLst>
              </a:tr>
              <a:tr h="354920">
                <a:tc>
                  <a:txBody>
                    <a:bodyPr/>
                    <a:lstStyle/>
                    <a:p>
                      <a:pPr marL="0" indent="0" algn="ctr" rtl="0" eaLnBrk="0" fontAlgn="base" hangingPunct="0">
                        <a:spcBef>
                          <a:spcPct val="0"/>
                        </a:spcBef>
                        <a:spcAft>
                          <a:spcPct val="0"/>
                        </a:spcAft>
                        <a:buFont typeface="Arial" panose="020B0604020202020204" pitchFamily="34" charset="0"/>
                        <a:buNone/>
                      </a:pPr>
                      <a:r>
                        <a:rPr lang="en-US" sz="1800" kern="1200" dirty="0">
                          <a:solidFill>
                            <a:schemeClr val="tx1"/>
                          </a:solidFill>
                          <a:latin typeface="Times New Roman" panose="02020603050405020304" pitchFamily="18" charset="0"/>
                          <a:ea typeface="+mn-ea"/>
                          <a:cs typeface="Times New Roman" panose="02020603050405020304" pitchFamily="18" charset="0"/>
                        </a:rPr>
                        <a:t>10 MW/40 MWh</a:t>
                      </a:r>
                    </a:p>
                  </a:txBody>
                  <a:tcPr anchor="ctr"/>
                </a:tc>
                <a:tc>
                  <a:txBody>
                    <a:bodyPr/>
                    <a:lstStyle/>
                    <a:p>
                      <a:pPr marL="0" indent="0" algn="ctr" rtl="0" eaLnBrk="0" fontAlgn="base" hangingPunct="0">
                        <a:spcBef>
                          <a:spcPct val="0"/>
                        </a:spcBef>
                        <a:spcAft>
                          <a:spcPct val="0"/>
                        </a:spcAft>
                        <a:buFont typeface="Arial" panose="020B0604020202020204" pitchFamily="34" charset="0"/>
                        <a:buNone/>
                      </a:pPr>
                      <a:r>
                        <a:rPr lang="en-US" sz="1800" kern="1200" dirty="0">
                          <a:solidFill>
                            <a:schemeClr val="tx1"/>
                          </a:solidFill>
                          <a:latin typeface="Times New Roman" panose="02020603050405020304" pitchFamily="18" charset="0"/>
                          <a:ea typeface="+mn-ea"/>
                          <a:cs typeface="Times New Roman" panose="02020603050405020304" pitchFamily="18" charset="0"/>
                        </a:rPr>
                        <a:t>Chino, California</a:t>
                      </a:r>
                    </a:p>
                  </a:txBody>
                  <a:tcPr/>
                </a:tc>
                <a:extLst>
                  <a:ext uri="{0D108BD9-81ED-4DB2-BD59-A6C34878D82A}">
                    <a16:rowId xmlns:a16="http://schemas.microsoft.com/office/drawing/2014/main" val="3572445639"/>
                  </a:ext>
                </a:extLst>
              </a:tr>
              <a:tr h="354920">
                <a:tc>
                  <a:txBody>
                    <a:bodyPr/>
                    <a:lstStyle/>
                    <a:p>
                      <a:pPr marL="0" indent="0" algn="ctr" rtl="0" eaLnBrk="0" fontAlgn="base" hangingPunct="0">
                        <a:spcBef>
                          <a:spcPct val="0"/>
                        </a:spcBef>
                        <a:spcAft>
                          <a:spcPct val="0"/>
                        </a:spcAft>
                        <a:buFont typeface="Arial" panose="020B0604020202020204" pitchFamily="34" charset="0"/>
                        <a:buNone/>
                      </a:pPr>
                      <a:r>
                        <a:rPr lang="en-US" sz="1800" kern="1200" dirty="0">
                          <a:solidFill>
                            <a:schemeClr val="tx1"/>
                          </a:solidFill>
                          <a:latin typeface="Times New Roman" panose="02020603050405020304" pitchFamily="18" charset="0"/>
                          <a:ea typeface="+mn-ea"/>
                          <a:cs typeface="Times New Roman" panose="02020603050405020304" pitchFamily="18" charset="0"/>
                        </a:rPr>
                        <a:t>20 MW/14 MWh</a:t>
                      </a:r>
                    </a:p>
                  </a:txBody>
                  <a:tcPr anchor="ctr"/>
                </a:tc>
                <a:tc>
                  <a:txBody>
                    <a:bodyPr/>
                    <a:lstStyle/>
                    <a:p>
                      <a:pPr marL="0" indent="0" algn="ctr" rtl="0" eaLnBrk="0" fontAlgn="base" hangingPunct="0">
                        <a:spcBef>
                          <a:spcPct val="0"/>
                        </a:spcBef>
                        <a:spcAft>
                          <a:spcPct val="0"/>
                        </a:spcAft>
                        <a:buFont typeface="Arial" panose="020B0604020202020204" pitchFamily="34" charset="0"/>
                        <a:buNone/>
                      </a:pPr>
                      <a:r>
                        <a:rPr lang="en-US" sz="1800" kern="1200" dirty="0">
                          <a:solidFill>
                            <a:schemeClr val="tx1"/>
                          </a:solidFill>
                          <a:latin typeface="Times New Roman" panose="02020603050405020304" pitchFamily="18" charset="0"/>
                          <a:ea typeface="+mn-ea"/>
                          <a:cs typeface="Times New Roman" panose="02020603050405020304" pitchFamily="18" charset="0"/>
                        </a:rPr>
                        <a:t>Puerto Rico Electric Power Authority Metro</a:t>
                      </a:r>
                    </a:p>
                  </a:txBody>
                  <a:tcPr/>
                </a:tc>
                <a:extLst>
                  <a:ext uri="{0D108BD9-81ED-4DB2-BD59-A6C34878D82A}">
                    <a16:rowId xmlns:a16="http://schemas.microsoft.com/office/drawing/2014/main" val="3473985029"/>
                  </a:ext>
                </a:extLst>
              </a:tr>
            </a:tbl>
          </a:graphicData>
        </a:graphic>
      </p:graphicFrame>
      <p:grpSp>
        <p:nvGrpSpPr>
          <p:cNvPr id="3" name="Group 2">
            <a:extLst>
              <a:ext uri="{FF2B5EF4-FFF2-40B4-BE49-F238E27FC236}">
                <a16:creationId xmlns:a16="http://schemas.microsoft.com/office/drawing/2014/main" id="{98838E0D-9CC2-482A-A258-C821617A659C}"/>
              </a:ext>
            </a:extLst>
          </p:cNvPr>
          <p:cNvGrpSpPr/>
          <p:nvPr/>
        </p:nvGrpSpPr>
        <p:grpSpPr>
          <a:xfrm>
            <a:off x="457200" y="4983624"/>
            <a:ext cx="8229600" cy="699418"/>
            <a:chOff x="428619" y="4863182"/>
            <a:chExt cx="8229600" cy="699418"/>
          </a:xfrm>
        </p:grpSpPr>
        <p:grpSp>
          <p:nvGrpSpPr>
            <p:cNvPr id="36" name="Group 35">
              <a:extLst>
                <a:ext uri="{FF2B5EF4-FFF2-40B4-BE49-F238E27FC236}">
                  <a16:creationId xmlns:a16="http://schemas.microsoft.com/office/drawing/2014/main" id="{A2F35E0F-E2F8-4792-B4BD-B84EC48B6F8E}"/>
                </a:ext>
              </a:extLst>
            </p:cNvPr>
            <p:cNvGrpSpPr/>
            <p:nvPr/>
          </p:nvGrpSpPr>
          <p:grpSpPr>
            <a:xfrm>
              <a:off x="428619" y="4863182"/>
              <a:ext cx="824502" cy="699418"/>
              <a:chOff x="762000" y="2286000"/>
              <a:chExt cx="824502" cy="699418"/>
            </a:xfrm>
          </p:grpSpPr>
          <p:grpSp>
            <p:nvGrpSpPr>
              <p:cNvPr id="37" name="Group 36">
                <a:extLst>
                  <a:ext uri="{FF2B5EF4-FFF2-40B4-BE49-F238E27FC236}">
                    <a16:creationId xmlns:a16="http://schemas.microsoft.com/office/drawing/2014/main" id="{E9087D77-F0E4-4778-A49E-5F24EB4DB6FE}"/>
                  </a:ext>
                </a:extLst>
              </p:cNvPr>
              <p:cNvGrpSpPr/>
              <p:nvPr/>
            </p:nvGrpSpPr>
            <p:grpSpPr>
              <a:xfrm flipH="1">
                <a:off x="1012509" y="2601370"/>
                <a:ext cx="573993" cy="384048"/>
                <a:chOff x="6822392" y="4675691"/>
                <a:chExt cx="573993" cy="384048"/>
              </a:xfrm>
            </p:grpSpPr>
            <p:pic>
              <p:nvPicPr>
                <p:cNvPr id="41" name="Picture 40">
                  <a:extLst>
                    <a:ext uri="{FF2B5EF4-FFF2-40B4-BE49-F238E27FC236}">
                      <a16:creationId xmlns:a16="http://schemas.microsoft.com/office/drawing/2014/main" id="{CEA002BD-5EA3-44C1-A0A3-75392400857D}"/>
                    </a:ext>
                  </a:extLst>
                </p:cNvPr>
                <p:cNvPicPr>
                  <a:picLocks noChangeAspect="1"/>
                </p:cNvPicPr>
                <p:nvPr/>
              </p:nvPicPr>
              <p:blipFill>
                <a:blip r:embed="rId5"/>
                <a:stretch>
                  <a:fillRect/>
                </a:stretch>
              </p:blipFill>
              <p:spPr>
                <a:xfrm>
                  <a:off x="6858000" y="4675691"/>
                  <a:ext cx="538385" cy="384048"/>
                </a:xfrm>
                <a:prstGeom prst="rect">
                  <a:avLst/>
                </a:prstGeom>
              </p:spPr>
            </p:pic>
            <p:sp>
              <p:nvSpPr>
                <p:cNvPr id="42" name="Rectangle 41">
                  <a:extLst>
                    <a:ext uri="{FF2B5EF4-FFF2-40B4-BE49-F238E27FC236}">
                      <a16:creationId xmlns:a16="http://schemas.microsoft.com/office/drawing/2014/main" id="{7A194B03-3953-48CC-A765-DEE404962140}"/>
                    </a:ext>
                  </a:extLst>
                </p:cNvPr>
                <p:cNvSpPr/>
                <p:nvPr/>
              </p:nvSpPr>
              <p:spPr bwMode="auto">
                <a:xfrm>
                  <a:off x="6822392" y="4726135"/>
                  <a:ext cx="304800" cy="2831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grpSp>
            <p:nvGrpSpPr>
              <p:cNvPr id="38" name="Group 37">
                <a:extLst>
                  <a:ext uri="{FF2B5EF4-FFF2-40B4-BE49-F238E27FC236}">
                    <a16:creationId xmlns:a16="http://schemas.microsoft.com/office/drawing/2014/main" id="{F2E1310E-8965-4FB2-9007-2E68B152DCC8}"/>
                  </a:ext>
                </a:extLst>
              </p:cNvPr>
              <p:cNvGrpSpPr/>
              <p:nvPr/>
            </p:nvGrpSpPr>
            <p:grpSpPr>
              <a:xfrm flipH="1">
                <a:off x="762000" y="2286000"/>
                <a:ext cx="537506" cy="383421"/>
                <a:chOff x="3303829" y="4724399"/>
                <a:chExt cx="766106" cy="546489"/>
              </a:xfrm>
            </p:grpSpPr>
            <p:pic>
              <p:nvPicPr>
                <p:cNvPr id="39" name="Picture 38">
                  <a:extLst>
                    <a:ext uri="{FF2B5EF4-FFF2-40B4-BE49-F238E27FC236}">
                      <a16:creationId xmlns:a16="http://schemas.microsoft.com/office/drawing/2014/main" id="{5AE85395-28F6-4729-8782-8130FE5D3680}"/>
                    </a:ext>
                  </a:extLst>
                </p:cNvPr>
                <p:cNvPicPr>
                  <a:picLocks noChangeAspect="1"/>
                </p:cNvPicPr>
                <p:nvPr/>
              </p:nvPicPr>
              <p:blipFill>
                <a:blip r:embed="rId5"/>
                <a:stretch>
                  <a:fillRect/>
                </a:stretch>
              </p:blipFill>
              <p:spPr>
                <a:xfrm>
                  <a:off x="3303829" y="4724399"/>
                  <a:ext cx="766106" cy="546489"/>
                </a:xfrm>
                <a:prstGeom prst="rect">
                  <a:avLst/>
                </a:prstGeom>
              </p:spPr>
            </p:pic>
            <p:sp>
              <p:nvSpPr>
                <p:cNvPr id="40" name="Rectangle 39">
                  <a:extLst>
                    <a:ext uri="{FF2B5EF4-FFF2-40B4-BE49-F238E27FC236}">
                      <a16:creationId xmlns:a16="http://schemas.microsoft.com/office/drawing/2014/main" id="{9E696B11-291F-4E8D-B367-FBF2DC0F5B44}"/>
                    </a:ext>
                  </a:extLst>
                </p:cNvPr>
                <p:cNvSpPr/>
                <p:nvPr/>
              </p:nvSpPr>
              <p:spPr bwMode="auto">
                <a:xfrm>
                  <a:off x="3690568" y="4794239"/>
                  <a:ext cx="379367" cy="40680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grpSp>
        <p:sp>
          <p:nvSpPr>
            <p:cNvPr id="26" name="TextBox 25">
              <a:extLst>
                <a:ext uri="{FF2B5EF4-FFF2-40B4-BE49-F238E27FC236}">
                  <a16:creationId xmlns:a16="http://schemas.microsoft.com/office/drawing/2014/main" id="{E3BC8553-00EF-4134-809E-ACD6BB5B40D0}"/>
                </a:ext>
              </a:extLst>
            </p:cNvPr>
            <p:cNvSpPr txBox="1"/>
            <p:nvPr/>
          </p:nvSpPr>
          <p:spPr>
            <a:xfrm>
              <a:off x="428619" y="4890975"/>
              <a:ext cx="8229600" cy="661720"/>
            </a:xfrm>
            <a:prstGeom prst="rect">
              <a:avLst/>
            </a:prstGeom>
            <a:noFill/>
          </p:spPr>
          <p:txBody>
            <a:bodyPr wrap="square" rtlCol="0">
              <a:spAutoFit/>
            </a:bodyPr>
            <a:lstStyle/>
            <a:p>
              <a:pPr algn="just">
                <a:spcBef>
                  <a:spcPts val="700"/>
                </a:spcBef>
              </a:pPr>
              <a:r>
                <a:rPr lang="en-US" sz="1600" dirty="0">
                  <a:latin typeface="Times New Roman" panose="02020603050405020304" pitchFamily="18" charset="0"/>
                  <a:cs typeface="Times New Roman" panose="02020603050405020304" pitchFamily="18" charset="0"/>
                  <a:sym typeface="Wingdings" panose="05000000000000000000" pitchFamily="2" charset="2"/>
                </a:rPr>
                <a:t>           Low cost and high reliability </a:t>
              </a:r>
            </a:p>
            <a:p>
              <a:pPr indent="-457200">
                <a:spcBef>
                  <a:spcPts val="600"/>
                </a:spcBef>
              </a:pPr>
              <a:r>
                <a:rPr lang="en-US" sz="1600" dirty="0">
                  <a:latin typeface="Times New Roman" panose="02020603050405020304" pitchFamily="18" charset="0"/>
                  <a:cs typeface="Times New Roman" panose="02020603050405020304" pitchFamily="18" charset="0"/>
                  <a:sym typeface="Wingdings" panose="05000000000000000000" pitchFamily="2" charset="2"/>
                </a:rPr>
                <a:t>           Low energy density, short cycle life, performance degradation in low temperatures </a:t>
              </a:r>
            </a:p>
          </p:txBody>
        </p:sp>
      </p:grpSp>
      <p:sp>
        <p:nvSpPr>
          <p:cNvPr id="44" name="Rectangle 43">
            <a:extLst>
              <a:ext uri="{FF2B5EF4-FFF2-40B4-BE49-F238E27FC236}">
                <a16:creationId xmlns:a16="http://schemas.microsoft.com/office/drawing/2014/main" id="{EFC7377D-6F0F-47F8-A043-9893C8C389F4}"/>
              </a:ext>
            </a:extLst>
          </p:cNvPr>
          <p:cNvSpPr/>
          <p:nvPr/>
        </p:nvSpPr>
        <p:spPr>
          <a:xfrm>
            <a:off x="762000" y="5804356"/>
            <a:ext cx="8077200" cy="215444"/>
          </a:xfrm>
          <a:prstGeom prst="rect">
            <a:avLst/>
          </a:prstGeom>
        </p:spPr>
        <p:txBody>
          <a:bodyPr wrap="square">
            <a:spAutoFit/>
          </a:bodyPr>
          <a:lstStyle/>
          <a:p>
            <a:r>
              <a:rPr lang="en-US" sz="800" dirty="0">
                <a:solidFill>
                  <a:srgbClr val="222222"/>
                </a:solidFill>
                <a:latin typeface="Times New Roman" panose="02020603050405020304" pitchFamily="18" charset="0"/>
                <a:cs typeface="Times New Roman" panose="02020603050405020304" pitchFamily="18" charset="0"/>
              </a:rPr>
              <a:t>May, Geoffrey J., Alistair Davidson, and Boris </a:t>
            </a:r>
            <a:r>
              <a:rPr lang="en-US" sz="800" dirty="0" err="1">
                <a:solidFill>
                  <a:srgbClr val="222222"/>
                </a:solidFill>
                <a:latin typeface="Times New Roman" panose="02020603050405020304" pitchFamily="18" charset="0"/>
                <a:cs typeface="Times New Roman" panose="02020603050405020304" pitchFamily="18" charset="0"/>
              </a:rPr>
              <a:t>Monahov</a:t>
            </a:r>
            <a:r>
              <a:rPr lang="en-US" sz="800" dirty="0">
                <a:solidFill>
                  <a:srgbClr val="222222"/>
                </a:solidFill>
                <a:latin typeface="Times New Roman" panose="02020603050405020304" pitchFamily="18" charset="0"/>
                <a:cs typeface="Times New Roman" panose="02020603050405020304" pitchFamily="18" charset="0"/>
              </a:rPr>
              <a:t>. "Lead batteries for utility energy storage: A review." </a:t>
            </a:r>
            <a:r>
              <a:rPr lang="en-US" sz="800" i="1" dirty="0">
                <a:solidFill>
                  <a:srgbClr val="222222"/>
                </a:solidFill>
                <a:latin typeface="Times New Roman" panose="02020603050405020304" pitchFamily="18" charset="0"/>
                <a:cs typeface="Times New Roman" panose="02020603050405020304" pitchFamily="18" charset="0"/>
              </a:rPr>
              <a:t>Journal of Energy Storage</a:t>
            </a:r>
            <a:r>
              <a:rPr lang="en-US" sz="800" dirty="0">
                <a:solidFill>
                  <a:srgbClr val="222222"/>
                </a:solidFill>
                <a:latin typeface="Times New Roman" panose="02020603050405020304" pitchFamily="18" charset="0"/>
                <a:cs typeface="Times New Roman" panose="02020603050405020304" pitchFamily="18" charset="0"/>
              </a:rPr>
              <a:t> 15 (2018): 145-157.</a:t>
            </a:r>
            <a:endParaRPr lang="en-US"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5043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E6948A5-002A-4FDB-BC88-5215E413C7BD}"/>
              </a:ext>
            </a:extLst>
          </p:cNvPr>
          <p:cNvGrpSpPr/>
          <p:nvPr/>
        </p:nvGrpSpPr>
        <p:grpSpPr>
          <a:xfrm>
            <a:off x="1447800" y="1905000"/>
            <a:ext cx="6585954" cy="2023035"/>
            <a:chOff x="1110246" y="2121298"/>
            <a:chExt cx="7084813" cy="2176272"/>
          </a:xfrm>
        </p:grpSpPr>
        <p:pic>
          <p:nvPicPr>
            <p:cNvPr id="3" name="Picture 2">
              <a:extLst>
                <a:ext uri="{FF2B5EF4-FFF2-40B4-BE49-F238E27FC236}">
                  <a16:creationId xmlns:a16="http://schemas.microsoft.com/office/drawing/2014/main" id="{87616D48-DC53-4065-B987-45B7D70AA310}"/>
                </a:ext>
              </a:extLst>
            </p:cNvPr>
            <p:cNvPicPr>
              <a:picLocks noChangeAspect="1"/>
            </p:cNvPicPr>
            <p:nvPr/>
          </p:nvPicPr>
          <p:blipFill>
            <a:blip r:embed="rId3"/>
            <a:stretch>
              <a:fillRect/>
            </a:stretch>
          </p:blipFill>
          <p:spPr>
            <a:xfrm>
              <a:off x="1110246" y="2122886"/>
              <a:ext cx="3325772" cy="2174684"/>
            </a:xfrm>
            <a:prstGeom prst="rect">
              <a:avLst/>
            </a:prstGeom>
          </p:spPr>
        </p:pic>
        <p:pic>
          <p:nvPicPr>
            <p:cNvPr id="7" name="Picture 6">
              <a:extLst>
                <a:ext uri="{FF2B5EF4-FFF2-40B4-BE49-F238E27FC236}">
                  <a16:creationId xmlns:a16="http://schemas.microsoft.com/office/drawing/2014/main" id="{CCE39877-6AF5-4350-946D-9582B060C9BE}"/>
                </a:ext>
              </a:extLst>
            </p:cNvPr>
            <p:cNvPicPr>
              <a:picLocks noChangeAspect="1"/>
            </p:cNvPicPr>
            <p:nvPr/>
          </p:nvPicPr>
          <p:blipFill>
            <a:blip r:embed="rId4"/>
            <a:stretch>
              <a:fillRect/>
            </a:stretch>
          </p:blipFill>
          <p:spPr>
            <a:xfrm>
              <a:off x="4869910" y="2121298"/>
              <a:ext cx="3325149" cy="2176272"/>
            </a:xfrm>
            <a:prstGeom prst="rect">
              <a:avLst/>
            </a:prstGeom>
          </p:spPr>
        </p:pic>
      </p:grpSp>
      <p:grpSp>
        <p:nvGrpSpPr>
          <p:cNvPr id="36" name="Group 35">
            <a:extLst>
              <a:ext uri="{FF2B5EF4-FFF2-40B4-BE49-F238E27FC236}">
                <a16:creationId xmlns:a16="http://schemas.microsoft.com/office/drawing/2014/main" id="{A2F35E0F-E2F8-4792-B4BD-B84EC48B6F8E}"/>
              </a:ext>
            </a:extLst>
          </p:cNvPr>
          <p:cNvGrpSpPr/>
          <p:nvPr/>
        </p:nvGrpSpPr>
        <p:grpSpPr>
          <a:xfrm>
            <a:off x="428619" y="5185044"/>
            <a:ext cx="824502" cy="699418"/>
            <a:chOff x="762000" y="2286000"/>
            <a:chExt cx="824502" cy="699418"/>
          </a:xfrm>
        </p:grpSpPr>
        <p:grpSp>
          <p:nvGrpSpPr>
            <p:cNvPr id="37" name="Group 36">
              <a:extLst>
                <a:ext uri="{FF2B5EF4-FFF2-40B4-BE49-F238E27FC236}">
                  <a16:creationId xmlns:a16="http://schemas.microsoft.com/office/drawing/2014/main" id="{E9087D77-F0E4-4778-A49E-5F24EB4DB6FE}"/>
                </a:ext>
              </a:extLst>
            </p:cNvPr>
            <p:cNvGrpSpPr/>
            <p:nvPr/>
          </p:nvGrpSpPr>
          <p:grpSpPr>
            <a:xfrm flipH="1">
              <a:off x="1012509" y="2601370"/>
              <a:ext cx="573993" cy="384048"/>
              <a:chOff x="6822392" y="4675691"/>
              <a:chExt cx="573993" cy="384048"/>
            </a:xfrm>
          </p:grpSpPr>
          <p:pic>
            <p:nvPicPr>
              <p:cNvPr id="41" name="Picture 40">
                <a:extLst>
                  <a:ext uri="{FF2B5EF4-FFF2-40B4-BE49-F238E27FC236}">
                    <a16:creationId xmlns:a16="http://schemas.microsoft.com/office/drawing/2014/main" id="{CEA002BD-5EA3-44C1-A0A3-75392400857D}"/>
                  </a:ext>
                </a:extLst>
              </p:cNvPr>
              <p:cNvPicPr>
                <a:picLocks noChangeAspect="1"/>
              </p:cNvPicPr>
              <p:nvPr/>
            </p:nvPicPr>
            <p:blipFill>
              <a:blip r:embed="rId5"/>
              <a:stretch>
                <a:fillRect/>
              </a:stretch>
            </p:blipFill>
            <p:spPr>
              <a:xfrm>
                <a:off x="6858000" y="4675691"/>
                <a:ext cx="538385" cy="384048"/>
              </a:xfrm>
              <a:prstGeom prst="rect">
                <a:avLst/>
              </a:prstGeom>
            </p:spPr>
          </p:pic>
          <p:sp>
            <p:nvSpPr>
              <p:cNvPr id="42" name="Rectangle 41">
                <a:extLst>
                  <a:ext uri="{FF2B5EF4-FFF2-40B4-BE49-F238E27FC236}">
                    <a16:creationId xmlns:a16="http://schemas.microsoft.com/office/drawing/2014/main" id="{7A194B03-3953-48CC-A765-DEE404962140}"/>
                  </a:ext>
                </a:extLst>
              </p:cNvPr>
              <p:cNvSpPr/>
              <p:nvPr/>
            </p:nvSpPr>
            <p:spPr bwMode="auto">
              <a:xfrm>
                <a:off x="6822392" y="4726135"/>
                <a:ext cx="304800" cy="2831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grpSp>
          <p:nvGrpSpPr>
            <p:cNvPr id="38" name="Group 37">
              <a:extLst>
                <a:ext uri="{FF2B5EF4-FFF2-40B4-BE49-F238E27FC236}">
                  <a16:creationId xmlns:a16="http://schemas.microsoft.com/office/drawing/2014/main" id="{F2E1310E-8965-4FB2-9007-2E68B152DCC8}"/>
                </a:ext>
              </a:extLst>
            </p:cNvPr>
            <p:cNvGrpSpPr/>
            <p:nvPr/>
          </p:nvGrpSpPr>
          <p:grpSpPr>
            <a:xfrm flipH="1">
              <a:off x="762000" y="2286000"/>
              <a:ext cx="537506" cy="383421"/>
              <a:chOff x="3303829" y="4724399"/>
              <a:chExt cx="766106" cy="546489"/>
            </a:xfrm>
          </p:grpSpPr>
          <p:pic>
            <p:nvPicPr>
              <p:cNvPr id="39" name="Picture 38">
                <a:extLst>
                  <a:ext uri="{FF2B5EF4-FFF2-40B4-BE49-F238E27FC236}">
                    <a16:creationId xmlns:a16="http://schemas.microsoft.com/office/drawing/2014/main" id="{5AE85395-28F6-4729-8782-8130FE5D3680}"/>
                  </a:ext>
                </a:extLst>
              </p:cNvPr>
              <p:cNvPicPr>
                <a:picLocks noChangeAspect="1"/>
              </p:cNvPicPr>
              <p:nvPr/>
            </p:nvPicPr>
            <p:blipFill>
              <a:blip r:embed="rId5"/>
              <a:stretch>
                <a:fillRect/>
              </a:stretch>
            </p:blipFill>
            <p:spPr>
              <a:xfrm>
                <a:off x="3303829" y="4724399"/>
                <a:ext cx="766106" cy="546489"/>
              </a:xfrm>
              <a:prstGeom prst="rect">
                <a:avLst/>
              </a:prstGeom>
            </p:spPr>
          </p:pic>
          <p:sp>
            <p:nvSpPr>
              <p:cNvPr id="40" name="Rectangle 39">
                <a:extLst>
                  <a:ext uri="{FF2B5EF4-FFF2-40B4-BE49-F238E27FC236}">
                    <a16:creationId xmlns:a16="http://schemas.microsoft.com/office/drawing/2014/main" id="{9E696B11-291F-4E8D-B367-FBF2DC0F5B44}"/>
                  </a:ext>
                </a:extLst>
              </p:cNvPr>
              <p:cNvSpPr/>
              <p:nvPr/>
            </p:nvSpPr>
            <p:spPr bwMode="auto">
              <a:xfrm>
                <a:off x="3690568" y="4794239"/>
                <a:ext cx="379367" cy="40680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grpSp>
      <p:sp>
        <p:nvSpPr>
          <p:cNvPr id="2" name="Title 1"/>
          <p:cNvSpPr>
            <a:spLocks noGrp="1"/>
          </p:cNvSpPr>
          <p:nvPr>
            <p:ph type="title"/>
          </p:nvPr>
        </p:nvSpPr>
        <p:spPr>
          <a:xfrm>
            <a:off x="0" y="76200"/>
            <a:ext cx="9144000" cy="704478"/>
          </a:xfrm>
        </p:spPr>
        <p:txBody>
          <a:bodyPr/>
          <a:lstStyle/>
          <a:p>
            <a:pPr algn="ctr"/>
            <a:r>
              <a:rPr lang="en-US" dirty="0"/>
              <a:t>Nickel-based Battery ESS</a:t>
            </a: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1" name="TextBox 30">
            <a:extLst>
              <a:ext uri="{FF2B5EF4-FFF2-40B4-BE49-F238E27FC236}">
                <a16:creationId xmlns:a16="http://schemas.microsoft.com/office/drawing/2014/main" id="{EB724D53-CB9D-4116-AF40-1E033A9D6DD1}"/>
              </a:ext>
            </a:extLst>
          </p:cNvPr>
          <p:cNvSpPr txBox="1"/>
          <p:nvPr/>
        </p:nvSpPr>
        <p:spPr>
          <a:xfrm>
            <a:off x="582127" y="762000"/>
            <a:ext cx="8005282" cy="1200329"/>
          </a:xfrm>
          <a:prstGeom prst="rect">
            <a:avLst/>
          </a:prstGeom>
          <a:noFill/>
        </p:spPr>
        <p:txBody>
          <a:bodyPr wrap="square" rtlCol="0">
            <a:spAutoFit/>
          </a:bodyPr>
          <a:lstStyle/>
          <a:p>
            <a:pPr marL="342900" indent="-342900" algn="just">
              <a:buFont typeface="Arial" panose="020B0604020202020204" pitchFamily="34" charset="0"/>
              <a:buChar char="•"/>
            </a:pPr>
            <a:r>
              <a:rPr lang="en-US" dirty="0">
                <a:latin typeface="Calibri" panose="020F0502020204030204" pitchFamily="34" charset="0"/>
                <a:cs typeface="Calibri" panose="020F0502020204030204" pitchFamily="34" charset="0"/>
                <a:sym typeface="Wingdings" panose="05000000000000000000" pitchFamily="2" charset="2"/>
              </a:rPr>
              <a:t>A nickel hydroxide positive electrode and other active materials as negative electrodes, such as Fe, Cd, Zn, H2, and metal hydrides (MH)</a:t>
            </a:r>
            <a:endParaRPr lang="en-US" dirty="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6" name="TextBox 25">
            <a:extLst>
              <a:ext uri="{FF2B5EF4-FFF2-40B4-BE49-F238E27FC236}">
                <a16:creationId xmlns:a16="http://schemas.microsoft.com/office/drawing/2014/main" id="{E3BC8553-00EF-4134-809E-ACD6BB5B40D0}"/>
              </a:ext>
            </a:extLst>
          </p:cNvPr>
          <p:cNvSpPr txBox="1"/>
          <p:nvPr/>
        </p:nvSpPr>
        <p:spPr>
          <a:xfrm>
            <a:off x="428619" y="5212837"/>
            <a:ext cx="8229600" cy="661720"/>
          </a:xfrm>
          <a:prstGeom prst="rect">
            <a:avLst/>
          </a:prstGeom>
          <a:noFill/>
        </p:spPr>
        <p:txBody>
          <a:bodyPr wrap="square" rtlCol="0">
            <a:spAutoFit/>
          </a:bodyPr>
          <a:lstStyle/>
          <a:p>
            <a:pPr algn="just">
              <a:spcBef>
                <a:spcPts val="700"/>
              </a:spcBef>
            </a:pPr>
            <a:r>
              <a:rPr lang="en-US" sz="1600" dirty="0">
                <a:latin typeface="Times New Roman" panose="02020603050405020304" pitchFamily="18" charset="0"/>
                <a:cs typeface="Times New Roman" panose="02020603050405020304" pitchFamily="18" charset="0"/>
                <a:sym typeface="Wingdings" panose="05000000000000000000" pitchFamily="2" charset="2"/>
              </a:rPr>
              <a:t>           Higher energy density and longer cycle life than the lead-acid battery</a:t>
            </a:r>
          </a:p>
          <a:p>
            <a:pPr indent="-457200">
              <a:spcBef>
                <a:spcPts val="600"/>
              </a:spcBef>
            </a:pPr>
            <a:r>
              <a:rPr lang="en-US" sz="1600" dirty="0">
                <a:latin typeface="Times New Roman" panose="02020603050405020304" pitchFamily="18" charset="0"/>
                <a:cs typeface="Times New Roman" panose="02020603050405020304" pitchFamily="18" charset="0"/>
                <a:sym typeface="Wingdings" panose="05000000000000000000" pitchFamily="2" charset="2"/>
              </a:rPr>
              <a:t>           Memory effect, high self-discharge, and reduction of power and capacity from overcharge</a:t>
            </a:r>
          </a:p>
        </p:txBody>
      </p:sp>
      <p:graphicFrame>
        <p:nvGraphicFramePr>
          <p:cNvPr id="22" name="Table 5">
            <a:extLst>
              <a:ext uri="{FF2B5EF4-FFF2-40B4-BE49-F238E27FC236}">
                <a16:creationId xmlns:a16="http://schemas.microsoft.com/office/drawing/2014/main" id="{5D8746B1-D101-409F-A9F8-0CEB57150A86}"/>
              </a:ext>
            </a:extLst>
          </p:cNvPr>
          <p:cNvGraphicFramePr>
            <a:graphicFrameLocks noGrp="1"/>
          </p:cNvGraphicFramePr>
          <p:nvPr>
            <p:extLst>
              <p:ext uri="{D42A27DB-BD31-4B8C-83A1-F6EECF244321}">
                <p14:modId xmlns:p14="http://schemas.microsoft.com/office/powerpoint/2010/main" val="244041777"/>
              </p:ext>
            </p:extLst>
          </p:nvPr>
        </p:nvGraphicFramePr>
        <p:xfrm>
          <a:off x="762000" y="4052799"/>
          <a:ext cx="7620000" cy="1064760"/>
        </p:xfrm>
        <a:graphic>
          <a:graphicData uri="http://schemas.openxmlformats.org/drawingml/2006/table">
            <a:tbl>
              <a:tblPr firstRow="1" bandRow="1">
                <a:tableStyleId>{9D7B26C5-4107-4FEC-AEDC-1716B250A1EF}</a:tableStyleId>
              </a:tblPr>
              <a:tblGrid>
                <a:gridCol w="2819400">
                  <a:extLst>
                    <a:ext uri="{9D8B030D-6E8A-4147-A177-3AD203B41FA5}">
                      <a16:colId xmlns:a16="http://schemas.microsoft.com/office/drawing/2014/main" val="3950794856"/>
                    </a:ext>
                  </a:extLst>
                </a:gridCol>
                <a:gridCol w="4800600">
                  <a:extLst>
                    <a:ext uri="{9D8B030D-6E8A-4147-A177-3AD203B41FA5}">
                      <a16:colId xmlns:a16="http://schemas.microsoft.com/office/drawing/2014/main" val="1727294270"/>
                    </a:ext>
                  </a:extLst>
                </a:gridCol>
              </a:tblGrid>
              <a:tr h="354920">
                <a:tc>
                  <a:txBody>
                    <a:bodyPr/>
                    <a:lstStyle/>
                    <a:p>
                      <a:pPr marL="0" indent="0" algn="ctr" rtl="0" eaLnBrk="0" fontAlgn="base" hangingPunct="0">
                        <a:spcBef>
                          <a:spcPct val="0"/>
                        </a:spcBef>
                        <a:spcAft>
                          <a:spcPct val="0"/>
                        </a:spcAft>
                        <a:buFont typeface="Arial" panose="020B0604020202020204" pitchFamily="34" charset="0"/>
                        <a:buNone/>
                      </a:pPr>
                      <a:r>
                        <a:rPr lang="en-US" sz="1600" kern="1200" dirty="0">
                          <a:latin typeface="Times New Roman" panose="02020603050405020304" pitchFamily="18" charset="0"/>
                          <a:cs typeface="Times New Roman" panose="02020603050405020304" pitchFamily="18" charset="0"/>
                        </a:rPr>
                        <a:t>Power/Duration</a:t>
                      </a:r>
                      <a:endParaRPr lang="en-US" sz="16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indent="0" algn="ctr" rtl="0" eaLnBrk="0" fontAlgn="base" hangingPunct="0">
                        <a:spcBef>
                          <a:spcPct val="0"/>
                        </a:spcBef>
                        <a:spcAft>
                          <a:spcPct val="0"/>
                        </a:spcAft>
                        <a:buFont typeface="Arial" panose="020B0604020202020204" pitchFamily="34" charset="0"/>
                        <a:buNone/>
                      </a:pPr>
                      <a:r>
                        <a:rPr lang="en-US" sz="1600" kern="1200" dirty="0">
                          <a:latin typeface="Times New Roman" panose="02020603050405020304" pitchFamily="18" charset="0"/>
                          <a:cs typeface="Times New Roman" panose="02020603050405020304" pitchFamily="18" charset="0"/>
                        </a:rPr>
                        <a:t>Location</a:t>
                      </a:r>
                      <a:endParaRPr lang="en-US" sz="160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509739324"/>
                  </a:ext>
                </a:extLst>
              </a:tr>
              <a:tr h="354920">
                <a:tc>
                  <a:txBody>
                    <a:bodyPr/>
                    <a:lstStyle/>
                    <a:p>
                      <a:pPr marL="0" indent="0" algn="ctr" rtl="0" eaLnBrk="0" fontAlgn="base" hangingPunct="0">
                        <a:spcBef>
                          <a:spcPct val="0"/>
                        </a:spcBef>
                        <a:spcAft>
                          <a:spcPct val="0"/>
                        </a:spcAft>
                        <a:buFont typeface="Arial" panose="020B0604020202020204" pitchFamily="34" charset="0"/>
                        <a:buNone/>
                      </a:pPr>
                      <a:r>
                        <a:rPr lang="en-US" altLang="zh-CN" sz="1600" kern="1200" dirty="0">
                          <a:solidFill>
                            <a:schemeClr val="tx1"/>
                          </a:solidFill>
                          <a:latin typeface="Times New Roman" panose="02020603050405020304" pitchFamily="18" charset="0"/>
                          <a:ea typeface="+mn-ea"/>
                          <a:cs typeface="Times New Roman" panose="02020603050405020304" pitchFamily="18" charset="0"/>
                        </a:rPr>
                        <a:t>27</a:t>
                      </a:r>
                      <a:r>
                        <a:rPr lang="en-US" sz="1600" kern="1200" dirty="0">
                          <a:solidFill>
                            <a:schemeClr val="tx1"/>
                          </a:solidFill>
                          <a:latin typeface="Times New Roman" panose="02020603050405020304" pitchFamily="18" charset="0"/>
                          <a:ea typeface="+mn-ea"/>
                          <a:cs typeface="Times New Roman" panose="02020603050405020304" pitchFamily="18" charset="0"/>
                        </a:rPr>
                        <a:t> MW/</a:t>
                      </a:r>
                      <a:r>
                        <a:rPr lang="en-US" altLang="zh-CN" sz="1600" kern="1200" dirty="0">
                          <a:solidFill>
                            <a:schemeClr val="tx1"/>
                          </a:solidFill>
                          <a:latin typeface="Times New Roman" panose="02020603050405020304" pitchFamily="18" charset="0"/>
                          <a:ea typeface="+mn-ea"/>
                          <a:cs typeface="Times New Roman" panose="02020603050405020304" pitchFamily="18" charset="0"/>
                        </a:rPr>
                        <a:t>15 mins</a:t>
                      </a:r>
                      <a:endParaRPr lang="en-US" sz="160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indent="0" algn="ctr" rtl="0" eaLnBrk="0" fontAlgn="base" hangingPunct="0">
                        <a:spcBef>
                          <a:spcPct val="0"/>
                        </a:spcBef>
                        <a:spcAft>
                          <a:spcPct val="0"/>
                        </a:spcAft>
                        <a:buFont typeface="Arial" panose="020B0604020202020204" pitchFamily="34" charset="0"/>
                        <a:buNone/>
                      </a:pPr>
                      <a:r>
                        <a:rPr lang="en-US" sz="1600" kern="1200" dirty="0">
                          <a:solidFill>
                            <a:schemeClr val="tx1"/>
                          </a:solidFill>
                          <a:latin typeface="Times New Roman" panose="02020603050405020304" pitchFamily="18" charset="0"/>
                          <a:ea typeface="+mn-ea"/>
                          <a:cs typeface="Times New Roman" panose="02020603050405020304" pitchFamily="18" charset="0"/>
                        </a:rPr>
                        <a:t>Golden Valley Electric Association</a:t>
                      </a:r>
                    </a:p>
                  </a:txBody>
                  <a:tcPr/>
                </a:tc>
                <a:extLst>
                  <a:ext uri="{0D108BD9-81ED-4DB2-BD59-A6C34878D82A}">
                    <a16:rowId xmlns:a16="http://schemas.microsoft.com/office/drawing/2014/main" val="3572445639"/>
                  </a:ext>
                </a:extLst>
              </a:tr>
              <a:tr h="354920">
                <a:tc>
                  <a:txBody>
                    <a:bodyPr/>
                    <a:lstStyle/>
                    <a:p>
                      <a:pPr marL="0" indent="0" algn="ctr" rtl="0" eaLnBrk="0" fontAlgn="base" hangingPunct="0">
                        <a:spcBef>
                          <a:spcPct val="0"/>
                        </a:spcBef>
                        <a:spcAft>
                          <a:spcPct val="0"/>
                        </a:spcAft>
                        <a:buFont typeface="Arial" panose="020B0604020202020204" pitchFamily="34" charset="0"/>
                        <a:buNone/>
                      </a:pPr>
                      <a:r>
                        <a:rPr lang="en-US" altLang="zh-CN" sz="1600" kern="1200" dirty="0">
                          <a:solidFill>
                            <a:schemeClr val="tx1"/>
                          </a:solidFill>
                          <a:latin typeface="Times New Roman" panose="02020603050405020304" pitchFamily="18" charset="0"/>
                          <a:ea typeface="+mn-ea"/>
                          <a:cs typeface="Times New Roman" panose="02020603050405020304" pitchFamily="18" charset="0"/>
                        </a:rPr>
                        <a:t>3</a:t>
                      </a:r>
                      <a:r>
                        <a:rPr lang="en-US" sz="1600" kern="1200" dirty="0">
                          <a:solidFill>
                            <a:schemeClr val="tx1"/>
                          </a:solidFill>
                          <a:latin typeface="Times New Roman" panose="02020603050405020304" pitchFamily="18" charset="0"/>
                          <a:ea typeface="+mn-ea"/>
                          <a:cs typeface="Times New Roman" panose="02020603050405020304" pitchFamily="18" charset="0"/>
                        </a:rPr>
                        <a:t> MW/2 mins</a:t>
                      </a:r>
                    </a:p>
                  </a:txBody>
                  <a:tcPr anchor="ctr"/>
                </a:tc>
                <a:tc>
                  <a:txBody>
                    <a:bodyPr/>
                    <a:lstStyle/>
                    <a:p>
                      <a:pPr marL="0" indent="0" algn="ctr" rtl="0" eaLnBrk="0" fontAlgn="base" hangingPunct="0">
                        <a:spcBef>
                          <a:spcPct val="0"/>
                        </a:spcBef>
                        <a:spcAft>
                          <a:spcPct val="0"/>
                        </a:spcAft>
                        <a:buFont typeface="Arial" panose="020B0604020202020204" pitchFamily="34" charset="0"/>
                        <a:buNone/>
                      </a:pPr>
                      <a:r>
                        <a:rPr lang="en-US" sz="160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600" kern="1200" dirty="0">
                          <a:solidFill>
                            <a:schemeClr val="tx1"/>
                          </a:solidFill>
                          <a:latin typeface="Times New Roman" panose="02020603050405020304" pitchFamily="18" charset="0"/>
                          <a:ea typeface="+mn-ea"/>
                          <a:cs typeface="Times New Roman" panose="02020603050405020304" pitchFamily="18" charset="0"/>
                        </a:rPr>
                        <a:t>I</a:t>
                      </a:r>
                      <a:r>
                        <a:rPr lang="en-US" sz="1600" kern="1200" dirty="0">
                          <a:solidFill>
                            <a:schemeClr val="tx1"/>
                          </a:solidFill>
                          <a:latin typeface="Times New Roman" panose="02020603050405020304" pitchFamily="18" charset="0"/>
                          <a:ea typeface="+mn-ea"/>
                          <a:cs typeface="Times New Roman" panose="02020603050405020304" pitchFamily="18" charset="0"/>
                        </a:rPr>
                        <a:t>sland of Bonaire (in company with wind energy )</a:t>
                      </a:r>
                    </a:p>
                  </a:txBody>
                  <a:tcPr/>
                </a:tc>
                <a:extLst>
                  <a:ext uri="{0D108BD9-81ED-4DB2-BD59-A6C34878D82A}">
                    <a16:rowId xmlns:a16="http://schemas.microsoft.com/office/drawing/2014/main" val="3473985029"/>
                  </a:ext>
                </a:extLst>
              </a:tr>
            </a:tbl>
          </a:graphicData>
        </a:graphic>
      </p:graphicFrame>
      <p:sp>
        <p:nvSpPr>
          <p:cNvPr id="25" name="Rectangle 24">
            <a:extLst>
              <a:ext uri="{FF2B5EF4-FFF2-40B4-BE49-F238E27FC236}">
                <a16:creationId xmlns:a16="http://schemas.microsoft.com/office/drawing/2014/main" id="{2E3E701B-4444-4E54-BFC9-8D17DD46667D}"/>
              </a:ext>
            </a:extLst>
          </p:cNvPr>
          <p:cNvSpPr/>
          <p:nvPr/>
        </p:nvSpPr>
        <p:spPr>
          <a:xfrm>
            <a:off x="762000" y="5880556"/>
            <a:ext cx="8077200" cy="215444"/>
          </a:xfrm>
          <a:prstGeom prst="rect">
            <a:avLst/>
          </a:prstGeom>
        </p:spPr>
        <p:txBody>
          <a:bodyPr wrap="square">
            <a:spAutoFit/>
          </a:bodyPr>
          <a:lstStyle/>
          <a:p>
            <a:r>
              <a:rPr lang="en-US" sz="800" dirty="0">
                <a:solidFill>
                  <a:srgbClr val="222222"/>
                </a:solidFill>
                <a:latin typeface="Times New Roman" panose="02020603050405020304" pitchFamily="18" charset="0"/>
                <a:cs typeface="Times New Roman" panose="02020603050405020304" pitchFamily="18" charset="0"/>
              </a:rPr>
              <a:t>May, Geoffrey J., Alistair Davidson, and Boris </a:t>
            </a:r>
            <a:r>
              <a:rPr lang="en-US" sz="800" dirty="0" err="1">
                <a:solidFill>
                  <a:srgbClr val="222222"/>
                </a:solidFill>
                <a:latin typeface="Times New Roman" panose="02020603050405020304" pitchFamily="18" charset="0"/>
                <a:cs typeface="Times New Roman" panose="02020603050405020304" pitchFamily="18" charset="0"/>
              </a:rPr>
              <a:t>Monahov</a:t>
            </a:r>
            <a:r>
              <a:rPr lang="en-US" sz="800" dirty="0">
                <a:solidFill>
                  <a:srgbClr val="222222"/>
                </a:solidFill>
                <a:latin typeface="Times New Roman" panose="02020603050405020304" pitchFamily="18" charset="0"/>
                <a:cs typeface="Times New Roman" panose="02020603050405020304" pitchFamily="18" charset="0"/>
              </a:rPr>
              <a:t>. "Lead batteries for utility energy storage: A review." </a:t>
            </a:r>
            <a:r>
              <a:rPr lang="en-US" sz="800" i="1" dirty="0">
                <a:solidFill>
                  <a:srgbClr val="222222"/>
                </a:solidFill>
                <a:latin typeface="Times New Roman" panose="02020603050405020304" pitchFamily="18" charset="0"/>
                <a:cs typeface="Times New Roman" panose="02020603050405020304" pitchFamily="18" charset="0"/>
              </a:rPr>
              <a:t>Journal of Energy Storage</a:t>
            </a:r>
            <a:r>
              <a:rPr lang="en-US" sz="800" dirty="0">
                <a:solidFill>
                  <a:srgbClr val="222222"/>
                </a:solidFill>
                <a:latin typeface="Times New Roman" panose="02020603050405020304" pitchFamily="18" charset="0"/>
                <a:cs typeface="Times New Roman" panose="02020603050405020304" pitchFamily="18" charset="0"/>
              </a:rPr>
              <a:t> 15 (2018): 145-157.</a:t>
            </a:r>
            <a:endParaRPr lang="en-US"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4587666"/>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PowerPoint.pot</Template>
  <TotalTime>23754</TotalTime>
  <Words>6277</Words>
  <Application>Microsoft Office PowerPoint</Application>
  <PresentationFormat>On-screen Show (4:3)</PresentationFormat>
  <Paragraphs>798</Paragraphs>
  <Slides>54</Slides>
  <Notes>53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54</vt:i4>
      </vt:variant>
    </vt:vector>
  </HeadingPairs>
  <TitlesOfParts>
    <vt:vector size="68" baseType="lpstr">
      <vt:lpstr>DengXian</vt:lpstr>
      <vt:lpstr>DengXian</vt:lpstr>
      <vt:lpstr>Geneva</vt:lpstr>
      <vt:lpstr>맑은 고딕</vt:lpstr>
      <vt:lpstr>SimSun</vt:lpstr>
      <vt:lpstr>Univers 65</vt:lpstr>
      <vt:lpstr>Univers 67 CondensedBold</vt:lpstr>
      <vt:lpstr>Arial</vt:lpstr>
      <vt:lpstr>Calibri</vt:lpstr>
      <vt:lpstr>Cambria Math</vt:lpstr>
      <vt:lpstr>Times</vt:lpstr>
      <vt:lpstr>Times New Roman</vt:lpstr>
      <vt:lpstr>Wingdings</vt:lpstr>
      <vt:lpstr>PowerPoint</vt:lpstr>
      <vt:lpstr>An Overview of Energy Storage Systems (ESS) for Electric Grid Applications</vt:lpstr>
      <vt:lpstr>Outline</vt:lpstr>
      <vt:lpstr>Outline</vt:lpstr>
      <vt:lpstr>Mechanical Energy Storage Systems </vt:lpstr>
      <vt:lpstr>Electrochemical Energy Storage Systems</vt:lpstr>
      <vt:lpstr>Flow Battery ESS</vt:lpstr>
      <vt:lpstr>PowerPoint Presentation</vt:lpstr>
      <vt:lpstr>Lead-acid Battery ESS</vt:lpstr>
      <vt:lpstr>Nickel-based Battery ESS</vt:lpstr>
      <vt:lpstr>Lithium-ion Battery ESS</vt:lpstr>
      <vt:lpstr>Lithium-ion Battery ESS</vt:lpstr>
      <vt:lpstr>PowerPoint Presentation</vt:lpstr>
      <vt:lpstr>PowerPoint Presentation</vt:lpstr>
      <vt:lpstr>Sodium-ion Battery ESS</vt:lpstr>
      <vt:lpstr>Chemical Energy Storage Systems</vt:lpstr>
      <vt:lpstr> Electrical Energy Storage Systems</vt:lpstr>
      <vt:lpstr> Thermal Energy Storage Systems </vt:lpstr>
      <vt:lpstr>Comparison of Energy Storage Technologies</vt:lpstr>
      <vt:lpstr>Formulations of Energy Storage Technologies in Power Grids</vt:lpstr>
      <vt:lpstr>Outline</vt:lpstr>
      <vt:lpstr>Classification of ESS Applications</vt:lpstr>
      <vt:lpstr>Classification of ESS Applications</vt:lpstr>
      <vt:lpstr>Classification of ESS Applications</vt:lpstr>
      <vt:lpstr>Energy Arbitrage </vt:lpstr>
      <vt:lpstr> Electric Supply Capacity Credit</vt:lpstr>
      <vt:lpstr>Resource adequacy</vt:lpstr>
      <vt:lpstr>Transmission and distribution deferral</vt:lpstr>
      <vt:lpstr>Transmission congestion relief</vt:lpstr>
      <vt:lpstr>Transmission congestion relief</vt:lpstr>
      <vt:lpstr>Voltage Regulation</vt:lpstr>
      <vt:lpstr>Voltage Regulation</vt:lpstr>
      <vt:lpstr>Frequency Regulation</vt:lpstr>
      <vt:lpstr>Frequency Regulation</vt:lpstr>
      <vt:lpstr>Frequency Regulation</vt:lpstr>
      <vt:lpstr>Spinning and Non-Spinning Reserves</vt:lpstr>
      <vt:lpstr>Customer Side Beneﬁts</vt:lpstr>
      <vt:lpstr>Customer Side Beneﬁts</vt:lpstr>
      <vt:lpstr>Outline</vt:lpstr>
      <vt:lpstr>Optimal Bidding in the Joint Power Markets</vt:lpstr>
      <vt:lpstr>Optimal Bidding in the Joint Power Markets</vt:lpstr>
      <vt:lpstr>Optimal Bidding in the Joint Power Markets</vt:lpstr>
      <vt:lpstr>Optimal Bidding in the Joint Power Markets</vt:lpstr>
      <vt:lpstr>Optimal Bidding in the Joint Power Markets</vt:lpstr>
      <vt:lpstr>Optimal battery participation in frequency regulation market</vt:lpstr>
      <vt:lpstr>Optimal battery participation in frequency regulation market</vt:lpstr>
      <vt:lpstr>Optimal battery participation in frequency regulation market</vt:lpstr>
      <vt:lpstr>Optimal Battery Dispatch for Transmission Congestion Relief</vt:lpstr>
      <vt:lpstr>PowerPoint Presentation</vt:lpstr>
      <vt:lpstr>Optimal Battery Dispatch for Transmission Congestion Relief</vt:lpstr>
      <vt:lpstr>PowerPoint Presentation</vt:lpstr>
      <vt:lpstr>PowerPoint Presentation</vt:lpstr>
      <vt:lpstr>PowerPoint Presentation</vt:lpstr>
      <vt:lpstr>Optimal Battery Dispatch for Transmission Congestion Relief</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 Thomasson</dc:creator>
  <cp:lastModifiedBy>Wang, Zhaoyu [E CPE]</cp:lastModifiedBy>
  <cp:revision>859</cp:revision>
  <dcterms:created xsi:type="dcterms:W3CDTF">2016-12-19T18:40:45Z</dcterms:created>
  <dcterms:modified xsi:type="dcterms:W3CDTF">2019-11-10T22:06:48Z</dcterms:modified>
</cp:coreProperties>
</file>